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70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74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notesViewPr>
    <p:cSldViewPr>
      <p:cViewPr varScale="1">
        <p:scale>
          <a:sx n="83" d="100"/>
          <a:sy n="83" d="100"/>
        </p:scale>
        <p:origin x="393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B77D4-866B-454F-9C31-C24C567A646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B9179-7701-44D0-BFF0-2F6B1DFC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6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DC20-14A5-4AA8-A5FA-96B39AA5A50F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FADCD-0D74-4297-82D9-867076BEB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5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7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2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9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9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3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65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7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74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3959225"/>
            <a:ext cx="5562600" cy="917575"/>
          </a:xfrm>
        </p:spPr>
        <p:txBody>
          <a:bodyPr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438400" y="557784"/>
            <a:ext cx="0" cy="9525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2438400" y="833735"/>
            <a:ext cx="576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 Shipbuilding Research Program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5334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NSRP</a:t>
            </a:r>
            <a:endParaRPr lang="en-US" sz="60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400799"/>
            <a:ext cx="9144000" cy="4572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0" y="4876800"/>
            <a:ext cx="5562600" cy="4572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0" y="5334000"/>
            <a:ext cx="5562600" cy="381000"/>
          </a:xfrm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16261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" y="1295400"/>
            <a:ext cx="8991600" cy="4528066"/>
          </a:xfrm>
        </p:spPr>
        <p:txBody>
          <a:bodyPr/>
          <a:lstStyle>
            <a:lvl1pPr algn="l">
              <a:defRPr sz="3000" baseline="0">
                <a:solidFill>
                  <a:schemeClr val="accent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8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600"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25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762000"/>
            <a:ext cx="8229600" cy="533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2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324600"/>
            <a:ext cx="9144000" cy="53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226175"/>
            <a:ext cx="914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</a:t>
            </a:r>
            <a:fld id="{8DABA455-31A2-409C-90BA-E614965D8C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816261"/>
            <a:ext cx="9906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962400" y="6331805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Distribution Statement A- Approved for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 public release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382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9A64B-859C-4E10-98FC-10198D3124BE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BA455-31A2-409C-90BA-E614965D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F51F-4207-4F17-81F2-4D505A1AFDD3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F4FE1-9059-47AA-A7AC-0D40BAAE3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376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r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j.stark\Documents\Defense%20Photonics\graphics\images\AVFOP%202011%20Figure%201%20SAE%20WDM%20architecture%202011%2009%2005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81200" y="3505200"/>
            <a:ext cx="7010400" cy="917575"/>
          </a:xfrm>
        </p:spPr>
        <p:txBody>
          <a:bodyPr/>
          <a:lstStyle/>
          <a:p>
            <a:r>
              <a:rPr lang="en-US" dirty="0" smtClean="0"/>
              <a:t>Cost Model Based Network Design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March 29, 2018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Charleston, South Carolina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38400" y="609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DISTRIBUTION STATEMENT A: Approved for public release.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THIS PROJECT WILL-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rgbClr val="3333FF"/>
                </a:solidFill>
              </a:rPr>
              <a:t>Task 1: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Identify architectures, applications, and associated interface protocols and required adaptation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(Ingalls Shipbuilding,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Penn State ARL, and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Vencore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Labs)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rgbClr val="3333FF"/>
                </a:solidFill>
              </a:rPr>
              <a:t>Task 2: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Construct cost model for selected variants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(Penn State ARL and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Vencore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Labs)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rgbClr val="3333FF"/>
                </a:solidFill>
              </a:rPr>
              <a:t>Task 3: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Develop simple WDM testbed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using existing facilities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Vencore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Labs and Penn State ARL)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rgbClr val="3333FF"/>
                </a:solidFill>
              </a:rPr>
              <a:t>Task 4: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Optimize interconnect methods considering single mode fiber and fusion splicing technologies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(Ingalls Shipbuilding, Penn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State ARL and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Vencore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Labs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DELIVERABLES-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9812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rgbClr val="3333FF"/>
                </a:solidFill>
              </a:rPr>
              <a:t>Technical Report-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includes task results, cost model results for specified architectures, and a template for network analysis.</a:t>
            </a:r>
            <a:endParaRPr lang="en-US" sz="2400" dirty="0" smtClean="0">
              <a:solidFill>
                <a:srgbClr val="3333FF"/>
              </a:solidFill>
            </a:endParaRPr>
          </a:p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rgbClr val="3333FF"/>
                </a:solidFill>
              </a:rPr>
              <a:t>Quarterly Status Reports-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three, six, and nine months.</a:t>
            </a:r>
            <a:endParaRPr lang="en-US" sz="2400" b="1" dirty="0" smtClean="0">
              <a:solidFill>
                <a:srgbClr val="3333FF"/>
              </a:solidFill>
            </a:endParaRPr>
          </a:p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rgbClr val="3333FF"/>
                </a:solidFill>
              </a:rPr>
              <a:t>Panel Meeting Presentations-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quantity two.</a:t>
            </a:r>
            <a:endParaRPr lang="en-US" sz="2400" b="1" dirty="0" smtClean="0">
              <a:solidFill>
                <a:srgbClr val="3333FF"/>
              </a:solidFill>
            </a:endParaRPr>
          </a:p>
          <a:p>
            <a:pPr>
              <a:spcAft>
                <a:spcPts val="2400"/>
              </a:spcAft>
            </a:pPr>
            <a:r>
              <a:rPr lang="en-US" sz="2400" b="1" dirty="0" smtClean="0">
                <a:solidFill>
                  <a:srgbClr val="3333FF"/>
                </a:solidFill>
              </a:rPr>
              <a:t>Work Meetings-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quantity two.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ISSUES-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project team will need platform specific information (Task 1); however the subcontractor assigned to this task did not subcontract.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There may be an alternate vehicle that would be more suitable for participation of the original subcontractor.</a:t>
            </a:r>
          </a:p>
          <a:p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Ingalls Shipbuilding has prepared an estimate for the cost of taking on this task.  The project would remain within its original budget.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NEXT STEPS-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752600"/>
            <a:ext cx="6096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Kickoff teleconference.</a:t>
            </a:r>
          </a:p>
          <a:p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Solve platform information issue.</a:t>
            </a:r>
          </a:p>
          <a:p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Schedule work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927" b="3368"/>
          <a:stretch/>
        </p:blipFill>
        <p:spPr>
          <a:xfrm>
            <a:off x="2362200" y="1447800"/>
            <a:ext cx="488442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The cost model was developed under the National Shipbuilding Research Program (NSRP) Panel Project Number 2016-426 </a:t>
            </a:r>
          </a:p>
          <a:p>
            <a:pPr algn="r"/>
            <a:r>
              <a:rPr lang="en-US" sz="2800" dirty="0" smtClean="0"/>
              <a:t>“</a:t>
            </a:r>
            <a:r>
              <a:rPr lang="en-US" sz="2800" dirty="0" smtClean="0">
                <a:solidFill>
                  <a:srgbClr val="3333FF"/>
                </a:solidFill>
              </a:rPr>
              <a:t>Paradigm for Optical Networks</a:t>
            </a:r>
            <a:r>
              <a:rPr lang="en-US" sz="2800" dirty="0" smtClean="0"/>
              <a:t>”</a:t>
            </a:r>
          </a:p>
          <a:p>
            <a:pPr algn="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www.nsrp.org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53000"/>
            <a:ext cx="4270075" cy="838200"/>
          </a:xfrm>
          <a:prstGeom prst="rect">
            <a:avLst/>
          </a:prstGeom>
        </p:spPr>
      </p:pic>
      <p:pic>
        <p:nvPicPr>
          <p:cNvPr id="7" name="Picture 6" descr="Ingalls Shipbuildi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0" y="4724400"/>
            <a:ext cx="3129280" cy="1728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80433"/>
            <a:ext cx="6914396" cy="21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" b="4148"/>
          <a:stretch/>
        </p:blipFill>
        <p:spPr>
          <a:xfrm>
            <a:off x="1219200" y="3810000"/>
            <a:ext cx="6311799" cy="22629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MOTIVATION FOR USE OF WDM LAN-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5" y="1295400"/>
            <a:ext cx="10365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Reduces weight, space, and complexity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Reduces EMI susceptibility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Flexible Infrastructure (FI) modular deployment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Technology follows mature commercial applications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Large capacity physical layer to accommodate all traffic </a:t>
            </a:r>
          </a:p>
        </p:txBody>
      </p:sp>
    </p:spTree>
    <p:extLst>
      <p:ext uri="{BB962C8B-B14F-4D97-AF65-F5344CB8AC3E}">
        <p14:creationId xmlns:p14="http://schemas.microsoft.com/office/powerpoint/2010/main" val="35630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LEARNED-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43097"/>
            <a:ext cx="9030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</a:rPr>
              <a:t>WDM LAN ARCHITECTURES-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Reduce number of physical connections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Physical versus functional topologies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Re-arrangeable backbone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56868"/>
            <a:ext cx="111412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F"/>
                </a:solidFill>
              </a:rPr>
              <a:t>MILITARY AND AEROSPACE-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Highly variable traffic between static nodes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The environment dictates allowable components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Can use evolving data center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Constant increase in bandwidth demand</a:t>
            </a:r>
          </a:p>
        </p:txBody>
      </p:sp>
    </p:spTree>
    <p:extLst>
      <p:ext uri="{BB962C8B-B14F-4D97-AF65-F5344CB8AC3E}">
        <p14:creationId xmlns:p14="http://schemas.microsoft.com/office/powerpoint/2010/main" val="199103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FOR THE WDM LAN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2057400"/>
            <a:ext cx="8071022" cy="4022946"/>
            <a:chOff x="271463" y="1198580"/>
            <a:chExt cx="7777515" cy="462516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3" y="1198580"/>
              <a:ext cx="7777515" cy="462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6"/>
            <p:cNvSpPr txBox="1"/>
            <p:nvPr/>
          </p:nvSpPr>
          <p:spPr>
            <a:xfrm>
              <a:off x="331282" y="1311972"/>
              <a:ext cx="2103120" cy="896112"/>
            </a:xfrm>
            <a:prstGeom prst="rect">
              <a:avLst/>
            </a:prstGeom>
            <a:solidFill>
              <a:srgbClr val="FFF2C9"/>
            </a:solidFill>
          </p:spPr>
          <p:txBody>
            <a:bodyPr wrap="square" rtlCol="0">
              <a:spAutoFit/>
            </a:bodyPr>
            <a:lstStyle>
              <a:lvl1pPr algn="ctr" defTabSz="245359">
                <a:defRPr sz="2100">
                  <a:latin typeface="+mn-lt"/>
                  <a:ea typeface="+mn-ea"/>
                  <a:cs typeface="+mn-cs"/>
                  <a:sym typeface="Helvetica Light"/>
                </a:defRPr>
              </a:lvl1pPr>
              <a:lvl2pPr indent="96010" algn="ctr" defTabSz="245359">
                <a:defRPr sz="2100">
                  <a:latin typeface="+mn-lt"/>
                  <a:ea typeface="+mn-ea"/>
                  <a:cs typeface="+mn-cs"/>
                  <a:sym typeface="Helvetica Light"/>
                </a:defRPr>
              </a:lvl2pPr>
              <a:lvl3pPr indent="192020" algn="ctr" defTabSz="245359">
                <a:defRPr sz="2100">
                  <a:latin typeface="+mn-lt"/>
                  <a:ea typeface="+mn-ea"/>
                  <a:cs typeface="+mn-cs"/>
                  <a:sym typeface="Helvetica Light"/>
                </a:defRPr>
              </a:lvl3pPr>
              <a:lvl4pPr indent="288030" algn="ctr" defTabSz="245359">
                <a:defRPr sz="2100">
                  <a:latin typeface="+mn-lt"/>
                  <a:ea typeface="+mn-ea"/>
                  <a:cs typeface="+mn-cs"/>
                  <a:sym typeface="Helvetica Light"/>
                </a:defRPr>
              </a:lvl4pPr>
              <a:lvl5pPr indent="384040" algn="ctr" defTabSz="245359">
                <a:defRPr sz="2100">
                  <a:latin typeface="+mn-lt"/>
                  <a:ea typeface="+mn-ea"/>
                  <a:cs typeface="+mn-cs"/>
                  <a:sym typeface="Helvetica Light"/>
                </a:defRPr>
              </a:lvl5pPr>
              <a:lvl6pPr indent="480050" algn="ctr" defTabSz="245359">
                <a:defRPr sz="2100">
                  <a:latin typeface="+mn-lt"/>
                  <a:ea typeface="+mn-ea"/>
                  <a:cs typeface="+mn-cs"/>
                  <a:sym typeface="Helvetica Light"/>
                </a:defRPr>
              </a:lvl6pPr>
              <a:lvl7pPr indent="576059" algn="ctr" defTabSz="245359">
                <a:defRPr sz="2100">
                  <a:latin typeface="+mn-lt"/>
                  <a:ea typeface="+mn-ea"/>
                  <a:cs typeface="+mn-cs"/>
                  <a:sym typeface="Helvetica Light"/>
                </a:defRPr>
              </a:lvl7pPr>
              <a:lvl8pPr indent="672069" algn="ctr" defTabSz="245359">
                <a:defRPr sz="2100">
                  <a:latin typeface="+mn-lt"/>
                  <a:ea typeface="+mn-ea"/>
                  <a:cs typeface="+mn-cs"/>
                  <a:sym typeface="Helvetica Light"/>
                </a:defRPr>
              </a:lvl8pPr>
              <a:lvl9pPr indent="768079" algn="ctr" defTabSz="245359">
                <a:defRPr sz="2100"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>
                <a:spcBef>
                  <a:spcPts val="400"/>
                </a:spcBef>
                <a:spcAft>
                  <a:spcPts val="100"/>
                </a:spcAft>
              </a:pPr>
              <a:r>
                <a:rPr lang="en-US" sz="1600" dirty="0" smtClean="0"/>
                <a:t>Access / Adaptation Elements change with application or mission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99762" y="1371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ISO / open systems view: </a:t>
            </a:r>
          </a:p>
        </p:txBody>
      </p:sp>
    </p:spTree>
    <p:extLst>
      <p:ext uri="{BB962C8B-B14F-4D97-AF65-F5344CB8AC3E}">
        <p14:creationId xmlns:p14="http://schemas.microsoft.com/office/powerpoint/2010/main" val="173823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PRACTICAL WDM LAN</a:t>
            </a:r>
            <a:endParaRPr lang="en-US" sz="360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63193"/>
            <a:ext cx="7199722" cy="28516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90097"/>
              </p:ext>
            </p:extLst>
          </p:nvPr>
        </p:nvGraphicFramePr>
        <p:xfrm>
          <a:off x="3733800" y="4267200"/>
          <a:ext cx="36576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83987115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BACKBONE NETWORK ELEMENTS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0738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OTM- Optical Terminal Multiplexer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205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OXC- Optical Cross Connect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6376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OPS- Optical Power Splitter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7905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OLA- Optical Line Amplifier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15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OADM- Optical Add-Drop Multiplexer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95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2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8015388" cy="4914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COST MODEL DESIGN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72705"/>
            <a:ext cx="41815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Follows WDM LAN architecture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Open spreadsheet with instructions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COSTS: Acquisition / Maintenance / Upgrade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LABOR: Engineering / Install / Test / Maintenance / Upgrade</a:t>
            </a:r>
          </a:p>
          <a:p>
            <a:pPr marL="176213" indent="-1762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TOTALS: All levels all categories switchable</a:t>
            </a:r>
          </a:p>
        </p:txBody>
      </p:sp>
    </p:spTree>
    <p:extLst>
      <p:ext uri="{BB962C8B-B14F-4D97-AF65-F5344CB8AC3E}">
        <p14:creationId xmlns:p14="http://schemas.microsoft.com/office/powerpoint/2010/main" val="26238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825013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COST MODEL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40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COST MODEL COMPARISON OF ALTERNATIVES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65152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5257800"/>
            <a:ext cx="461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From: Mazurowski,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Habiby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AVFOP 2018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452</Words>
  <Application>Microsoft Office PowerPoint</Application>
  <PresentationFormat>On-screen Show (4:3)</PresentationFormat>
  <Paragraphs>79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 Light</vt:lpstr>
      <vt:lpstr>Segoe UI</vt:lpstr>
      <vt:lpstr>Office Theme</vt:lpstr>
      <vt:lpstr>Custom Design</vt:lpstr>
      <vt:lpstr>Cost Model Based Network Design</vt:lpstr>
      <vt:lpstr>Acknowledgement</vt:lpstr>
      <vt:lpstr>MOTIVATION FOR USE OF WDM LAN-</vt:lpstr>
      <vt:lpstr>WHAT WE’VE LEARNED-</vt:lpstr>
      <vt:lpstr>BASIS FOR THE WDM LAN</vt:lpstr>
      <vt:lpstr>PRACTICAL WDM LAN</vt:lpstr>
      <vt:lpstr>COST MODEL DESIGN</vt:lpstr>
      <vt:lpstr>COST MODEL</vt:lpstr>
      <vt:lpstr>COST MODEL COMPARISON OF ALTERNATIVES</vt:lpstr>
      <vt:lpstr>THIS PROJECT WILL-</vt:lpstr>
      <vt:lpstr>DELIVERABLES-</vt:lpstr>
      <vt:lpstr>ISSUES-</vt:lpstr>
      <vt:lpstr>NEXT STEPS-</vt:lpstr>
      <vt:lpstr>Thank you!</vt:lpstr>
    </vt:vector>
  </TitlesOfParts>
  <Company>SCRA &amp; 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McCracken, Tobey</dc:creator>
  <cp:lastModifiedBy>John S. Mazurowski</cp:lastModifiedBy>
  <cp:revision>51</cp:revision>
  <dcterms:created xsi:type="dcterms:W3CDTF">2015-02-09T15:03:29Z</dcterms:created>
  <dcterms:modified xsi:type="dcterms:W3CDTF">2018-03-21T16:07:28Z</dcterms:modified>
</cp:coreProperties>
</file>