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handoutMasterIdLst>
    <p:handoutMasterId r:id="rId13"/>
  </p:handoutMasterIdLst>
  <p:sldIdLst>
    <p:sldId id="267" r:id="rId4"/>
    <p:sldId id="277" r:id="rId5"/>
    <p:sldId id="278" r:id="rId6"/>
    <p:sldId id="280" r:id="rId7"/>
    <p:sldId id="282" r:id="rId8"/>
    <p:sldId id="281" r:id="rId9"/>
    <p:sldId id="283" r:id="rId10"/>
    <p:sldId id="279" r:id="rId1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2">
          <p15:clr>
            <a:srgbClr val="A4A3A4"/>
          </p15:clr>
        </p15:guide>
        <p15:guide id="2" pos="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997"/>
    <a:srgbClr val="22518A"/>
    <a:srgbClr val="6D97C9"/>
    <a:srgbClr val="CBCBCB"/>
    <a:srgbClr val="6691C6"/>
    <a:srgbClr val="8CADD4"/>
    <a:srgbClr val="C5D5E9"/>
    <a:srgbClr val="EFF4FF"/>
    <a:srgbClr val="DDE8FF"/>
    <a:srgbClr val="DDE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250" autoAdjust="0"/>
  </p:normalViewPr>
  <p:slideViewPr>
    <p:cSldViewPr>
      <p:cViewPr varScale="1">
        <p:scale>
          <a:sx n="63" d="100"/>
          <a:sy n="63" d="100"/>
        </p:scale>
        <p:origin x="1296" y="48"/>
      </p:cViewPr>
      <p:guideLst>
        <p:guide orient="horz" pos="1632"/>
        <p:guide pos="9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87" y="-8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19590-53EC-4E19-AAD4-D8B277B4593E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59C86-7CC9-4A27-96DE-D0B54BA44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56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E61A13C-1A73-4B7B-B290-6A8F063823CC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3F33CA8-7D5D-4432-B477-38341906F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1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73050"/>
            <a:ext cx="7772400" cy="584775"/>
          </a:xfrm>
          <a:noFill/>
        </p:spPr>
        <p:txBody>
          <a:bodyPr wrap="square" rtlCol="0">
            <a:spAutoFit/>
          </a:bodyPr>
          <a:lstStyle>
            <a:lvl1pPr algn="ctr">
              <a:defRPr lang="en-US" sz="3200" b="1" cap="all" baseline="0"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pPr marL="0" lvl="0" algn="l"/>
            <a:r>
              <a:rPr lang="en-US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8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5E87-1FF4-4AE0-B135-41DF16BA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8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5E87-1FF4-4AE0-B135-41DF16BA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65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FD83-42F6-4CDD-9407-B0CF1FFF0B4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51A-D7CD-4D7F-ABD9-999980FF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FD83-42F6-4CDD-9407-B0CF1FFF0B4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51A-D7CD-4D7F-ABD9-999980FF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69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FD83-42F6-4CDD-9407-B0CF1FFF0B4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51A-D7CD-4D7F-ABD9-999980FF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00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FD83-42F6-4CDD-9407-B0CF1FFF0B4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51A-D7CD-4D7F-ABD9-999980FF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12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FD83-42F6-4CDD-9407-B0CF1FFF0B4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51A-D7CD-4D7F-ABD9-999980FF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60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FD83-42F6-4CDD-9407-B0CF1FFF0B4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51A-D7CD-4D7F-ABD9-999980FF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21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FD83-42F6-4CDD-9407-B0CF1FFF0B4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51A-D7CD-4D7F-ABD9-999980FF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82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FD83-42F6-4CDD-9407-B0CF1FFF0B4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51A-D7CD-4D7F-ABD9-999980FF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3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 b="1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6569075"/>
            <a:ext cx="304800" cy="365125"/>
          </a:xfrm>
        </p:spPr>
        <p:txBody>
          <a:bodyPr/>
          <a:lstStyle>
            <a:lvl1pPr>
              <a:defRPr sz="800"/>
            </a:lvl1pPr>
          </a:lstStyle>
          <a:p>
            <a:fld id="{A16B5E87-1FF4-4AE0-B135-41DF16BAFB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228601"/>
            <a:ext cx="1368552" cy="66146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709928" y="657607"/>
            <a:ext cx="7095744" cy="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35280" y="6466296"/>
            <a:ext cx="8543544" cy="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59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FD83-42F6-4CDD-9407-B0CF1FFF0B4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51A-D7CD-4D7F-ABD9-999980FF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53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FD83-42F6-4CDD-9407-B0CF1FFF0B4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51A-D7CD-4D7F-ABD9-999980FF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26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FD83-42F6-4CDD-9407-B0CF1FFF0B4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451A-D7CD-4D7F-ABD9-999980FF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137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C928-F627-496F-921D-35E5A1ACDFA9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5D59-9B92-400D-8415-61BA6B22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92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C928-F627-496F-921D-35E5A1ACDFA9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5D59-9B92-400D-8415-61BA6B22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8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C928-F627-496F-921D-35E5A1ACDFA9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5D59-9B92-400D-8415-61BA6B22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911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C928-F627-496F-921D-35E5A1ACDFA9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5D59-9B92-400D-8415-61BA6B22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54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C928-F627-496F-921D-35E5A1ACDFA9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5D59-9B92-400D-8415-61BA6B22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46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C928-F627-496F-921D-35E5A1ACDFA9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5D59-9B92-400D-8415-61BA6B22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510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C928-F627-496F-921D-35E5A1ACDFA9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5D59-9B92-400D-8415-61BA6B22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0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5E87-1FF4-4AE0-B135-41DF16BA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661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C928-F627-496F-921D-35E5A1ACDFA9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5D59-9B92-400D-8415-61BA6B22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91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C928-F627-496F-921D-35E5A1ACDFA9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5D59-9B92-400D-8415-61BA6B22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289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C928-F627-496F-921D-35E5A1ACDFA9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5D59-9B92-400D-8415-61BA6B22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806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C928-F627-496F-921D-35E5A1ACDFA9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5D59-9B92-400D-8415-61BA6B22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8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5E87-1FF4-4AE0-B135-41DF16BA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5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5E87-1FF4-4AE0-B135-41DF16BA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7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5E87-1FF4-4AE0-B135-41DF16BA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5E87-1FF4-4AE0-B135-41DF16BA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2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5E87-1FF4-4AE0-B135-41DF16BA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8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5E87-1FF4-4AE0-B135-41DF16BA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3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5E87-1FF4-4AE0-B135-41DF16BA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9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AFD83-42F6-4CDD-9407-B0CF1FFF0B4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A451A-D7CD-4D7F-ABD9-999980FF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3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0C928-F627-496F-921D-35E5A1ACDFA9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A5D59-9B92-400D-8415-61BA6B22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2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3000" y="4508718"/>
            <a:ext cx="5791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Allyson Jones</a:t>
            </a:r>
          </a:p>
          <a:p>
            <a:r>
              <a:rPr lang="en-US" sz="1400" b="1" dirty="0"/>
              <a:t>Engineering Manager</a:t>
            </a:r>
          </a:p>
          <a:p>
            <a:r>
              <a:rPr lang="en-US" sz="1400" b="1" dirty="0" smtClean="0"/>
              <a:t>Corrosion </a:t>
            </a:r>
            <a:r>
              <a:rPr lang="en-US" sz="1400" b="1" dirty="0"/>
              <a:t>and Coatings Engineering Branch, Code 332</a:t>
            </a:r>
          </a:p>
          <a:p>
            <a:r>
              <a:rPr lang="en-US" sz="1400" b="1" dirty="0"/>
              <a:t>Cell: </a:t>
            </a:r>
            <a:r>
              <a:rPr lang="en-US" sz="1400" b="1" dirty="0" smtClean="0"/>
              <a:t>215-518-5983</a:t>
            </a:r>
          </a:p>
          <a:p>
            <a:r>
              <a:rPr lang="en-US" sz="1400" b="1" dirty="0" smtClean="0"/>
              <a:t>Email: allyson.jones@navy.mil</a:t>
            </a:r>
          </a:p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29 - 30 March 2018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65055"/>
            <a:ext cx="7772400" cy="2800767"/>
          </a:xfrm>
        </p:spPr>
        <p:txBody>
          <a:bodyPr/>
          <a:lstStyle/>
          <a:p>
            <a:r>
              <a:rPr lang="en-US" sz="2800" b="0" dirty="0"/>
              <a:t>Proposed Revision of:</a:t>
            </a:r>
            <a:br>
              <a:rPr lang="en-US" sz="2800" b="0" dirty="0"/>
            </a:br>
            <a:r>
              <a:rPr lang="en-US" sz="4000" dirty="0"/>
              <a:t>NSTM 631 Rev. 3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0" dirty="0"/>
              <a:t>Dated 01 NOV 2008</a:t>
            </a:r>
            <a:br>
              <a:rPr lang="en-US" sz="2800" b="0" dirty="0"/>
            </a:br>
            <a:r>
              <a:rPr lang="en-US" sz="2000" b="0" dirty="0" smtClean="0"/>
              <a:t>S9086-VD-STM-010</a:t>
            </a:r>
            <a:br>
              <a:rPr lang="en-US" sz="2000" b="0" dirty="0" smtClean="0"/>
            </a:b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b="0" dirty="0" smtClean="0"/>
              <a:t>NSRP – Surface Preparation and Coatings Panel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839200" y="6569075"/>
            <a:ext cx="304800" cy="365125"/>
          </a:xfrm>
        </p:spPr>
        <p:txBody>
          <a:bodyPr/>
          <a:lstStyle/>
          <a:p>
            <a:fld id="{A16B5E87-1FF4-4AE0-B135-41DF16BAFB9F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5638800"/>
            <a:ext cx="4038600" cy="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6548242"/>
            <a:ext cx="678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DISTRIBUTION A. </a:t>
            </a:r>
            <a:r>
              <a:rPr lang="en-US" sz="1000" dirty="0" smtClean="0"/>
              <a:t> Approved </a:t>
            </a:r>
            <a:r>
              <a:rPr lang="en-US" sz="1000" dirty="0"/>
              <a:t>for public release: distribution </a:t>
            </a:r>
            <a:r>
              <a:rPr lang="en-US" sz="1000" dirty="0" smtClean="0"/>
              <a:t>unlimited.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047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CURRENT NSTM 631 ORGANIZATION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/>
              <a:t>Single document containing the following information for ALL Coatings:</a:t>
            </a:r>
          </a:p>
          <a:p>
            <a:pPr lvl="1"/>
            <a:r>
              <a:rPr lang="en-US" sz="2500" dirty="0" smtClean="0"/>
              <a:t>Overarching technical policy</a:t>
            </a:r>
          </a:p>
          <a:p>
            <a:pPr lvl="1"/>
            <a:r>
              <a:rPr lang="en-US" sz="2500" dirty="0" smtClean="0"/>
              <a:t>Engineering guidance for </a:t>
            </a:r>
            <a:r>
              <a:rPr lang="en-US" sz="2500" dirty="0"/>
              <a:t>o</a:t>
            </a:r>
            <a:r>
              <a:rPr lang="en-US" sz="2500" dirty="0" smtClean="0"/>
              <a:t>versight organizations</a:t>
            </a:r>
          </a:p>
          <a:p>
            <a:pPr lvl="2"/>
            <a:r>
              <a:rPr lang="en-US" sz="2100" dirty="0" smtClean="0"/>
              <a:t>Depot-level installation and repair procedures</a:t>
            </a:r>
          </a:p>
          <a:p>
            <a:pPr lvl="2"/>
            <a:r>
              <a:rPr lang="en-US" sz="2100" dirty="0" smtClean="0"/>
              <a:t>QA guidance</a:t>
            </a:r>
          </a:p>
          <a:p>
            <a:pPr lvl="2"/>
            <a:r>
              <a:rPr lang="en-US" sz="2100" dirty="0" smtClean="0"/>
              <a:t>Material/System descriptions</a:t>
            </a:r>
          </a:p>
          <a:p>
            <a:pPr lvl="1"/>
            <a:r>
              <a:rPr lang="en-US" sz="2500" dirty="0" smtClean="0"/>
              <a:t>Ships’ force maintenance procedures</a:t>
            </a:r>
          </a:p>
          <a:p>
            <a:pPr lvl="1"/>
            <a:r>
              <a:rPr lang="en-US" sz="2500" dirty="0" smtClean="0"/>
              <a:t>Approved materials list by shipboard space</a:t>
            </a:r>
          </a:p>
          <a:p>
            <a:pPr lvl="1"/>
            <a:r>
              <a:rPr lang="en-US" sz="2500" dirty="0" smtClean="0"/>
              <a:t>Material NSNs</a:t>
            </a:r>
          </a:p>
          <a:p>
            <a:pPr marL="0" indent="0">
              <a:buNone/>
            </a:pPr>
            <a:r>
              <a:rPr lang="en-US" sz="2500" b="1" dirty="0" smtClean="0"/>
              <a:t>Composed of 12 Sections and 304 pages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548242"/>
            <a:ext cx="678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DISTRIBUTION A. </a:t>
            </a:r>
            <a:r>
              <a:rPr lang="en-US" sz="1000" dirty="0" smtClean="0"/>
              <a:t> Approved </a:t>
            </a:r>
            <a:r>
              <a:rPr lang="en-US" sz="1000" dirty="0"/>
              <a:t>for public release: distribution </a:t>
            </a:r>
            <a:r>
              <a:rPr lang="en-US" sz="1000" dirty="0" smtClean="0"/>
              <a:t>unlimited.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090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PROPOSED NSTM 631 ORGANIZATION</a:t>
            </a:r>
            <a:endParaRPr lang="en-US" sz="3200" b="1" dirty="0"/>
          </a:p>
        </p:txBody>
      </p:sp>
      <p:cxnSp>
        <p:nvCxnSpPr>
          <p:cNvPr id="5" name="Straight Arrow Connector 4"/>
          <p:cNvCxnSpPr>
            <a:endCxn id="8" idx="0"/>
          </p:cNvCxnSpPr>
          <p:nvPr/>
        </p:nvCxnSpPr>
        <p:spPr>
          <a:xfrm flipH="1">
            <a:off x="2362200" y="2095527"/>
            <a:ext cx="1295400" cy="125828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0" idx="3"/>
            <a:endCxn id="11" idx="0"/>
          </p:cNvCxnSpPr>
          <p:nvPr/>
        </p:nvCxnSpPr>
        <p:spPr>
          <a:xfrm>
            <a:off x="5240483" y="2095527"/>
            <a:ext cx="1311193" cy="125828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66799" y="3353812"/>
            <a:ext cx="2590801" cy="30469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Preservation of Ships In Service, General</a:t>
            </a:r>
          </a:p>
          <a:p>
            <a:pPr algn="ctr"/>
            <a:r>
              <a:rPr lang="en-US" sz="1600" dirty="0" smtClean="0"/>
              <a:t>NSTM 631 Volume 1 Revision 4</a:t>
            </a:r>
          </a:p>
          <a:p>
            <a:r>
              <a:rPr lang="en-US" sz="1600" dirty="0" smtClean="0"/>
              <a:t>To Contain: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Overarching technical policy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Engineering guidance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/>
              <a:t>Depot-level authorized repairs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/>
              <a:t>Material/System descriptions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7800" y="3353811"/>
            <a:ext cx="2587752" cy="30469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Preservation of Ships In Service, General</a:t>
            </a:r>
          </a:p>
          <a:p>
            <a:pPr algn="ctr"/>
            <a:r>
              <a:rPr lang="en-US" sz="1600" dirty="0"/>
              <a:t>NSTM 631 </a:t>
            </a:r>
            <a:r>
              <a:rPr lang="en-US" sz="1600" dirty="0" smtClean="0"/>
              <a:t>Volume 2 Revision </a:t>
            </a:r>
            <a:r>
              <a:rPr lang="en-US" sz="1600" dirty="0"/>
              <a:t>1</a:t>
            </a:r>
          </a:p>
          <a:p>
            <a:r>
              <a:rPr lang="en-US" sz="1600" dirty="0" smtClean="0"/>
              <a:t>To Contain: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Ships force maintenance procedures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Typical materials list by shipboard space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Material NSNs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Material identification</a:t>
            </a:r>
          </a:p>
          <a:p>
            <a:endParaRPr lang="en-US" sz="1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640283" y="1028727"/>
            <a:ext cx="16002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20300082">
            <a:off x="3498064" y="1476594"/>
            <a:ext cx="1744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cap="all" dirty="0" smtClean="0"/>
              <a:t>NSTM</a:t>
            </a:r>
          </a:p>
          <a:p>
            <a:pPr algn="ctr"/>
            <a:r>
              <a:rPr lang="en-US" sz="2000" b="1" cap="all" dirty="0" smtClean="0"/>
              <a:t>Chapter 631</a:t>
            </a:r>
          </a:p>
          <a:p>
            <a:pPr algn="ctr"/>
            <a:r>
              <a:rPr lang="en-US" sz="2000" b="1" cap="all" dirty="0" smtClean="0"/>
              <a:t>REV 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6548242"/>
            <a:ext cx="678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DISTRIBUTION A. </a:t>
            </a:r>
            <a:r>
              <a:rPr lang="en-US" sz="1000" dirty="0" smtClean="0"/>
              <a:t> Approved </a:t>
            </a:r>
            <a:r>
              <a:rPr lang="en-US" sz="1000" dirty="0"/>
              <a:t>for public release: distribution </a:t>
            </a:r>
            <a:r>
              <a:rPr lang="en-US" sz="1000" dirty="0" smtClean="0"/>
              <a:t>unlimited.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8124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NSTM 631 VOLUME 1 CONTENT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720"/>
            <a:ext cx="82296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Philosophy Statement: Volume 1 shall contain a general overview of the coatings technology as well as all necessary information for </a:t>
            </a:r>
            <a:r>
              <a:rPr lang="en-US" b="1" u="sng" dirty="0" smtClean="0"/>
              <a:t>engineering organizations</a:t>
            </a:r>
            <a:r>
              <a:rPr lang="en-US" dirty="0" smtClean="0"/>
              <a:t> to make minor technical decisions WRT deviations from the requirements of NSI 009-32.</a:t>
            </a:r>
          </a:p>
          <a:p>
            <a:pPr lvl="1"/>
            <a:r>
              <a:rPr lang="en-US" dirty="0" smtClean="0"/>
              <a:t>Material Composition/Chemistries</a:t>
            </a:r>
          </a:p>
          <a:p>
            <a:pPr lvl="1"/>
            <a:r>
              <a:rPr lang="en-US" dirty="0" smtClean="0"/>
              <a:t>General Description of Installation and Repairs </a:t>
            </a:r>
          </a:p>
          <a:p>
            <a:pPr lvl="1"/>
            <a:r>
              <a:rPr lang="en-US" dirty="0" smtClean="0"/>
              <a:t>Intent of Installations and Repair </a:t>
            </a:r>
            <a:r>
              <a:rPr lang="en-US" dirty="0"/>
              <a:t>R</a:t>
            </a:r>
            <a:r>
              <a:rPr lang="en-US" dirty="0" smtClean="0"/>
              <a:t>equirements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548242"/>
            <a:ext cx="678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DISTRIBUTION A. </a:t>
            </a:r>
            <a:r>
              <a:rPr lang="en-US" sz="1000" dirty="0" smtClean="0"/>
              <a:t> Approved </a:t>
            </a:r>
            <a:r>
              <a:rPr lang="en-US" sz="1000" dirty="0"/>
              <a:t>for public release: distribution </a:t>
            </a:r>
            <a:r>
              <a:rPr lang="en-US" sz="1000" dirty="0" smtClean="0"/>
              <a:t>unlimited.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0427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NSTM 631 VOLUME 2 CONTENT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r>
              <a:rPr lang="en-US" dirty="0" smtClean="0"/>
              <a:t>Philosophy Statement: Volume 2 shall contain all necessary information for </a:t>
            </a:r>
            <a:r>
              <a:rPr lang="en-US" b="1" u="sng" dirty="0" smtClean="0"/>
              <a:t>ship’s force</a:t>
            </a:r>
            <a:r>
              <a:rPr lang="en-US" b="1" dirty="0" smtClean="0"/>
              <a:t> </a:t>
            </a:r>
            <a:r>
              <a:rPr lang="en-US" dirty="0" smtClean="0"/>
              <a:t>to perform coating repairs and maintenance and to procure all necessary materials.</a:t>
            </a:r>
          </a:p>
          <a:p>
            <a:pPr lvl="1"/>
            <a:r>
              <a:rPr lang="en-US" dirty="0" smtClean="0"/>
              <a:t>Repair and Maintenance procedures (replacing PMS cards)</a:t>
            </a:r>
          </a:p>
          <a:p>
            <a:pPr lvl="2"/>
            <a:r>
              <a:rPr lang="en-US" dirty="0" smtClean="0"/>
              <a:t>Support transition of ships’ force </a:t>
            </a:r>
            <a:r>
              <a:rPr lang="en-US" dirty="0" err="1" smtClean="0"/>
              <a:t>represervation</a:t>
            </a:r>
            <a:r>
              <a:rPr lang="en-US" dirty="0" smtClean="0"/>
              <a:t> with performance specifications instead of detail specifications.</a:t>
            </a:r>
          </a:p>
          <a:p>
            <a:pPr lvl="1"/>
            <a:r>
              <a:rPr lang="en-US" dirty="0" smtClean="0"/>
              <a:t>NSNs and AELs</a:t>
            </a:r>
          </a:p>
          <a:p>
            <a:pPr lvl="1"/>
            <a:r>
              <a:rPr lang="en-US" dirty="0" smtClean="0"/>
              <a:t>Procurement Guidance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548242"/>
            <a:ext cx="678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DISTRIBUTION A. </a:t>
            </a:r>
            <a:r>
              <a:rPr lang="en-US" sz="1000" dirty="0" smtClean="0"/>
              <a:t> Approved </a:t>
            </a:r>
            <a:r>
              <a:rPr lang="en-US" sz="1000" dirty="0"/>
              <a:t>for public release: distribution </a:t>
            </a:r>
            <a:r>
              <a:rPr lang="en-US" sz="1000" dirty="0" smtClean="0"/>
              <a:t>unlimited.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4311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989692" y="4479589"/>
            <a:ext cx="1212308" cy="161641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ENGINEERING DOCUMENTATION</a:t>
            </a:r>
            <a:endParaRPr lang="en-US" sz="3200" b="1" dirty="0"/>
          </a:p>
        </p:txBody>
      </p:sp>
      <p:sp>
        <p:nvSpPr>
          <p:cNvPr id="15" name="Rectangle 14"/>
          <p:cNvSpPr/>
          <p:nvPr/>
        </p:nvSpPr>
        <p:spPr>
          <a:xfrm>
            <a:off x="787426" y="1431589"/>
            <a:ext cx="16002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20300082">
            <a:off x="594439" y="1819904"/>
            <a:ext cx="17441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all" dirty="0" smtClean="0"/>
              <a:t>NAVSEA STANDARD </a:t>
            </a:r>
          </a:p>
          <a:p>
            <a:pPr algn="ctr"/>
            <a:r>
              <a:rPr lang="en-US" sz="1600" b="1" cap="all" dirty="0" smtClean="0"/>
              <a:t>ITEM 009-32</a:t>
            </a:r>
          </a:p>
          <a:p>
            <a:pPr algn="ctr"/>
            <a:r>
              <a:rPr lang="en-US" sz="1400" b="1" dirty="0" smtClean="0"/>
              <a:t>(Navy requirements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3542642" y="3793789"/>
            <a:ext cx="16002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20160618">
            <a:off x="3667035" y="4229649"/>
            <a:ext cx="1378326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cap="all" dirty="0" smtClean="0"/>
              <a:t>NSTM </a:t>
            </a:r>
          </a:p>
          <a:p>
            <a:pPr algn="ctr"/>
            <a:r>
              <a:rPr lang="en-US" sz="1600" b="1" cap="all" dirty="0" smtClean="0"/>
              <a:t>Chapter 631 </a:t>
            </a:r>
          </a:p>
          <a:p>
            <a:pPr algn="ctr"/>
            <a:r>
              <a:rPr lang="en-US" sz="1600" b="1" cap="all" dirty="0" smtClean="0"/>
              <a:t>VOLUME 1</a:t>
            </a:r>
          </a:p>
          <a:p>
            <a:pPr algn="ctr"/>
            <a:r>
              <a:rPr lang="en-US" sz="1400" b="1" dirty="0" smtClean="0"/>
              <a:t>(intent of</a:t>
            </a:r>
          </a:p>
          <a:p>
            <a:pPr algn="ctr"/>
            <a:r>
              <a:rPr lang="en-US" sz="1400" b="1" dirty="0" smtClean="0"/>
              <a:t>requirements)</a:t>
            </a:r>
            <a:endParaRPr lang="en-US" sz="1400" b="1" dirty="0"/>
          </a:p>
        </p:txBody>
      </p:sp>
      <p:cxnSp>
        <p:nvCxnSpPr>
          <p:cNvPr id="10" name="Straight Arrow Connector 9"/>
          <p:cNvCxnSpPr>
            <a:stCxn id="15" idx="3"/>
            <a:endCxn id="1026" idx="1"/>
          </p:cNvCxnSpPr>
          <p:nvPr/>
        </p:nvCxnSpPr>
        <p:spPr>
          <a:xfrm>
            <a:off x="2387626" y="2498389"/>
            <a:ext cx="3575445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5" idx="2"/>
          </p:cNvCxnSpPr>
          <p:nvPr/>
        </p:nvCxnSpPr>
        <p:spPr>
          <a:xfrm flipV="1">
            <a:off x="1587526" y="3565189"/>
            <a:ext cx="0" cy="914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45601" y="3849390"/>
            <a:ext cx="777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Informed</a:t>
            </a:r>
          </a:p>
          <a:p>
            <a:pPr algn="ctr"/>
            <a:r>
              <a:rPr lang="en-US" sz="1200" b="1" dirty="0" smtClean="0"/>
              <a:t>By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 rot="20096187">
            <a:off x="964215" y="4903073"/>
            <a:ext cx="12466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ASTM F718</a:t>
            </a:r>
          </a:p>
          <a:p>
            <a:pPr algn="ctr"/>
            <a:r>
              <a:rPr lang="en-US" sz="1400" b="1" dirty="0" smtClean="0"/>
              <a:t>(product</a:t>
            </a:r>
          </a:p>
          <a:p>
            <a:pPr algn="ctr"/>
            <a:r>
              <a:rPr lang="en-US" sz="1400" b="1" dirty="0" smtClean="0"/>
              <a:t>requirements)</a:t>
            </a:r>
            <a:endParaRPr lang="en-US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77"/>
          <a:stretch/>
        </p:blipFill>
        <p:spPr bwMode="auto">
          <a:xfrm>
            <a:off x="5963071" y="1257323"/>
            <a:ext cx="2398143" cy="24821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7" name="Rectangle 2066"/>
          <p:cNvSpPr/>
          <p:nvPr/>
        </p:nvSpPr>
        <p:spPr>
          <a:xfrm>
            <a:off x="5904842" y="3757058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 smtClean="0"/>
              <a:t>Depot</a:t>
            </a:r>
            <a:r>
              <a:rPr lang="en-US" b="1" cap="all" dirty="0"/>
              <a:t/>
            </a:r>
            <a:br>
              <a:rPr lang="en-US" b="1" cap="all" dirty="0"/>
            </a:br>
            <a:r>
              <a:rPr lang="en-US" b="1" cap="all" dirty="0"/>
              <a:t>Preservation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541149" y="3025947"/>
            <a:ext cx="1001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Deviation</a:t>
            </a:r>
          </a:p>
          <a:p>
            <a:pPr algn="ctr"/>
            <a:r>
              <a:rPr lang="en-US" sz="1200" b="1" dirty="0" smtClean="0"/>
              <a:t>From</a:t>
            </a:r>
            <a:br>
              <a:rPr lang="en-US" sz="1200" b="1" dirty="0" smtClean="0"/>
            </a:br>
            <a:r>
              <a:rPr lang="en-US" sz="1200" b="1" dirty="0" smtClean="0"/>
              <a:t>Specification</a:t>
            </a:r>
            <a:endParaRPr lang="en-US" sz="1200" b="1" dirty="0"/>
          </a:p>
        </p:txBody>
      </p:sp>
      <p:cxnSp>
        <p:nvCxnSpPr>
          <p:cNvPr id="32" name="Straight Arrow Connector 31"/>
          <p:cNvCxnSpPr>
            <a:endCxn id="16" idx="0"/>
          </p:cNvCxnSpPr>
          <p:nvPr/>
        </p:nvCxnSpPr>
        <p:spPr>
          <a:xfrm>
            <a:off x="2387626" y="2498389"/>
            <a:ext cx="1955116" cy="129540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" y="6548242"/>
            <a:ext cx="678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DISTRIBUTION A. </a:t>
            </a:r>
            <a:r>
              <a:rPr lang="en-US" sz="1000" dirty="0" smtClean="0"/>
              <a:t> Approved </a:t>
            </a:r>
            <a:r>
              <a:rPr lang="en-US" sz="1000" dirty="0"/>
              <a:t>for public release: distribution </a:t>
            </a:r>
            <a:r>
              <a:rPr lang="en-US" sz="1000" dirty="0" smtClean="0"/>
              <a:t>unlimited.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690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SHIPS’ FORCE DOCUMENTATION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0412" y="2546012"/>
            <a:ext cx="936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2-Kilo</a:t>
            </a:r>
          </a:p>
          <a:p>
            <a:pPr algn="ctr"/>
            <a:r>
              <a:rPr lang="en-US" sz="1200" b="1" dirty="0" smtClean="0"/>
              <a:t>Work Order</a:t>
            </a:r>
            <a:endParaRPr lang="en-US" sz="1200" b="1" dirty="0"/>
          </a:p>
        </p:txBody>
      </p:sp>
      <p:sp>
        <p:nvSpPr>
          <p:cNvPr id="4" name="Rectangle 3"/>
          <p:cNvSpPr/>
          <p:nvPr/>
        </p:nvSpPr>
        <p:spPr>
          <a:xfrm>
            <a:off x="685800" y="1492819"/>
            <a:ext cx="16002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53638" y="4327189"/>
            <a:ext cx="1212308" cy="161641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359692" y="1492819"/>
            <a:ext cx="16002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899784">
            <a:off x="3495509" y="1959455"/>
            <a:ext cx="13285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all" dirty="0" smtClean="0"/>
              <a:t>NSTM 631</a:t>
            </a:r>
          </a:p>
          <a:p>
            <a:pPr algn="ctr"/>
            <a:r>
              <a:rPr lang="en-US" sz="2000" b="1" cap="all" dirty="0" smtClean="0"/>
              <a:t>VOLUME 2</a:t>
            </a:r>
          </a:p>
          <a:p>
            <a:pPr algn="ctr"/>
            <a:r>
              <a:rPr lang="en-US" sz="1600" b="1" dirty="0" smtClean="0"/>
              <a:t>(preservation</a:t>
            </a:r>
          </a:p>
          <a:p>
            <a:pPr algn="ctr"/>
            <a:r>
              <a:rPr lang="en-US" sz="1600" b="1" dirty="0" smtClean="0"/>
              <a:t>procedures)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 rot="19899784">
            <a:off x="3536480" y="4750673"/>
            <a:ext cx="12466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ASTM F718</a:t>
            </a:r>
          </a:p>
          <a:p>
            <a:pPr algn="ctr"/>
            <a:r>
              <a:rPr lang="en-US" sz="1400" b="1" dirty="0" smtClean="0"/>
              <a:t>(product</a:t>
            </a:r>
          </a:p>
          <a:p>
            <a:pPr algn="ctr"/>
            <a:r>
              <a:rPr lang="en-US" sz="1400" b="1" dirty="0"/>
              <a:t>r</a:t>
            </a:r>
            <a:r>
              <a:rPr lang="en-US" sz="1400" b="1" dirty="0" smtClean="0"/>
              <a:t>equirements)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 rot="19899784">
            <a:off x="688697" y="1973849"/>
            <a:ext cx="15944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all" dirty="0" smtClean="0"/>
              <a:t>ASSESSMENT</a:t>
            </a:r>
          </a:p>
          <a:p>
            <a:pPr algn="ctr"/>
            <a:r>
              <a:rPr lang="en-US" sz="2000" b="1" cap="all" dirty="0" smtClean="0"/>
              <a:t>MRC</a:t>
            </a:r>
          </a:p>
          <a:p>
            <a:pPr algn="ctr"/>
            <a:r>
              <a:rPr lang="en-US" sz="2000" b="1" cap="all" dirty="0" smtClean="0"/>
              <a:t>(Annual)</a:t>
            </a:r>
            <a:endParaRPr lang="en-US" sz="2000" b="1" cap="all" dirty="0"/>
          </a:p>
        </p:txBody>
      </p:sp>
      <p:cxnSp>
        <p:nvCxnSpPr>
          <p:cNvPr id="12" name="Straight Arrow Connector 11"/>
          <p:cNvCxnSpPr>
            <a:stCxn id="4" idx="3"/>
            <a:endCxn id="19" idx="1"/>
          </p:cNvCxnSpPr>
          <p:nvPr/>
        </p:nvCxnSpPr>
        <p:spPr>
          <a:xfrm>
            <a:off x="2286000" y="2559619"/>
            <a:ext cx="1073692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159792" y="3626419"/>
            <a:ext cx="0" cy="6749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14800" y="3774354"/>
            <a:ext cx="777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Informed</a:t>
            </a:r>
          </a:p>
          <a:p>
            <a:pPr algn="ctr"/>
            <a:r>
              <a:rPr lang="en-US" sz="1200" b="1" dirty="0" smtClean="0"/>
              <a:t>By</a:t>
            </a:r>
            <a:endParaRPr lang="en-US" sz="1200" b="1" dirty="0"/>
          </a:p>
        </p:txBody>
      </p:sp>
      <p:pic>
        <p:nvPicPr>
          <p:cNvPr id="23" name="Picture 22"/>
          <p:cNvPicPr>
            <a:picLocks noChangeAspect="1" noChangeArrowheads="1"/>
          </p:cNvPicPr>
          <p:nvPr/>
        </p:nvPicPr>
        <p:blipFill rotWithShape="1">
          <a:blip r:embed="rId2"/>
          <a:srcRect l="14563" r="9757" b="22352"/>
          <a:stretch/>
        </p:blipFill>
        <p:spPr bwMode="auto">
          <a:xfrm>
            <a:off x="6172200" y="1629628"/>
            <a:ext cx="2497835" cy="1859981"/>
          </a:xfrm>
          <a:prstGeom prst="rect">
            <a:avLst/>
          </a:prstGeom>
          <a:ln w="28575">
            <a:solidFill>
              <a:schemeClr val="tx1"/>
            </a:solidFill>
          </a:ln>
          <a:effectLst/>
          <a:extLst/>
        </p:spPr>
      </p:pic>
      <p:cxnSp>
        <p:nvCxnSpPr>
          <p:cNvPr id="25" name="Straight Arrow Connector 24"/>
          <p:cNvCxnSpPr>
            <a:stCxn id="19" idx="3"/>
            <a:endCxn id="23" idx="1"/>
          </p:cNvCxnSpPr>
          <p:nvPr/>
        </p:nvCxnSpPr>
        <p:spPr>
          <a:xfrm>
            <a:off x="4959892" y="2559619"/>
            <a:ext cx="1212308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27731" y="3528133"/>
            <a:ext cx="178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all" dirty="0" smtClean="0"/>
              <a:t>Ships’ force</a:t>
            </a:r>
            <a:br>
              <a:rPr lang="en-US" sz="2000" b="1" cap="all" dirty="0" smtClean="0"/>
            </a:br>
            <a:r>
              <a:rPr lang="en-US" sz="2000" b="1" cap="all" dirty="0" smtClean="0"/>
              <a:t>Preservation</a:t>
            </a:r>
            <a:endParaRPr lang="en-US" sz="2000" b="1" cap="all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6548242"/>
            <a:ext cx="678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DISTRIBUTION A. </a:t>
            </a:r>
            <a:r>
              <a:rPr lang="en-US" sz="1000" dirty="0" smtClean="0"/>
              <a:t> Approved </a:t>
            </a:r>
            <a:r>
              <a:rPr lang="en-US" sz="1000" dirty="0"/>
              <a:t>for public release: distribution </a:t>
            </a:r>
            <a:r>
              <a:rPr lang="en-US" sz="1000" dirty="0" smtClean="0"/>
              <a:t>unlimited.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726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BENEFITS PROPOSED ORGANIZATION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0" dirty="0" smtClean="0"/>
              <a:t>A clear distinction between engineering guidance for oversight organizations and ships force maintenance capabilities/responsibilities.</a:t>
            </a:r>
            <a:br>
              <a:rPr lang="en-US" sz="2800" b="0" dirty="0" smtClean="0"/>
            </a:br>
            <a:endParaRPr lang="en-US" sz="22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0" dirty="0" smtClean="0"/>
              <a:t>An organizational structure that separates technical policy (likely requiring less frequent revisions) from specific maintenance procedures and supporting NSNs (likely requiring regular revisions to reflect new technologies).</a:t>
            </a:r>
            <a:br>
              <a:rPr lang="en-US" sz="2800" b="0" dirty="0" smtClean="0"/>
            </a:br>
            <a:endParaRPr lang="en-US" sz="22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0" dirty="0" smtClean="0"/>
              <a:t>Organizational structure is similar to how other technologies are managed therefore promoting consistent TM management throughout the fleet.</a:t>
            </a:r>
            <a:endParaRPr lang="en-US" sz="2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548242"/>
            <a:ext cx="678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DISTRIBUTION A. </a:t>
            </a:r>
            <a:r>
              <a:rPr lang="en-US" sz="1000" dirty="0" smtClean="0"/>
              <a:t> Approved </a:t>
            </a:r>
            <a:r>
              <a:rPr lang="en-US" sz="1000" dirty="0"/>
              <a:t>for public release: distribution </a:t>
            </a:r>
            <a:r>
              <a:rPr lang="en-US" sz="1000" dirty="0" smtClean="0"/>
              <a:t>unlimited.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978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</TotalTime>
  <Words>423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Office Theme</vt:lpstr>
      <vt:lpstr>Custom Design</vt:lpstr>
      <vt:lpstr>1_Custom Design</vt:lpstr>
      <vt:lpstr>Proposed Revision of: NSTM 631 Rev. 3  Dated 01 NOV 2008 S9086-VD-STM-010  NSRP – Surface Preparation and Coatings Panel</vt:lpstr>
      <vt:lpstr>CURRENT NSTM 631 ORGANIZATION</vt:lpstr>
      <vt:lpstr>PROPOSED NSTM 631 ORGANIZATION</vt:lpstr>
      <vt:lpstr>NSTM 631 VOLUME 1 CONTENT</vt:lpstr>
      <vt:lpstr>NSTM 631 VOLUME 2 CONTENT</vt:lpstr>
      <vt:lpstr>ENGINEERING DOCUMENTATION</vt:lpstr>
      <vt:lpstr>SHIPS’ FORCE DOCUMENTATION</vt:lpstr>
      <vt:lpstr>BENEFITS PROPOSED ORGANIZATION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Bowers, Amy S CTR NSWCCD Philadelphia, 211</dc:creator>
  <cp:lastModifiedBy>Quiero, Arcino</cp:lastModifiedBy>
  <cp:revision>141</cp:revision>
  <cp:lastPrinted>2017-03-20T15:27:06Z</cp:lastPrinted>
  <dcterms:created xsi:type="dcterms:W3CDTF">2015-10-06T15:28:27Z</dcterms:created>
  <dcterms:modified xsi:type="dcterms:W3CDTF">2018-03-06T19:31:05Z</dcterms:modified>
</cp:coreProperties>
</file>