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5" r:id="rId2"/>
    <p:sldId id="396" r:id="rId3"/>
    <p:sldId id="398" r:id="rId4"/>
    <p:sldId id="397" r:id="rId5"/>
    <p:sldId id="421" r:id="rId6"/>
    <p:sldId id="422" r:id="rId7"/>
    <p:sldId id="423" r:id="rId8"/>
    <p:sldId id="424" r:id="rId9"/>
    <p:sldId id="416" r:id="rId10"/>
  </p:sldIdLst>
  <p:sldSz cx="9144000" cy="6858000" type="screen4x3"/>
  <p:notesSz cx="7010400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ma7" initials="m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C5E0B4"/>
    <a:srgbClr val="E5B53B"/>
    <a:srgbClr val="0947A1"/>
    <a:srgbClr val="0846A2"/>
    <a:srgbClr val="0E3D9C"/>
    <a:srgbClr val="0000CC"/>
    <a:srgbClr val="0033CC"/>
    <a:srgbClr val="575F6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6" autoAdjust="0"/>
    <p:restoredTop sz="99813" autoAdjust="0"/>
  </p:normalViewPr>
  <p:slideViewPr>
    <p:cSldViewPr snapToGrid="0">
      <p:cViewPr varScale="1">
        <p:scale>
          <a:sx n="100" d="100"/>
          <a:sy n="100" d="100"/>
        </p:scale>
        <p:origin x="1056" y="96"/>
      </p:cViewPr>
      <p:guideLst>
        <p:guide orient="horz" pos="2159"/>
        <p:guide pos="14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0" tIns="46135" rIns="92270" bIns="46135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0" tIns="46135" rIns="92270" bIns="46135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0" tIns="46135" rIns="92270" bIns="46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7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0" tIns="46135" rIns="92270" bIns="46135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7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0" tIns="46135" rIns="92270" bIns="46135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6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5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4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9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131"/>
          <a:stretch/>
        </p:blipFill>
        <p:spPr>
          <a:xfrm>
            <a:off x="0" y="0"/>
            <a:ext cx="9111367" cy="602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42" y="1047140"/>
            <a:ext cx="4100730" cy="1096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1909" y="2214107"/>
            <a:ext cx="1329995" cy="69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8678" y="404311"/>
            <a:ext cx="1228164" cy="1228164"/>
          </a:xfrm>
          <a:prstGeom prst="rect">
            <a:avLst/>
          </a:prstGeom>
        </p:spPr>
      </p:pic>
      <p:pic>
        <p:nvPicPr>
          <p:cNvPr id="1026" name="Picture 2" descr="http://www.generaldynamics.com/sites/default/files/styles/business_unit_logos_2x/public/business-units/logos/GD_BIW.png?itok=y6CEX6Za&amp;timestamp=143396764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46" y="2257237"/>
            <a:ext cx="2572230" cy="3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524333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82050" y="0"/>
            <a:ext cx="421481" cy="416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algn="ctr"/>
            <a:fld id="{162F1D00-BD13-4404-86B0-79703945A0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89902" y="0"/>
            <a:ext cx="415529" cy="416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algn="ctr"/>
            <a:fld id="{162F1D00-BD13-4404-86B0-79703945A0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0" y="2593915"/>
            <a:ext cx="5822940" cy="15572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94080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782292" y="0"/>
            <a:ext cx="361708" cy="421180"/>
            <a:chOff x="8068235" y="211931"/>
            <a:chExt cx="784413" cy="1200150"/>
          </a:xfrm>
        </p:grpSpPr>
        <p:sp>
          <p:nvSpPr>
            <p:cNvPr id="10" name="Rectangle 9"/>
            <p:cNvSpPr/>
            <p:nvPr/>
          </p:nvSpPr>
          <p:spPr>
            <a:xfrm>
              <a:off x="8210551" y="211931"/>
              <a:ext cx="642097" cy="120015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68235" y="211931"/>
              <a:ext cx="91440" cy="1200150"/>
            </a:xfrm>
            <a:prstGeom prst="rect">
              <a:avLst/>
            </a:prstGeom>
            <a:solidFill>
              <a:srgbClr val="E5B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83357" y="101408"/>
            <a:ext cx="5667235" cy="5350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6453"/>
            <a:ext cx="9144000" cy="1"/>
          </a:xfrm>
          <a:prstGeom prst="line">
            <a:avLst/>
          </a:prstGeom>
          <a:ln w="19050">
            <a:solidFill>
              <a:srgbClr val="E5B5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3654830" y="6137798"/>
            <a:ext cx="5324026" cy="614959"/>
            <a:chOff x="3654830" y="6137798"/>
            <a:chExt cx="5324026" cy="614959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" t="974" r="3695" b="1109"/>
            <a:stretch/>
          </p:blipFill>
          <p:spPr>
            <a:xfrm>
              <a:off x="8233524" y="6137798"/>
              <a:ext cx="745332" cy="6149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4830" y="6137798"/>
              <a:ext cx="594456" cy="5944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 rotWithShape="1">
            <a:blip r:embed="rId8" cstate="screen"/>
            <a:srcRect l="1951" t="178" r="1733" b="5004"/>
            <a:stretch/>
          </p:blipFill>
          <p:spPr bwMode="auto">
            <a:xfrm>
              <a:off x="4392496" y="6153611"/>
              <a:ext cx="1116807" cy="57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http://www.generaldynamics.com/sites/default/files/styles/business_unit_logos_2x/public/business-units/logos/GD_BIW.png?itok=y6CEX6Za&amp;timestamp=1433967649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95"/>
            <a:stretch/>
          </p:blipFill>
          <p:spPr bwMode="auto">
            <a:xfrm>
              <a:off x="5642413" y="6310437"/>
              <a:ext cx="2458001" cy="264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3" r:id="rId3"/>
    <p:sldLayoutId id="214748367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4B8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0" fontAlgn="base" hangingPunct="0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0" fontAlgn="base" hangingPunct="0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3518" y="2938040"/>
            <a:ext cx="4625951" cy="13932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4B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 smtClean="0"/>
              <a:t>Retention of Type VI Epoxy under UHS Epoxy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sz="1650" kern="0" dirty="0" smtClean="0"/>
              <a:t>NSRP Surface Preparation and Coatings Panel</a:t>
            </a:r>
            <a:br>
              <a:rPr lang="en-US" sz="1650" kern="0" dirty="0" smtClean="0"/>
            </a:br>
            <a:r>
              <a:rPr lang="en-US" sz="1650" kern="0" dirty="0"/>
              <a:t>3</a:t>
            </a:r>
            <a:r>
              <a:rPr lang="en-US" sz="1650" kern="0" dirty="0" smtClean="0"/>
              <a:t>/29/18</a:t>
            </a:r>
            <a:endParaRPr lang="en-US" sz="165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3518" y="4506138"/>
            <a:ext cx="2540539" cy="505147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4B8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 smtClean="0"/>
              <a:t>Conlan Hsu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1200" dirty="0" smtClean="0"/>
              <a:t>Engineer, R&amp;D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Team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4080"/>
            <a:ext cx="8382000" cy="4524333"/>
          </a:xfrm>
        </p:spPr>
        <p:txBody>
          <a:bodyPr>
            <a:normAutofit/>
          </a:bodyPr>
          <a:lstStyle/>
          <a:p>
            <a:r>
              <a:rPr lang="en-US" dirty="0" smtClean="0"/>
              <a:t>Ingalls Shipbuilding (Project Lead)</a:t>
            </a:r>
          </a:p>
          <a:p>
            <a:pPr lvl="1"/>
            <a:r>
              <a:rPr lang="en-US" dirty="0" smtClean="0"/>
              <a:t>Conlan Hsu, John Hurley, Keith O’Brien, </a:t>
            </a:r>
            <a:r>
              <a:rPr lang="en-US" dirty="0"/>
              <a:t>Jay </a:t>
            </a:r>
            <a:r>
              <a:rPr lang="en-US" dirty="0" err="1" smtClean="0"/>
              <a:t>Pertuit</a:t>
            </a:r>
            <a:endParaRPr lang="en-US" dirty="0" smtClean="0"/>
          </a:p>
          <a:p>
            <a:r>
              <a:rPr lang="en-US" dirty="0" err="1" smtClean="0"/>
              <a:t>Elzly</a:t>
            </a:r>
            <a:r>
              <a:rPr lang="en-US" dirty="0" smtClean="0"/>
              <a:t> Technology</a:t>
            </a:r>
          </a:p>
          <a:p>
            <a:pPr lvl="1"/>
            <a:r>
              <a:rPr lang="en-US" dirty="0" smtClean="0"/>
              <a:t>Pete Ault, Eric </a:t>
            </a:r>
            <a:r>
              <a:rPr lang="en-US" dirty="0" err="1" smtClean="0"/>
              <a:t>Shoyer</a:t>
            </a:r>
            <a:endParaRPr lang="en-US" dirty="0" smtClean="0"/>
          </a:p>
          <a:p>
            <a:r>
              <a:rPr lang="en-US" dirty="0" smtClean="0"/>
              <a:t>Bath Iron Works</a:t>
            </a:r>
          </a:p>
          <a:p>
            <a:pPr lvl="1"/>
            <a:r>
              <a:rPr lang="en-US" dirty="0" smtClean="0"/>
              <a:t>Robert </a:t>
            </a:r>
            <a:r>
              <a:rPr lang="en-US" dirty="0" err="1" smtClean="0"/>
              <a:t>Cloutier</a:t>
            </a:r>
            <a:endParaRPr lang="en-US" dirty="0" smtClean="0"/>
          </a:p>
          <a:p>
            <a:r>
              <a:rPr lang="en-US" dirty="0" smtClean="0"/>
              <a:t>ATI</a:t>
            </a:r>
          </a:p>
          <a:p>
            <a:pPr lvl="1"/>
            <a:r>
              <a:rPr lang="en-US" dirty="0" smtClean="0"/>
              <a:t>Frances Pearce (Project Manager)</a:t>
            </a:r>
          </a:p>
          <a:p>
            <a:r>
              <a:rPr lang="en-US" dirty="0" smtClean="0"/>
              <a:t>Electric Boat</a:t>
            </a:r>
          </a:p>
          <a:p>
            <a:pPr lvl="1"/>
            <a:r>
              <a:rPr lang="en-US" dirty="0" smtClean="0"/>
              <a:t>Mark Gaynor (Project Technical Representative)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Project Concept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4080"/>
            <a:ext cx="8382000" cy="5181138"/>
          </a:xfrm>
        </p:spPr>
        <p:txBody>
          <a:bodyPr>
            <a:normAutofit/>
          </a:bodyPr>
          <a:lstStyle/>
          <a:p>
            <a:r>
              <a:rPr lang="en-US" dirty="0" smtClean="0"/>
              <a:t>Current specifications for tanks and critical spaces require a MIL-PRF-23236 Type VII Ultra High Solids (UHS) epoxy coating over bare steel</a:t>
            </a:r>
          </a:p>
          <a:p>
            <a:r>
              <a:rPr lang="en-US" dirty="0" smtClean="0"/>
              <a:t>This requires either retaining Pre Construction Primer (PCP) through the entire build process until late-stage final paint application, or to apply the first coat of a multi-coat Type VII epoxy earlier in the build</a:t>
            </a:r>
          </a:p>
          <a:p>
            <a:pPr lvl="1"/>
            <a:r>
              <a:rPr lang="en-US" dirty="0" smtClean="0"/>
              <a:t>PCP will not provide adequate corrosion protection of the steel over long periods of weather exposure</a:t>
            </a:r>
          </a:p>
          <a:p>
            <a:pPr lvl="1"/>
            <a:r>
              <a:rPr lang="en-US" dirty="0" smtClean="0"/>
              <a:t>UHS epoxy can be damaged or burned during construction, and is difficult and expensive to repair</a:t>
            </a:r>
          </a:p>
          <a:p>
            <a:r>
              <a:rPr lang="en-US" dirty="0"/>
              <a:t>This project will develop the data needed to request Navy approval to apply a Type VII UHS epoxy over a Type VI epoxy in critical coated areas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625829"/>
            <a:ext cx="9144000" cy="354874"/>
          </a:xfrm>
          <a:prstGeom prst="rect">
            <a:avLst/>
          </a:prstGeom>
          <a:solidFill>
            <a:srgbClr val="005D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64889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VI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poxy could economically bridge this gap if it can be retained for final painting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Project Work Breakdown Structure (WBS)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4080"/>
            <a:ext cx="8382000" cy="452433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Task 1: Identify Target Applications, Requirements, and Constraints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Task 2: Select Candidate Systems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Task 3: Finalize Applications and Test Requirements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Task 4: Develop Test Plan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Task 5: Fabricate Test Articles</a:t>
            </a:r>
          </a:p>
          <a:p>
            <a:r>
              <a:rPr lang="en-US" dirty="0" smtClean="0">
                <a:solidFill>
                  <a:srgbClr val="004B8D"/>
                </a:solidFill>
              </a:rPr>
              <a:t>Task 6: Perform Testing</a:t>
            </a:r>
          </a:p>
          <a:p>
            <a:r>
              <a:rPr lang="en-US" dirty="0" smtClean="0"/>
              <a:t>Task 7: Issue Final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t="10023" r="2726" b="11500"/>
          <a:stretch/>
        </p:blipFill>
        <p:spPr>
          <a:xfrm>
            <a:off x="4193002" y="2855779"/>
            <a:ext cx="4792248" cy="29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Test Strategy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4080"/>
            <a:ext cx="8382000" cy="4524333"/>
          </a:xfrm>
        </p:spPr>
        <p:txBody>
          <a:bodyPr>
            <a:normAutofit/>
          </a:bodyPr>
          <a:lstStyle/>
          <a:p>
            <a:r>
              <a:rPr lang="en-US" dirty="0"/>
              <a:t>6”x12”x1/8” steel panels</a:t>
            </a:r>
          </a:p>
          <a:p>
            <a:r>
              <a:rPr lang="en-US" dirty="0"/>
              <a:t>Apply initial coat</a:t>
            </a:r>
          </a:p>
          <a:p>
            <a:r>
              <a:rPr lang="en-US" dirty="0"/>
              <a:t>Simulate burn/weld defects</a:t>
            </a:r>
          </a:p>
          <a:p>
            <a:pPr lvl="1"/>
            <a:r>
              <a:rPr lang="en-US" dirty="0"/>
              <a:t>For adhesion &amp; salt fog panels</a:t>
            </a:r>
          </a:p>
          <a:p>
            <a:r>
              <a:rPr lang="en-US" dirty="0"/>
              <a:t>Age &amp; </a:t>
            </a:r>
            <a:r>
              <a:rPr lang="en-US" dirty="0" smtClean="0"/>
              <a:t>weather </a:t>
            </a:r>
            <a:r>
              <a:rPr lang="en-US" dirty="0"/>
              <a:t>for 7 months</a:t>
            </a:r>
          </a:p>
          <a:p>
            <a:r>
              <a:rPr lang="en-US" dirty="0"/>
              <a:t>Secondary </a:t>
            </a:r>
            <a:r>
              <a:rPr lang="en-US" dirty="0" smtClean="0"/>
              <a:t>surface </a:t>
            </a:r>
            <a:r>
              <a:rPr lang="en-US" dirty="0"/>
              <a:t>p</a:t>
            </a:r>
            <a:r>
              <a:rPr lang="en-US" dirty="0" smtClean="0"/>
              <a:t>rep</a:t>
            </a:r>
            <a:endParaRPr lang="en-US" dirty="0"/>
          </a:p>
          <a:p>
            <a:r>
              <a:rPr lang="en-US" dirty="0"/>
              <a:t>Apply final coat</a:t>
            </a:r>
          </a:p>
          <a:p>
            <a:r>
              <a:rPr lang="en-US" dirty="0" smtClean="0"/>
              <a:t>Perform </a:t>
            </a:r>
            <a:r>
              <a:rPr lang="en-US" dirty="0"/>
              <a:t>t</a:t>
            </a:r>
            <a:r>
              <a:rPr lang="en-US" dirty="0" smtClean="0"/>
              <a:t>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570" y="1555361"/>
            <a:ext cx="5031026" cy="37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Secondary Surface Preparation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4080"/>
            <a:ext cx="8382000" cy="5078095"/>
          </a:xfrm>
        </p:spPr>
        <p:txBody>
          <a:bodyPr>
            <a:normAutofit/>
          </a:bodyPr>
          <a:lstStyle/>
          <a:p>
            <a:r>
              <a:rPr lang="en-US" dirty="0" smtClean="0"/>
              <a:t>Surface </a:t>
            </a:r>
            <a:r>
              <a:rPr lang="en-US" dirty="0"/>
              <a:t>Preparation Methods</a:t>
            </a:r>
          </a:p>
          <a:p>
            <a:pPr lvl="1"/>
            <a:r>
              <a:rPr lang="en-US" dirty="0"/>
              <a:t>SP-3/SP-11</a:t>
            </a:r>
          </a:p>
          <a:p>
            <a:pPr lvl="1"/>
            <a:r>
              <a:rPr lang="en-US" dirty="0"/>
              <a:t>SP-7/SP-10</a:t>
            </a:r>
          </a:p>
          <a:p>
            <a:pPr lvl="1"/>
            <a:r>
              <a:rPr lang="en-US" dirty="0" smtClean="0"/>
              <a:t>SP-14/SP-10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Characterizing Secondary Surface Preparation</a:t>
            </a:r>
          </a:p>
          <a:p>
            <a:pPr lvl="1"/>
            <a:r>
              <a:rPr lang="en-US" dirty="0"/>
              <a:t>Visual Inspection</a:t>
            </a:r>
          </a:p>
          <a:p>
            <a:pPr lvl="1"/>
            <a:r>
              <a:rPr lang="en-US" dirty="0"/>
              <a:t>Film Thickness</a:t>
            </a:r>
          </a:p>
          <a:p>
            <a:pPr lvl="1"/>
            <a:r>
              <a:rPr lang="en-US" dirty="0"/>
              <a:t>Surface Profile</a:t>
            </a:r>
          </a:p>
          <a:p>
            <a:pPr lvl="1"/>
            <a:r>
              <a:rPr lang="en-US" dirty="0" smtClean="0"/>
              <a:t>Prepared </a:t>
            </a:r>
            <a:r>
              <a:rPr lang="en-US" dirty="0"/>
              <a:t>Coating Surface Tension </a:t>
            </a:r>
          </a:p>
          <a:p>
            <a:pPr lvl="2"/>
            <a:r>
              <a:rPr lang="en-US" dirty="0"/>
              <a:t>Dyne Pens (experimental)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07173" y="832192"/>
            <a:ext cx="4977738" cy="2586647"/>
            <a:chOff x="4712023" y="832192"/>
            <a:chExt cx="4977738" cy="2586647"/>
          </a:xfrm>
        </p:grpSpPr>
        <p:grpSp>
          <p:nvGrpSpPr>
            <p:cNvPr id="18" name="Group 17"/>
            <p:cNvGrpSpPr/>
            <p:nvPr/>
          </p:nvGrpSpPr>
          <p:grpSpPr>
            <a:xfrm>
              <a:off x="4712023" y="836580"/>
              <a:ext cx="1403494" cy="2582259"/>
              <a:chOff x="4712023" y="850868"/>
              <a:chExt cx="1403494" cy="258225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2023" y="850868"/>
                <a:ext cx="1403494" cy="258225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093810" y="197272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SP-3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44533" y="2722246"/>
                <a:ext cx="738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SP-11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25068" y="1116582"/>
                <a:ext cx="5774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itchFamily="34" charset="0"/>
                    <a:cs typeface="Arial" pitchFamily="34" charset="0"/>
                  </a:rPr>
                  <a:t>SP-11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320358" y="836580"/>
              <a:ext cx="1438315" cy="2582259"/>
              <a:chOff x="6320358" y="850868"/>
              <a:chExt cx="1438315" cy="258225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0358" y="850868"/>
                <a:ext cx="1438315" cy="2582259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662648" y="2702923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SP-10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19554" y="197272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SP-7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59628" y="1134003"/>
                <a:ext cx="55976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itchFamily="34" charset="0"/>
                    <a:cs typeface="Arial" pitchFamily="34" charset="0"/>
                  </a:rPr>
                  <a:t>SP-10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963514" y="832192"/>
              <a:ext cx="1726247" cy="2586647"/>
              <a:chOff x="7963514" y="832192"/>
              <a:chExt cx="1726247" cy="258664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3514" y="832192"/>
                <a:ext cx="1726247" cy="2586647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543547" y="1956238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SP-14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76190" y="2707958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SP-10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674395" y="1197368"/>
                <a:ext cx="55976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itchFamily="34" charset="0"/>
                    <a:cs typeface="Arial" pitchFamily="34" charset="0"/>
                  </a:rPr>
                  <a:t>SP-10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23" y="4069027"/>
            <a:ext cx="4267200" cy="17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Test Methods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4080"/>
            <a:ext cx="8382000" cy="4524333"/>
          </a:xfrm>
        </p:spPr>
        <p:txBody>
          <a:bodyPr>
            <a:normAutofit/>
          </a:bodyPr>
          <a:lstStyle/>
          <a:p>
            <a:r>
              <a:rPr lang="en-US" dirty="0"/>
              <a:t>Pull Off Adhesion (ASTM D4541)</a:t>
            </a:r>
          </a:p>
          <a:p>
            <a:r>
              <a:rPr lang="en-US" dirty="0"/>
              <a:t>Knife Adhesion (ASTM D6677)</a:t>
            </a:r>
          </a:p>
          <a:p>
            <a:r>
              <a:rPr lang="en-US" dirty="0" smtClean="0"/>
              <a:t>Flexibility </a:t>
            </a:r>
            <a:r>
              <a:rPr lang="en-US" dirty="0"/>
              <a:t>(Bend Test)</a:t>
            </a:r>
          </a:p>
          <a:p>
            <a:r>
              <a:rPr lang="en-US" dirty="0" err="1"/>
              <a:t>Prohesion</a:t>
            </a:r>
            <a:r>
              <a:rPr lang="en-US" dirty="0"/>
              <a:t> (Cyclic Corrosion Exposure) (ASTM G85 Annex A5)</a:t>
            </a:r>
          </a:p>
          <a:p>
            <a:r>
              <a:rPr lang="en-US" dirty="0" err="1" smtClean="0"/>
              <a:t>Cathodic</a:t>
            </a:r>
            <a:r>
              <a:rPr lang="en-US" dirty="0" smtClean="0"/>
              <a:t> </a:t>
            </a:r>
            <a:r>
              <a:rPr lang="en-US" dirty="0" err="1"/>
              <a:t>Disbondment</a:t>
            </a:r>
            <a:r>
              <a:rPr lang="en-US" dirty="0"/>
              <a:t> (MIL-PRF-23236D)</a:t>
            </a:r>
          </a:p>
          <a:p>
            <a:r>
              <a:rPr lang="en-US" dirty="0" smtClean="0"/>
              <a:t>Condensing </a:t>
            </a:r>
            <a:r>
              <a:rPr lang="en-US" dirty="0"/>
              <a:t>Humidity (ASTM D4585)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2075" y="692150"/>
            <a:ext cx="1355725" cy="2845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206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Next Steps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4080"/>
            <a:ext cx="8382000" cy="4524333"/>
          </a:xfrm>
        </p:spPr>
        <p:txBody>
          <a:bodyPr>
            <a:normAutofit/>
          </a:bodyPr>
          <a:lstStyle/>
          <a:p>
            <a:r>
              <a:rPr lang="en-US" dirty="0" smtClean="0"/>
              <a:t>Conduct Testing</a:t>
            </a:r>
          </a:p>
          <a:p>
            <a:pPr lvl="1"/>
            <a:r>
              <a:rPr lang="en-US" dirty="0" err="1" smtClean="0"/>
              <a:t>Prohesion</a:t>
            </a:r>
            <a:r>
              <a:rPr lang="en-US" dirty="0" smtClean="0"/>
              <a:t> (1000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Cathodic</a:t>
            </a:r>
            <a:r>
              <a:rPr lang="en-US" dirty="0" smtClean="0"/>
              <a:t> </a:t>
            </a:r>
            <a:r>
              <a:rPr lang="en-US" dirty="0" err="1" smtClean="0"/>
              <a:t>Disbondment</a:t>
            </a:r>
            <a:r>
              <a:rPr lang="en-US" dirty="0" smtClean="0"/>
              <a:t> (90 day)</a:t>
            </a:r>
          </a:p>
          <a:p>
            <a:pPr lvl="1"/>
            <a:r>
              <a:rPr lang="en-US" dirty="0" smtClean="0"/>
              <a:t>Condensing Humidity (2000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Complete Test Reports (6/1/18)</a:t>
            </a:r>
          </a:p>
          <a:p>
            <a:r>
              <a:rPr lang="en-US" dirty="0" smtClean="0"/>
              <a:t>Submit Final Report (6/30/18)</a:t>
            </a:r>
          </a:p>
          <a:p>
            <a:r>
              <a:rPr lang="en-US" dirty="0" smtClean="0"/>
              <a:t>Pursue Navy Approval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26652</TotalTime>
  <Words>406</Words>
  <Application>Microsoft Office PowerPoint</Application>
  <PresentationFormat>On-screen Show (4:3)</PresentationFormat>
  <Paragraphs>84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Default Design</vt:lpstr>
      <vt:lpstr>PowerPoint Presentation</vt:lpstr>
      <vt:lpstr>Team Members</vt:lpstr>
      <vt:lpstr>Project Concept</vt:lpstr>
      <vt:lpstr>Project Work Breakdown Structure (WBS)</vt:lpstr>
      <vt:lpstr>Test Strategy</vt:lpstr>
      <vt:lpstr>Secondary Surface Preparation</vt:lpstr>
      <vt:lpstr>Test Methods</vt:lpstr>
      <vt:lpstr>Next Steps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PowerPoint Template</dc:title>
  <dc:creator>Corporate Communications</dc:creator>
  <cp:lastModifiedBy>Hsu, Conlan B (HII-Ingalls)</cp:lastModifiedBy>
  <cp:revision>800</cp:revision>
  <cp:lastPrinted>2018-03-06T16:49:13Z</cp:lastPrinted>
  <dcterms:created xsi:type="dcterms:W3CDTF">2007-12-05T18:39:31Z</dcterms:created>
  <dcterms:modified xsi:type="dcterms:W3CDTF">2018-03-06T20:38:09Z</dcterms:modified>
</cp:coreProperties>
</file>