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6"/>
  </p:notesMasterIdLst>
  <p:handoutMasterIdLst>
    <p:handoutMasterId r:id="rId47"/>
  </p:handoutMasterIdLst>
  <p:sldIdLst>
    <p:sldId id="256" r:id="rId3"/>
    <p:sldId id="257"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91" r:id="rId33"/>
    <p:sldId id="295" r:id="rId34"/>
    <p:sldId id="294" r:id="rId35"/>
    <p:sldId id="292" r:id="rId36"/>
    <p:sldId id="293" r:id="rId37"/>
    <p:sldId id="290" r:id="rId38"/>
    <p:sldId id="289" r:id="rId39"/>
    <p:sldId id="288" r:id="rId40"/>
    <p:sldId id="300" r:id="rId41"/>
    <p:sldId id="299" r:id="rId42"/>
    <p:sldId id="298" r:id="rId43"/>
    <p:sldId id="297"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C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2" autoAdjust="0"/>
    <p:restoredTop sz="94660"/>
  </p:normalViewPr>
  <p:slideViewPr>
    <p:cSldViewPr>
      <p:cViewPr varScale="1">
        <p:scale>
          <a:sx n="102" d="100"/>
          <a:sy n="102" d="100"/>
        </p:scale>
        <p:origin x="192" y="10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9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B77D4-866B-454F-9C31-C24C567A6462}" type="datetimeFigureOut">
              <a:rPr lang="en-US" smtClean="0"/>
              <a:t>3/13/2018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9B9179-7701-44D0-BFF0-2F6B1DFCAF89}" type="slidenum">
              <a:rPr lang="en-US" smtClean="0"/>
              <a:t>‹#›</a:t>
            </a:fld>
            <a:endParaRPr lang="en-US"/>
          </a:p>
        </p:txBody>
      </p:sp>
    </p:spTree>
    <p:extLst>
      <p:ext uri="{BB962C8B-B14F-4D97-AF65-F5344CB8AC3E}">
        <p14:creationId xmlns:p14="http://schemas.microsoft.com/office/powerpoint/2010/main" val="2183096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DDC20-14A5-4AA8-A5FA-96B39AA5A50F}" type="datetimeFigureOut">
              <a:rPr lang="en-US" smtClean="0"/>
              <a:t>3/13/2018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FADCD-0D74-4297-82D9-867076BEB94A}" type="slidenum">
              <a:rPr lang="en-US" smtClean="0"/>
              <a:t>‹#›</a:t>
            </a:fld>
            <a:endParaRPr lang="en-US"/>
          </a:p>
        </p:txBody>
      </p:sp>
    </p:spTree>
    <p:extLst>
      <p:ext uri="{BB962C8B-B14F-4D97-AF65-F5344CB8AC3E}">
        <p14:creationId xmlns:p14="http://schemas.microsoft.com/office/powerpoint/2010/main" val="116705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FADCD-0D74-4297-82D9-867076BEB94A}" type="slidenum">
              <a:rPr lang="en-US" smtClean="0"/>
              <a:t>2</a:t>
            </a:fld>
            <a:endParaRPr lang="en-US"/>
          </a:p>
        </p:txBody>
      </p:sp>
    </p:spTree>
    <p:extLst>
      <p:ext uri="{BB962C8B-B14F-4D97-AF65-F5344CB8AC3E}">
        <p14:creationId xmlns:p14="http://schemas.microsoft.com/office/powerpoint/2010/main" val="248136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FADCD-0D74-4297-82D9-867076BEB94A}" type="slidenum">
              <a:rPr lang="en-US" smtClean="0"/>
              <a:t>8</a:t>
            </a:fld>
            <a:endParaRPr lang="en-US"/>
          </a:p>
        </p:txBody>
      </p:sp>
    </p:spTree>
    <p:extLst>
      <p:ext uri="{BB962C8B-B14F-4D97-AF65-F5344CB8AC3E}">
        <p14:creationId xmlns:p14="http://schemas.microsoft.com/office/powerpoint/2010/main" val="326591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FADCD-0D74-4297-82D9-867076BEB94A}" type="slidenum">
              <a:rPr lang="en-US" smtClean="0"/>
              <a:t>14</a:t>
            </a:fld>
            <a:endParaRPr lang="en-US"/>
          </a:p>
        </p:txBody>
      </p:sp>
    </p:spTree>
    <p:extLst>
      <p:ext uri="{BB962C8B-B14F-4D97-AF65-F5344CB8AC3E}">
        <p14:creationId xmlns:p14="http://schemas.microsoft.com/office/powerpoint/2010/main" val="325092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FADCD-0D74-4297-82D9-867076BEB94A}" type="slidenum">
              <a:rPr lang="en-US" smtClean="0"/>
              <a:t>20</a:t>
            </a:fld>
            <a:endParaRPr lang="en-US"/>
          </a:p>
        </p:txBody>
      </p:sp>
    </p:spTree>
    <p:extLst>
      <p:ext uri="{BB962C8B-B14F-4D97-AF65-F5344CB8AC3E}">
        <p14:creationId xmlns:p14="http://schemas.microsoft.com/office/powerpoint/2010/main" val="228054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FADCD-0D74-4297-82D9-867076BEB94A}" type="slidenum">
              <a:rPr lang="en-US" smtClean="0"/>
              <a:t>26</a:t>
            </a:fld>
            <a:endParaRPr lang="en-US"/>
          </a:p>
        </p:txBody>
      </p:sp>
    </p:spTree>
    <p:extLst>
      <p:ext uri="{BB962C8B-B14F-4D97-AF65-F5344CB8AC3E}">
        <p14:creationId xmlns:p14="http://schemas.microsoft.com/office/powerpoint/2010/main" val="1600426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0" y="3959225"/>
            <a:ext cx="5562600" cy="917575"/>
          </a:xfrm>
        </p:spPr>
        <p:txBody>
          <a:bodyPr>
            <a:noAutofit/>
          </a:bodyPr>
          <a:lstStyle>
            <a:lvl1pPr algn="r">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cxnSp>
        <p:nvCxnSpPr>
          <p:cNvPr id="12" name="Straight Connector 11"/>
          <p:cNvCxnSpPr/>
          <p:nvPr userDrawn="1"/>
        </p:nvCxnSpPr>
        <p:spPr>
          <a:xfrm>
            <a:off x="2438400" y="557784"/>
            <a:ext cx="0" cy="952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438400" y="833735"/>
            <a:ext cx="5762284" cy="461665"/>
          </a:xfrm>
          <a:prstGeom prst="rect">
            <a:avLst/>
          </a:prstGeom>
          <a:noFill/>
        </p:spPr>
        <p:txBody>
          <a:bodyPr wrap="square" rtlCol="0">
            <a:spAutoFit/>
          </a:bodyPr>
          <a:lstStyle/>
          <a:p>
            <a:pPr fontAlgn="base">
              <a:spcBef>
                <a:spcPct val="0"/>
              </a:spcBef>
              <a:spcAft>
                <a:spcPct val="0"/>
              </a:spcAft>
            </a:pPr>
            <a:r>
              <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rPr>
              <a:t>National Shipbuilding Research Program</a:t>
            </a:r>
          </a:p>
        </p:txBody>
      </p:sp>
      <p:sp>
        <p:nvSpPr>
          <p:cNvPr id="17" name="TextBox 16"/>
          <p:cNvSpPr txBox="1"/>
          <p:nvPr userDrawn="1"/>
        </p:nvSpPr>
        <p:spPr>
          <a:xfrm>
            <a:off x="381000" y="533400"/>
            <a:ext cx="2133600" cy="1015663"/>
          </a:xfrm>
          <a:prstGeom prst="rect">
            <a:avLst/>
          </a:prstGeom>
          <a:noFill/>
        </p:spPr>
        <p:txBody>
          <a:bodyPr wrap="square" rtlCol="0">
            <a:spAutoFit/>
          </a:bodyPr>
          <a:lstStyle/>
          <a:p>
            <a:pPr fontAlgn="base">
              <a:spcBef>
                <a:spcPct val="0"/>
              </a:spcBef>
              <a:spcAft>
                <a:spcPct val="0"/>
              </a:spcAft>
            </a:pPr>
            <a:r>
              <a:rPr lang="en-US" sz="60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NSRP</a:t>
            </a:r>
            <a:endParaRPr lang="en-US" sz="60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400799"/>
            <a:ext cx="9144000" cy="457200"/>
          </a:xfrm>
          <a:prstGeom prst="rect">
            <a:avLst/>
          </a:prstGeom>
        </p:spPr>
      </p:pic>
      <p:sp>
        <p:nvSpPr>
          <p:cNvPr id="22" name="Text Placeholder 21"/>
          <p:cNvSpPr>
            <a:spLocks noGrp="1"/>
          </p:cNvSpPr>
          <p:nvPr>
            <p:ph type="body" sz="quarter" idx="10" hasCustomPrompt="1"/>
          </p:nvPr>
        </p:nvSpPr>
        <p:spPr>
          <a:xfrm>
            <a:off x="3429000" y="4876800"/>
            <a:ext cx="5562600" cy="457200"/>
          </a:xfrm>
        </p:spPr>
        <p:txBody>
          <a:bodyPr anchor="ctr">
            <a:normAutofit/>
          </a:bodyPr>
          <a:lstStyle>
            <a:lvl1pPr marL="0" indent="0" algn="r">
              <a:buNone/>
              <a:defRPr sz="24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smtClean="0">
                <a:latin typeface="Segoe UI" panose="020B0502040204020203" pitchFamily="34" charset="0"/>
                <a:ea typeface="Segoe UI" panose="020B0502040204020203" pitchFamily="34" charset="0"/>
                <a:cs typeface="Segoe UI" panose="020B0502040204020203" pitchFamily="34" charset="0"/>
              </a:rPr>
              <a:t>Date</a:t>
            </a:r>
          </a:p>
        </p:txBody>
      </p:sp>
      <p:sp>
        <p:nvSpPr>
          <p:cNvPr id="24" name="Text Placeholder 23"/>
          <p:cNvSpPr>
            <a:spLocks noGrp="1"/>
          </p:cNvSpPr>
          <p:nvPr>
            <p:ph type="body" sz="quarter" idx="11" hasCustomPrompt="1"/>
          </p:nvPr>
        </p:nvSpPr>
        <p:spPr>
          <a:xfrm>
            <a:off x="3429000" y="5334000"/>
            <a:ext cx="5562600" cy="381000"/>
          </a:xfrm>
        </p:spPr>
        <p:txBody>
          <a:bodyPr anchor="ctr">
            <a:noAutofit/>
          </a:bodyPr>
          <a:lstStyle>
            <a:lvl1pPr marL="0" indent="0" algn="r">
              <a:buNone/>
              <a:defRPr sz="24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smtClean="0">
                <a:latin typeface="Segoe UI" panose="020B0502040204020203" pitchFamily="34" charset="0"/>
                <a:ea typeface="Segoe UI" panose="020B0502040204020203" pitchFamily="34" charset="0"/>
                <a:cs typeface="Segoe UI" panose="020B0502040204020203" pitchFamily="34" charset="0"/>
              </a:rPr>
              <a:t>Location</a:t>
            </a:r>
            <a:endParaRPr lang="en-US" dirty="0"/>
          </a:p>
        </p:txBody>
      </p:sp>
      <p:sp>
        <p:nvSpPr>
          <p:cNvPr id="13" name="TextBox 12"/>
          <p:cNvSpPr txBox="1"/>
          <p:nvPr userDrawn="1"/>
        </p:nvSpPr>
        <p:spPr>
          <a:xfrm>
            <a:off x="1295400" y="6154579"/>
            <a:ext cx="7543800" cy="246221"/>
          </a:xfrm>
          <a:prstGeom prst="rect">
            <a:avLst/>
          </a:prstGeom>
          <a:noFill/>
        </p:spPr>
        <p:txBody>
          <a:bodyPr wrap="square" rtlCol="0">
            <a:spAutoFit/>
          </a:bodyPr>
          <a:lstStyle/>
          <a:p>
            <a:pPr algn="ctr"/>
            <a:r>
              <a:rPr lang="en-US" sz="1000" b="1" dirty="0" smtClean="0">
                <a:solidFill>
                  <a:schemeClr val="bg1"/>
                </a:solidFill>
              </a:rPr>
              <a:t>DISTRIBUTION STATEMENT</a:t>
            </a:r>
            <a:endParaRPr lang="en-US" sz="1000" b="1" dirty="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57395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174CB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400799"/>
            <a:ext cx="9144000" cy="457200"/>
          </a:xfrm>
          <a:prstGeom prst="rect">
            <a:avLst/>
          </a:prstGeom>
        </p:spPr>
      </p:pic>
      <p:sp>
        <p:nvSpPr>
          <p:cNvPr id="8" name="Text Placeholder 7"/>
          <p:cNvSpPr>
            <a:spLocks noGrp="1"/>
          </p:cNvSpPr>
          <p:nvPr>
            <p:ph type="body" sz="quarter" idx="10" hasCustomPrompt="1"/>
          </p:nvPr>
        </p:nvSpPr>
        <p:spPr>
          <a:xfrm>
            <a:off x="457200" y="3008376"/>
            <a:ext cx="8229600" cy="841248"/>
          </a:xfrm>
        </p:spPr>
        <p:txBody>
          <a:bodyPr anchor="ctr">
            <a:normAutofit/>
          </a:bodyPr>
          <a:lstStyle>
            <a:lvl1pPr marL="0" indent="0" algn="ctr">
              <a:buNone/>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Questions?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30632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77511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331076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236990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844806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9" name="Slide Number Placeholder 8"/>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2106409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5" name="Slide Number Placeholder 4"/>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162869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4" name="Slide Number Placeholder 3"/>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3334941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340378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271806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200" y="1295400"/>
            <a:ext cx="8991600" cy="4528066"/>
          </a:xfrm>
        </p:spPr>
        <p:txBody>
          <a:bodyPr/>
          <a:lstStyle>
            <a:lvl1pPr algn="l">
              <a:defRPr sz="3000" baseline="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smtClean="0"/>
              <a:t>First Level</a:t>
            </a:r>
          </a:p>
          <a:p>
            <a:pPr lvl="1"/>
            <a:r>
              <a:rPr lang="en-US" dirty="0" smtClean="0"/>
              <a:t>Second level</a:t>
            </a:r>
          </a:p>
          <a:p>
            <a:pPr lvl="2"/>
            <a:r>
              <a:rPr lang="en-US" dirty="0" smtClean="0"/>
              <a:t>Third level</a:t>
            </a:r>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6200" y="762000"/>
            <a:ext cx="8229600" cy="533400"/>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6" name="Slide Number Placeholder 5"/>
          <p:cNvSpPr>
            <a:spLocks noGrp="1"/>
          </p:cNvSpPr>
          <p:nvPr>
            <p:ph type="sldNum" sz="quarter" idx="12"/>
          </p:nvPr>
        </p:nvSpPr>
        <p:spPr>
          <a:xfrm>
            <a:off x="8382000" y="6226175"/>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373010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79626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Distribution Statement A: Approved for public release: distribution unlimited</a:t>
            </a:r>
            <a:endParaRPr lang="en-US"/>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413116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6200" y="1295400"/>
            <a:ext cx="43434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p:txBody>
      </p:sp>
      <p:sp>
        <p:nvSpPr>
          <p:cNvPr id="4" name="Content Placeholder 3"/>
          <p:cNvSpPr>
            <a:spLocks noGrp="1"/>
          </p:cNvSpPr>
          <p:nvPr>
            <p:ph sz="half" idx="2" hasCustomPrompt="1"/>
          </p:nvPr>
        </p:nvSpPr>
        <p:spPr>
          <a:xfrm>
            <a:off x="4724400" y="1295400"/>
            <a:ext cx="43434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7" name="Slide Number Placeholder 6"/>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7380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 y="1295400"/>
            <a:ext cx="4343400" cy="639762"/>
          </a:xfrm>
        </p:spPr>
        <p:txBody>
          <a:bodyPr anchor="b">
            <a:no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76200" y="1956816"/>
            <a:ext cx="4343400" cy="3866650"/>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4724400" y="1295400"/>
            <a:ext cx="4343400" cy="639762"/>
          </a:xfrm>
        </p:spPr>
        <p:txBody>
          <a:bodyPr anchor="b">
            <a:no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6" name="Content Placeholder 5"/>
          <p:cNvSpPr>
            <a:spLocks noGrp="1"/>
          </p:cNvSpPr>
          <p:nvPr>
            <p:ph sz="quarter" idx="4" hasCustomPrompt="1"/>
          </p:nvPr>
        </p:nvSpPr>
        <p:spPr>
          <a:xfrm>
            <a:off x="4724400" y="1956816"/>
            <a:ext cx="4343400" cy="3866650"/>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9" name="Slide Number Placeholder 8"/>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9254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47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5595938"/>
            <a:ext cx="5486400" cy="804862"/>
          </a:xfrm>
        </p:spPr>
        <p:txBody>
          <a:bodyPr>
            <a:normAutofit/>
          </a:bodyPr>
          <a:lstStyle>
            <a:lvl1pPr marL="0" indent="0" algn="ctr">
              <a:buNone/>
              <a:defRPr sz="2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a:t>
            </a: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7" name="Slide Number Placeholder 6"/>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2" name="Title 1"/>
          <p:cNvSpPr>
            <a:spLocks noGrp="1"/>
          </p:cNvSpPr>
          <p:nvPr>
            <p:ph type="title" hasCustomPrompt="1"/>
          </p:nvPr>
        </p:nvSpPr>
        <p:spPr>
          <a:xfrm>
            <a:off x="73152" y="758952"/>
            <a:ext cx="8229600" cy="530352"/>
          </a:xfrm>
        </p:spPr>
        <p:txBody>
          <a:bodyPr anchor="ctr">
            <a:noAutofit/>
          </a:bodyPr>
          <a:lstStyle>
            <a:lvl1pPr algn="l">
              <a:defRPr sz="4800" b="0">
                <a:solidFill>
                  <a:schemeClr val="tx2"/>
                </a:solidFill>
                <a:latin typeface="+mj-lt"/>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209297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5" name="Slide Number Placeholder 4"/>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11" name="Text Placeholder 10"/>
          <p:cNvSpPr>
            <a:spLocks noGrp="1"/>
          </p:cNvSpPr>
          <p:nvPr>
            <p:ph type="body" sz="quarter" idx="14" hasCustomPrompt="1"/>
          </p:nvPr>
        </p:nvSpPr>
        <p:spPr>
          <a:xfrm>
            <a:off x="76200" y="1295400"/>
            <a:ext cx="43434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smtClean="0"/>
              <a:t>First Level</a:t>
            </a:r>
          </a:p>
          <a:p>
            <a:pPr lvl="1"/>
            <a:r>
              <a:rPr lang="en-US" dirty="0" smtClean="0"/>
              <a:t>Second level</a:t>
            </a:r>
          </a:p>
          <a:p>
            <a:pPr lvl="2"/>
            <a:r>
              <a:rPr lang="en-US" dirty="0" smtClean="0"/>
              <a:t>Third level</a:t>
            </a:r>
          </a:p>
        </p:txBody>
      </p:sp>
      <p:sp>
        <p:nvSpPr>
          <p:cNvPr id="13" name="Picture Placeholder 12"/>
          <p:cNvSpPr>
            <a:spLocks noGrp="1"/>
          </p:cNvSpPr>
          <p:nvPr>
            <p:ph type="pic" sz="quarter" idx="15"/>
          </p:nvPr>
        </p:nvSpPr>
        <p:spPr>
          <a:xfrm>
            <a:off x="4724400" y="2209800"/>
            <a:ext cx="4114800" cy="3200400"/>
          </a:xfrm>
        </p:spPr>
        <p:txBody>
          <a:body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02670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5" name="Slide Number Placeholder 4"/>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11" name="Text Placeholder 10"/>
          <p:cNvSpPr>
            <a:spLocks noGrp="1"/>
          </p:cNvSpPr>
          <p:nvPr>
            <p:ph type="body" sz="quarter" idx="14" hasCustomPrompt="1"/>
          </p:nvPr>
        </p:nvSpPr>
        <p:spPr>
          <a:xfrm>
            <a:off x="4724400" y="1295400"/>
            <a:ext cx="4343400" cy="4873752"/>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smtClean="0"/>
              <a:t>First Level</a:t>
            </a:r>
          </a:p>
          <a:p>
            <a:pPr lvl="1"/>
            <a:r>
              <a:rPr lang="en-US" dirty="0" smtClean="0"/>
              <a:t>Second level</a:t>
            </a:r>
          </a:p>
          <a:p>
            <a:pPr lvl="2"/>
            <a:r>
              <a:rPr lang="en-US" dirty="0" smtClean="0"/>
              <a:t>Third level</a:t>
            </a:r>
          </a:p>
        </p:txBody>
      </p:sp>
      <p:sp>
        <p:nvSpPr>
          <p:cNvPr id="13" name="Picture Placeholder 12"/>
          <p:cNvSpPr>
            <a:spLocks noGrp="1"/>
          </p:cNvSpPr>
          <p:nvPr>
            <p:ph type="pic" sz="quarter" idx="15"/>
          </p:nvPr>
        </p:nvSpPr>
        <p:spPr>
          <a:xfrm>
            <a:off x="304800" y="2209800"/>
            <a:ext cx="4114800" cy="3200400"/>
          </a:xfrm>
        </p:spPr>
        <p:txBody>
          <a:body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60131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44" y="2514600"/>
            <a:ext cx="7772400" cy="838200"/>
          </a:xfrm>
        </p:spPr>
        <p:txBody>
          <a:bodyPr anchor="t">
            <a:noAutofit/>
          </a:bodyPr>
          <a:lstStyle>
            <a:lvl1pPr algn="ctr">
              <a:defRPr sz="4800" b="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Title</a:t>
            </a:r>
            <a:endParaRPr lang="en-US" dirty="0"/>
          </a:p>
        </p:txBody>
      </p:sp>
      <p:sp>
        <p:nvSpPr>
          <p:cNvPr id="3" name="Text Placeholder 2"/>
          <p:cNvSpPr>
            <a:spLocks noGrp="1"/>
          </p:cNvSpPr>
          <p:nvPr>
            <p:ph type="body" idx="1" hasCustomPrompt="1"/>
          </p:nvPr>
        </p:nvSpPr>
        <p:spPr>
          <a:xfrm>
            <a:off x="722344" y="3352800"/>
            <a:ext cx="7772400" cy="522287"/>
          </a:xfrm>
        </p:spPr>
        <p:txBody>
          <a:bodyPr anchor="b">
            <a:normAutofit/>
          </a:bodyPr>
          <a:lstStyle>
            <a:lvl1pPr marL="0" indent="0" algn="ctr">
              <a:buNone/>
              <a:defRPr sz="3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33528" y="6400800"/>
            <a:ext cx="9144000" cy="457200"/>
          </a:xfrm>
          <a:prstGeom prst="rect">
            <a:avLst/>
          </a:prstGeom>
        </p:spPr>
      </p:pic>
      <p:sp>
        <p:nvSpPr>
          <p:cNvPr id="10" name="Text Placeholder 9"/>
          <p:cNvSpPr>
            <a:spLocks noGrp="1"/>
          </p:cNvSpPr>
          <p:nvPr>
            <p:ph type="body" sz="quarter" idx="10" hasCustomPrompt="1"/>
          </p:nvPr>
        </p:nvSpPr>
        <p:spPr>
          <a:xfrm>
            <a:off x="731520" y="3886200"/>
            <a:ext cx="7772400" cy="457200"/>
          </a:xfrm>
        </p:spPr>
        <p:txBody>
          <a:bodyPr anchor="ctr">
            <a:normAutofit/>
          </a:bodyPr>
          <a:lstStyle>
            <a:lvl1pPr marL="0" indent="0" algn="ctr">
              <a:buNone/>
              <a:defRPr sz="20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smtClean="0">
                <a:latin typeface="Segoe UI" panose="020B0502040204020203" pitchFamily="34" charset="0"/>
                <a:ea typeface="Segoe UI" panose="020B0502040204020203" pitchFamily="34" charset="0"/>
                <a:cs typeface="Segoe UI" panose="020B0502040204020203" pitchFamily="34" charset="0"/>
              </a:rPr>
              <a:t>Additional Subtitle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415598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24150"/>
            <a:ext cx="8229600" cy="841248"/>
          </a:xfrm>
        </p:spPr>
        <p:txBody>
          <a:bodyPr>
            <a:normAutofit/>
          </a:bodyPr>
          <a:lstStyle>
            <a:lvl1pPr>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400799"/>
            <a:ext cx="9144000" cy="457200"/>
          </a:xfrm>
          <a:prstGeom prst="rect">
            <a:avLst/>
          </a:prstGeom>
        </p:spPr>
      </p:pic>
      <p:sp>
        <p:nvSpPr>
          <p:cNvPr id="10" name="Text Placeholder 9"/>
          <p:cNvSpPr>
            <a:spLocks noGrp="1"/>
          </p:cNvSpPr>
          <p:nvPr>
            <p:ph type="body" sz="quarter" idx="10" hasCustomPrompt="1"/>
          </p:nvPr>
        </p:nvSpPr>
        <p:spPr>
          <a:xfrm>
            <a:off x="457200" y="3581400"/>
            <a:ext cx="8229600" cy="521208"/>
          </a:xfrm>
        </p:spPr>
        <p:txBody>
          <a:bodyPr anchor="ctr"/>
          <a:lstStyle>
            <a:lvl1pPr marL="0" indent="0" algn="ctr">
              <a:buNone/>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Subtitle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309575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600200"/>
            <a:ext cx="83820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Distribution Statement A: Approved for public release: distribution unlimited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BA455-31A2-409C-90BA-E614965D8C2C}" type="slidenum">
              <a:rPr lang="en-US" smtClean="0"/>
              <a:t>‹#›</a:t>
            </a:fld>
            <a:endParaRPr lang="en-US"/>
          </a:p>
        </p:txBody>
      </p:sp>
    </p:spTree>
    <p:extLst>
      <p:ext uri="{BB962C8B-B14F-4D97-AF65-F5344CB8AC3E}">
        <p14:creationId xmlns:p14="http://schemas.microsoft.com/office/powerpoint/2010/main" val="364023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59" r:id="rId7"/>
    <p:sldLayoutId id="2147483651" r:id="rId8"/>
    <p:sldLayoutId id="2147483658" r:id="rId9"/>
    <p:sldLayoutId id="21474836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Distribution Statement A: Approved for public release: distribution unlimited</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F4FE1-9059-47AA-A7AC-0D40BAAE3A41}" type="slidenum">
              <a:rPr lang="en-US" smtClean="0"/>
              <a:t>‹#›</a:t>
            </a:fld>
            <a:endParaRPr lang="en-US"/>
          </a:p>
        </p:txBody>
      </p:sp>
    </p:spTree>
    <p:extLst>
      <p:ext uri="{BB962C8B-B14F-4D97-AF65-F5344CB8AC3E}">
        <p14:creationId xmlns:p14="http://schemas.microsoft.com/office/powerpoint/2010/main" val="211163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digioia@eoc.psu.edu" TargetMode="External"/><Relationship Id="rId2" Type="http://schemas.openxmlformats.org/officeDocument/2006/relationships/hyperlink" Target="mailto:jcallen@eoc.psu.edu" TargetMode="External"/><Relationship Id="rId1" Type="http://schemas.openxmlformats.org/officeDocument/2006/relationships/slideLayout" Target="../slideLayouts/slideLayout2.xml"/><Relationship Id="rId6" Type="http://schemas.openxmlformats.org/officeDocument/2006/relationships/hyperlink" Target="mailto:r.deleo@hii-nns.com" TargetMode="External"/><Relationship Id="rId5" Type="http://schemas.openxmlformats.org/officeDocument/2006/relationships/hyperlink" Target="mailto:david.smith@supshipgc.navy.mil" TargetMode="External"/><Relationship Id="rId4" Type="http://schemas.openxmlformats.org/officeDocument/2006/relationships/hyperlink" Target="mailto:jason.farmer@hii-ingalls.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Thomas.O.Connolly@navy.mil" TargetMode="External"/><Relationship Id="rId2" Type="http://schemas.openxmlformats.org/officeDocument/2006/relationships/hyperlink" Target="mailto:Charles.mako@navy.mil" TargetMode="External"/><Relationship Id="rId1" Type="http://schemas.openxmlformats.org/officeDocument/2006/relationships/slideLayout" Target="../slideLayouts/slideLayout2.xml"/><Relationship Id="rId4" Type="http://schemas.openxmlformats.org/officeDocument/2006/relationships/hyperlink" Target="mailto:garypweiss@drs.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2438400"/>
            <a:ext cx="8458200" cy="2438401"/>
          </a:xfrm>
        </p:spPr>
        <p:txBody>
          <a:bodyPr/>
          <a:lstStyle/>
          <a:p>
            <a:r>
              <a:rPr lang="en-US" dirty="0" smtClean="0"/>
              <a:t>Distributed Temperature Sensing for Inspection of Electrical Panels on Navy Ships</a:t>
            </a:r>
            <a:endParaRPr lang="en-US" dirty="0"/>
          </a:p>
        </p:txBody>
      </p:sp>
      <p:sp>
        <p:nvSpPr>
          <p:cNvPr id="8" name="Text Placeholder 7"/>
          <p:cNvSpPr>
            <a:spLocks noGrp="1"/>
          </p:cNvSpPr>
          <p:nvPr>
            <p:ph type="body" sz="quarter" idx="10"/>
          </p:nvPr>
        </p:nvSpPr>
        <p:spPr/>
        <p:txBody>
          <a:bodyPr/>
          <a:lstStyle/>
          <a:p>
            <a:r>
              <a:rPr lang="en-US" dirty="0" smtClean="0"/>
              <a:t>NSRP ETP March 28, 2018</a:t>
            </a:r>
            <a:endParaRPr lang="en-US" dirty="0"/>
          </a:p>
        </p:txBody>
      </p:sp>
      <p:sp>
        <p:nvSpPr>
          <p:cNvPr id="9" name="Text Placeholder 8"/>
          <p:cNvSpPr>
            <a:spLocks noGrp="1"/>
          </p:cNvSpPr>
          <p:nvPr>
            <p:ph type="body" sz="quarter" idx="11"/>
          </p:nvPr>
        </p:nvSpPr>
        <p:spPr/>
        <p:txBody>
          <a:bodyPr/>
          <a:lstStyle/>
          <a:p>
            <a:r>
              <a:rPr lang="en-US" dirty="0" smtClean="0"/>
              <a:t>Charleston, SC</a:t>
            </a:r>
            <a:endParaRPr lang="en-US" dirty="0"/>
          </a:p>
        </p:txBody>
      </p:sp>
      <p:sp>
        <p:nvSpPr>
          <p:cNvPr id="6" name="Text Placeholder 7"/>
          <p:cNvSpPr txBox="1">
            <a:spLocks/>
          </p:cNvSpPr>
          <p:nvPr/>
        </p:nvSpPr>
        <p:spPr>
          <a:xfrm>
            <a:off x="5707380" y="6152102"/>
            <a:ext cx="3436620" cy="258928"/>
          </a:xfrm>
          <a:prstGeom prst="rect">
            <a:avLst/>
          </a:prstGeom>
        </p:spPr>
        <p:txBody>
          <a:bodyPr vert="horz" lIns="91440" tIns="45720" rIns="91440" bIns="45720" rtlCol="0" anchor="ctr">
            <a:normAutofit fontScale="925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dirty="0" smtClean="0"/>
              <a:t>A:  Approved for public release: distribution unlimited</a:t>
            </a:r>
          </a:p>
        </p:txBody>
      </p:sp>
      <p:sp>
        <p:nvSpPr>
          <p:cNvPr id="10" name="Text Placeholder 7"/>
          <p:cNvSpPr txBox="1">
            <a:spLocks/>
          </p:cNvSpPr>
          <p:nvPr/>
        </p:nvSpPr>
        <p:spPr>
          <a:xfrm>
            <a:off x="839803" y="4935993"/>
            <a:ext cx="3737113" cy="855207"/>
          </a:xfrm>
          <a:prstGeom prst="rect">
            <a:avLst/>
          </a:prstGeom>
        </p:spPr>
        <p:txBody>
          <a:bodyPr vert="horz" lIns="91440" tIns="45720" rIns="91440" bIns="45720" rtlCol="0" anchor="ctr">
            <a:normAutofit fontScale="70000" lnSpcReduction="200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smtClean="0"/>
              <a:t>Jeff Callen </a:t>
            </a:r>
          </a:p>
          <a:p>
            <a:pPr algn="ctr"/>
            <a:r>
              <a:rPr lang="en-US" dirty="0" smtClean="0"/>
              <a:t>Penn State Electro-Optics Center</a:t>
            </a:r>
          </a:p>
          <a:p>
            <a:pPr algn="ctr"/>
            <a:r>
              <a:rPr lang="en-US" dirty="0" smtClean="0"/>
              <a:t>jnc13@arl.psu.edu</a:t>
            </a:r>
            <a:endParaRPr lang="en-US" dirty="0"/>
          </a:p>
        </p:txBody>
      </p:sp>
    </p:spTree>
    <p:extLst>
      <p:ext uri="{BB962C8B-B14F-4D97-AF65-F5344CB8AC3E}">
        <p14:creationId xmlns:p14="http://schemas.microsoft.com/office/powerpoint/2010/main" val="40233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Rayleigh Backscattering</a:t>
            </a:r>
            <a:endParaRPr lang="en-US" dirty="0"/>
          </a:p>
        </p:txBody>
      </p:sp>
      <p:sp>
        <p:nvSpPr>
          <p:cNvPr id="7" name="Content Placeholder 1"/>
          <p:cNvSpPr>
            <a:spLocks noGrp="1"/>
          </p:cNvSpPr>
          <p:nvPr>
            <p:ph idx="1"/>
          </p:nvPr>
        </p:nvSpPr>
        <p:spPr/>
        <p:txBody>
          <a:bodyPr>
            <a:normAutofit/>
          </a:bodyPr>
          <a:lstStyle/>
          <a:p>
            <a:r>
              <a:rPr lang="en-US" dirty="0" smtClean="0"/>
              <a:t>Reflection of light from structures (impurities) in an optical fiber are unique to that fiber</a:t>
            </a:r>
          </a:p>
          <a:p>
            <a:r>
              <a:rPr lang="en-US" dirty="0" smtClean="0"/>
              <a:t>OFDR sweeps a broad spectrum of light down the fiber.  Strain or temperature alters the reflection</a:t>
            </a:r>
          </a:p>
          <a:p>
            <a:r>
              <a:rPr lang="en-US" dirty="0" smtClean="0"/>
              <a:t>Comparing the reflection to a reference shows the temperature difference</a:t>
            </a:r>
          </a:p>
          <a:p>
            <a:r>
              <a:rPr lang="en-US" dirty="0" smtClean="0"/>
              <a:t>An FFT on the returned signal converts it to the time domain to determine the distance down the fiber</a:t>
            </a:r>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10</a:t>
            </a:fld>
            <a:endParaRPr lang="en-US" dirty="0"/>
          </a:p>
        </p:txBody>
      </p:sp>
      <p:sp>
        <p:nvSpPr>
          <p:cNvPr id="6" name="TextBox 5"/>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3847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Fiber Bragg Gratings (FBG)</a:t>
            </a:r>
            <a:endParaRPr lang="en-US" dirty="0"/>
          </a:p>
        </p:txBody>
      </p:sp>
      <p:sp>
        <p:nvSpPr>
          <p:cNvPr id="6" name="Content Placeholder 1"/>
          <p:cNvSpPr>
            <a:spLocks noGrp="1"/>
          </p:cNvSpPr>
          <p:nvPr>
            <p:ph idx="1"/>
          </p:nvPr>
        </p:nvSpPr>
        <p:spPr>
          <a:xfrm>
            <a:off x="76200" y="1295400"/>
            <a:ext cx="8991600" cy="2819400"/>
          </a:xfrm>
        </p:spPr>
        <p:txBody>
          <a:bodyPr>
            <a:normAutofit fontScale="77500" lnSpcReduction="20000"/>
          </a:bodyPr>
          <a:lstStyle/>
          <a:p>
            <a:r>
              <a:rPr lang="en-US" dirty="0" smtClean="0"/>
              <a:t>An interferometer is etched directly onto the fiber.</a:t>
            </a:r>
          </a:p>
          <a:p>
            <a:r>
              <a:rPr lang="en-US" dirty="0" smtClean="0"/>
              <a:t>Each interferometer reacts to a very narrow spectrum.</a:t>
            </a:r>
          </a:p>
          <a:p>
            <a:r>
              <a:rPr lang="en-US" dirty="0" smtClean="0"/>
              <a:t>A wideband signal is sent down the fiber to excite.  Each grating reflects at its own wavelength</a:t>
            </a:r>
          </a:p>
          <a:p>
            <a:r>
              <a:rPr lang="en-US" dirty="0" smtClean="0"/>
              <a:t>A spectrometer looks at the return signal.  The amount of wavelength shift indicates the temperature rise.</a:t>
            </a:r>
          </a:p>
          <a:p>
            <a:r>
              <a:rPr lang="en-US" dirty="0" smtClean="0"/>
              <a:t>The particular wavelength that shifted indicates which sensor was affected by the temperature difference.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969" y="4178649"/>
            <a:ext cx="3437231" cy="2057051"/>
          </a:xfrm>
          <a:prstGeom prst="rect">
            <a:avLst/>
          </a:prstGeom>
        </p:spPr>
      </p:pic>
      <p:sp>
        <p:nvSpPr>
          <p:cNvPr id="2" name="Slide Number Placeholder 1"/>
          <p:cNvSpPr>
            <a:spLocks noGrp="1"/>
          </p:cNvSpPr>
          <p:nvPr>
            <p:ph type="sldNum" sz="quarter" idx="12"/>
          </p:nvPr>
        </p:nvSpPr>
        <p:spPr/>
        <p:txBody>
          <a:bodyPr/>
          <a:lstStyle/>
          <a:p>
            <a:fld id="{8DABA455-31A2-409C-90BA-E614965D8C2C}" type="slidenum">
              <a:rPr lang="en-US" smtClean="0"/>
              <a:pPr/>
              <a:t>11</a:t>
            </a:fld>
            <a:endParaRPr lang="en-US" dirty="0"/>
          </a:p>
        </p:txBody>
      </p:sp>
      <p:sp>
        <p:nvSpPr>
          <p:cNvPr id="8" name="TextBox 7"/>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94029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Brillouin Scattering</a:t>
            </a:r>
            <a:endParaRPr lang="en-US" dirty="0"/>
          </a:p>
        </p:txBody>
      </p:sp>
      <p:sp>
        <p:nvSpPr>
          <p:cNvPr id="6" name="Content Placeholder 1"/>
          <p:cNvSpPr>
            <a:spLocks noGrp="1"/>
          </p:cNvSpPr>
          <p:nvPr>
            <p:ph idx="1"/>
          </p:nvPr>
        </p:nvSpPr>
        <p:spPr>
          <a:xfrm>
            <a:off x="76200" y="1295400"/>
            <a:ext cx="8991600" cy="3124200"/>
          </a:xfrm>
        </p:spPr>
        <p:txBody>
          <a:bodyPr>
            <a:normAutofit fontScale="62500" lnSpcReduction="20000"/>
          </a:bodyPr>
          <a:lstStyle/>
          <a:p>
            <a:r>
              <a:rPr lang="en-US" dirty="0" smtClean="0"/>
              <a:t>Interaction of light photons with acoustic or vibrational quanta (phonons) at naturally occurring inconsistencies in index of refraction.  Shift of 11 GHz (ultrasound) but very small signal.</a:t>
            </a:r>
          </a:p>
          <a:p>
            <a:r>
              <a:rPr lang="en-US" dirty="0" smtClean="0"/>
              <a:t>Detectable with BOTDR (Brillouin Optical Time Domain </a:t>
            </a:r>
            <a:r>
              <a:rPr lang="en-US" dirty="0" err="1" smtClean="0"/>
              <a:t>Reflectometery</a:t>
            </a:r>
            <a:r>
              <a:rPr lang="en-US" dirty="0" smtClean="0"/>
              <a:t>) – single fiber </a:t>
            </a:r>
            <a:r>
              <a:rPr lang="en-US" dirty="0"/>
              <a:t>- Compares transmitted to received </a:t>
            </a:r>
            <a:r>
              <a:rPr lang="en-US" dirty="0" smtClean="0"/>
              <a:t>signal – weak signal</a:t>
            </a:r>
          </a:p>
          <a:p>
            <a:r>
              <a:rPr lang="en-US" dirty="0" smtClean="0"/>
              <a:t>Or, can use BOTDA (Brillouin Optical Time Domain Analyzer) – dual fiber.  Pump laser down second fiber provides coherent amplification of the Brillouin scattered light and high dynamic range.</a:t>
            </a:r>
          </a:p>
          <a:p>
            <a:r>
              <a:rPr lang="en-US" dirty="0" smtClean="0"/>
              <a:t>Lengths in </a:t>
            </a:r>
            <a:r>
              <a:rPr lang="en-US" dirty="0" err="1" smtClean="0"/>
              <a:t>kms</a:t>
            </a:r>
            <a:r>
              <a:rPr lang="en-US" dirty="0" smtClean="0"/>
              <a:t>.  10 cm spatial resolution.  May require loop of fiber around measurement point.  More suitable for long distances.</a:t>
            </a:r>
          </a:p>
          <a:p>
            <a:r>
              <a:rPr lang="en-US" dirty="0" smtClean="0"/>
              <a:t>Dropped from comparison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75284"/>
            <a:ext cx="3352800" cy="2149983"/>
          </a:xfrm>
          <a:prstGeom prst="rect">
            <a:avLst/>
          </a:prstGeom>
        </p:spPr>
      </p:pic>
      <p:sp>
        <p:nvSpPr>
          <p:cNvPr id="2" name="Slide Number Placeholder 1"/>
          <p:cNvSpPr>
            <a:spLocks noGrp="1"/>
          </p:cNvSpPr>
          <p:nvPr>
            <p:ph type="sldNum" sz="quarter" idx="12"/>
          </p:nvPr>
        </p:nvSpPr>
        <p:spPr/>
        <p:txBody>
          <a:bodyPr/>
          <a:lstStyle/>
          <a:p>
            <a:fld id="{8DABA455-31A2-409C-90BA-E614965D8C2C}" type="slidenum">
              <a:rPr lang="en-US" smtClean="0"/>
              <a:pPr/>
              <a:t>12</a:t>
            </a:fld>
            <a:endParaRPr lang="en-US" dirty="0"/>
          </a:p>
        </p:txBody>
      </p:sp>
      <p:sp>
        <p:nvSpPr>
          <p:cNvPr id="8" name="TextBox 7"/>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69045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Demonstrations</a:t>
            </a:r>
            <a:endParaRPr lang="en-US" dirty="0"/>
          </a:p>
        </p:txBody>
      </p:sp>
      <p:sp>
        <p:nvSpPr>
          <p:cNvPr id="6" name="Content Placeholder 1"/>
          <p:cNvSpPr>
            <a:spLocks noGrp="1"/>
          </p:cNvSpPr>
          <p:nvPr>
            <p:ph idx="1"/>
          </p:nvPr>
        </p:nvSpPr>
        <p:spPr/>
        <p:txBody>
          <a:bodyPr>
            <a:noAutofit/>
          </a:bodyPr>
          <a:lstStyle/>
          <a:p>
            <a:r>
              <a:rPr lang="en-US" sz="1800" dirty="0" smtClean="0"/>
              <a:t>Demonstrations at Penn State Electro-Optics Center (EOC)</a:t>
            </a:r>
          </a:p>
          <a:p>
            <a:pPr lvl="1"/>
            <a:r>
              <a:rPr lang="en-US" sz="1600" dirty="0" smtClean="0"/>
              <a:t>Micron Optics, Atlanta, GA – Fiber Bragg Gratings – August 25, 2017</a:t>
            </a:r>
          </a:p>
          <a:p>
            <a:pPr lvl="1"/>
            <a:r>
              <a:rPr lang="en-US" sz="1600" dirty="0" smtClean="0"/>
              <a:t>Luna, Roanoke, VA – Rayleigh Backscatter – August 28, 2017</a:t>
            </a:r>
          </a:p>
          <a:p>
            <a:pPr lvl="1"/>
            <a:r>
              <a:rPr lang="en-US" sz="1600" dirty="0" err="1" smtClean="0"/>
              <a:t>Optromix</a:t>
            </a:r>
            <a:r>
              <a:rPr lang="en-US" sz="1600" dirty="0" smtClean="0"/>
              <a:t>, Cambridge, MA – Fiber Bragg Gratings – September 7, 2017</a:t>
            </a:r>
          </a:p>
          <a:p>
            <a:pPr lvl="1"/>
            <a:r>
              <a:rPr lang="en-US" sz="1600" dirty="0" smtClean="0"/>
              <a:t>RSL Fiber Systems, E. Hartford, CT – Raman Backscatter – September 8, 2017</a:t>
            </a:r>
          </a:p>
          <a:p>
            <a:pPr lvl="1"/>
            <a:r>
              <a:rPr lang="en-US" sz="1600" dirty="0" smtClean="0"/>
              <a:t>It was not possible to arrange a demo with </a:t>
            </a:r>
            <a:r>
              <a:rPr lang="en-US" sz="1600" dirty="0" err="1" smtClean="0"/>
              <a:t>Brillioun</a:t>
            </a:r>
            <a:r>
              <a:rPr lang="en-US" sz="1600" dirty="0" smtClean="0"/>
              <a:t> Backscatter vendor</a:t>
            </a:r>
            <a:endParaRPr lang="en-US" sz="1600" dirty="0"/>
          </a:p>
          <a:p>
            <a:r>
              <a:rPr lang="en-US" sz="1800" dirty="0" smtClean="0"/>
              <a:t>Demonstration format</a:t>
            </a:r>
          </a:p>
          <a:p>
            <a:pPr lvl="1"/>
            <a:r>
              <a:rPr lang="en-US" sz="1600" dirty="0" smtClean="0"/>
              <a:t>Each vendor invited to provide a prepared demo (“trade show” level) of their equipment</a:t>
            </a:r>
          </a:p>
          <a:p>
            <a:pPr lvl="1"/>
            <a:r>
              <a:rPr lang="en-US" sz="1600" dirty="0" smtClean="0"/>
              <a:t>Vendor’s equipment was tried on EOC test rig.  Spot checks with a thermocouple used for comparison.</a:t>
            </a:r>
          </a:p>
          <a:p>
            <a:pPr lvl="1"/>
            <a:r>
              <a:rPr lang="en-US" sz="1600" dirty="0" smtClean="0"/>
              <a:t>Discussion of features of equipment.  Each vendor given a sketch of typical arrangement of connections to be monitored inside an electrical cabinet and a sketch of a notional deployment of cabinets on a ship the size of the LHA series.</a:t>
            </a:r>
          </a:p>
          <a:p>
            <a:pPr lvl="1"/>
            <a:r>
              <a:rPr lang="en-US" sz="1600" dirty="0" smtClean="0"/>
              <a:t>Vendors asked to refine their original proposals that were in response to the requirements document sent out previously.</a:t>
            </a:r>
          </a:p>
        </p:txBody>
      </p:sp>
      <p:sp>
        <p:nvSpPr>
          <p:cNvPr id="2" name="Slide Number Placeholder 1"/>
          <p:cNvSpPr>
            <a:spLocks noGrp="1"/>
          </p:cNvSpPr>
          <p:nvPr>
            <p:ph type="sldNum" sz="quarter" idx="12"/>
          </p:nvPr>
        </p:nvSpPr>
        <p:spPr/>
        <p:txBody>
          <a:bodyPr/>
          <a:lstStyle/>
          <a:p>
            <a:fld id="{8DABA455-31A2-409C-90BA-E614965D8C2C}" type="slidenum">
              <a:rPr lang="en-US" smtClean="0"/>
              <a:pPr/>
              <a:t>13</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747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sz="4400" dirty="0" smtClean="0"/>
              <a:t>Benchtop Demonstrations - Images</a:t>
            </a:r>
            <a:endParaRPr lang="en-US" sz="44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038600" y="4764582"/>
            <a:ext cx="2020957" cy="1483817"/>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240336" y="4754810"/>
            <a:ext cx="2722064" cy="1471365"/>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5778268" y="3016023"/>
            <a:ext cx="2123556" cy="1417646"/>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1385812" y="1384283"/>
            <a:ext cx="2118735" cy="1474769"/>
          </a:xfrm>
          <a:prstGeom prst="rect">
            <a:avLst/>
          </a:prstGeom>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3702143" y="1384283"/>
            <a:ext cx="1860457" cy="1474769"/>
          </a:xfrm>
          <a:prstGeom prst="rect">
            <a:avLst/>
          </a:prstGeom>
        </p:spPr>
      </p:pic>
      <p:pic>
        <p:nvPicPr>
          <p:cNvPr id="11" name="Picture 10"/>
          <p:cNvPicPr/>
          <p:nvPr/>
        </p:nvPicPr>
        <p:blipFill>
          <a:blip r:embed="rId8" cstate="print">
            <a:extLst>
              <a:ext uri="{28A0092B-C50C-407E-A947-70E740481C1C}">
                <a14:useLocalDpi xmlns:a14="http://schemas.microsoft.com/office/drawing/2010/main" val="0"/>
              </a:ext>
            </a:extLst>
          </a:blip>
          <a:stretch>
            <a:fillRect/>
          </a:stretch>
        </p:blipFill>
        <p:spPr>
          <a:xfrm>
            <a:off x="3863181" y="3016023"/>
            <a:ext cx="1560210" cy="1515232"/>
          </a:xfrm>
          <a:prstGeom prst="rect">
            <a:avLst/>
          </a:prstGeom>
        </p:spPr>
      </p:pic>
      <p:sp>
        <p:nvSpPr>
          <p:cNvPr id="12" name="TextBox 11"/>
          <p:cNvSpPr txBox="1"/>
          <p:nvPr/>
        </p:nvSpPr>
        <p:spPr>
          <a:xfrm>
            <a:off x="6676215" y="4691845"/>
            <a:ext cx="678391" cy="307777"/>
          </a:xfrm>
          <a:prstGeom prst="rect">
            <a:avLst/>
          </a:prstGeom>
          <a:noFill/>
        </p:spPr>
        <p:txBody>
          <a:bodyPr wrap="none" rtlCol="0">
            <a:spAutoFit/>
          </a:bodyPr>
          <a:lstStyle/>
          <a:p>
            <a:r>
              <a:rPr lang="en-US" sz="1400" dirty="0" smtClean="0">
                <a:solidFill>
                  <a:srgbClr val="FF0000"/>
                </a:solidFill>
              </a:rPr>
              <a:t>Sensor</a:t>
            </a:r>
            <a:endParaRPr lang="en-US" sz="1400" dirty="0">
              <a:solidFill>
                <a:srgbClr val="FF0000"/>
              </a:solidFill>
            </a:endParaRPr>
          </a:p>
        </p:txBody>
      </p:sp>
      <p:sp>
        <p:nvSpPr>
          <p:cNvPr id="13" name="TextBox 12"/>
          <p:cNvSpPr txBox="1"/>
          <p:nvPr/>
        </p:nvSpPr>
        <p:spPr>
          <a:xfrm>
            <a:off x="118371" y="1386825"/>
            <a:ext cx="1070742" cy="307777"/>
          </a:xfrm>
          <a:prstGeom prst="rect">
            <a:avLst/>
          </a:prstGeom>
          <a:noFill/>
        </p:spPr>
        <p:txBody>
          <a:bodyPr wrap="none" rtlCol="0">
            <a:spAutoFit/>
          </a:bodyPr>
          <a:lstStyle/>
          <a:p>
            <a:r>
              <a:rPr lang="en-US" sz="1400" dirty="0" smtClean="0">
                <a:solidFill>
                  <a:srgbClr val="FF0000"/>
                </a:solidFill>
              </a:rPr>
              <a:t>Interrogator</a:t>
            </a:r>
            <a:endParaRPr lang="en-US" sz="1400" dirty="0">
              <a:solidFill>
                <a:srgbClr val="FF0000"/>
              </a:solidFill>
            </a:endParaRPr>
          </a:p>
        </p:txBody>
      </p:sp>
      <p:sp>
        <p:nvSpPr>
          <p:cNvPr id="14" name="TextBox 13"/>
          <p:cNvSpPr txBox="1"/>
          <p:nvPr/>
        </p:nvSpPr>
        <p:spPr>
          <a:xfrm>
            <a:off x="5670007" y="5810894"/>
            <a:ext cx="184731" cy="307777"/>
          </a:xfrm>
          <a:prstGeom prst="rect">
            <a:avLst/>
          </a:prstGeom>
          <a:noFill/>
        </p:spPr>
        <p:txBody>
          <a:bodyPr wrap="none" rtlCol="0">
            <a:spAutoFit/>
          </a:bodyPr>
          <a:lstStyle/>
          <a:p>
            <a:endParaRPr lang="en-US" sz="1400" dirty="0">
              <a:solidFill>
                <a:srgbClr val="FF0000"/>
              </a:solidFill>
            </a:endParaRPr>
          </a:p>
        </p:txBody>
      </p:sp>
      <p:sp>
        <p:nvSpPr>
          <p:cNvPr id="15" name="TextBox 14"/>
          <p:cNvSpPr txBox="1"/>
          <p:nvPr/>
        </p:nvSpPr>
        <p:spPr>
          <a:xfrm>
            <a:off x="6119100" y="1700224"/>
            <a:ext cx="1988173" cy="646331"/>
          </a:xfrm>
          <a:prstGeom prst="rect">
            <a:avLst/>
          </a:prstGeom>
          <a:noFill/>
        </p:spPr>
        <p:txBody>
          <a:bodyPr wrap="none" rtlCol="0">
            <a:spAutoFit/>
          </a:bodyPr>
          <a:lstStyle/>
          <a:p>
            <a:r>
              <a:rPr lang="en-US" dirty="0" smtClean="0">
                <a:solidFill>
                  <a:srgbClr val="00B050"/>
                </a:solidFill>
              </a:rPr>
              <a:t>Fiber Bragg Grating</a:t>
            </a:r>
          </a:p>
          <a:p>
            <a:r>
              <a:rPr lang="en-US" dirty="0" smtClean="0">
                <a:solidFill>
                  <a:srgbClr val="00B050"/>
                </a:solidFill>
              </a:rPr>
              <a:t>(Micron Optics)</a:t>
            </a:r>
            <a:endParaRPr lang="en-US" dirty="0">
              <a:solidFill>
                <a:srgbClr val="00B050"/>
              </a:solidFill>
            </a:endParaRPr>
          </a:p>
        </p:txBody>
      </p:sp>
      <p:cxnSp>
        <p:nvCxnSpPr>
          <p:cNvPr id="16" name="Straight Arrow Connector 15"/>
          <p:cNvCxnSpPr/>
          <p:nvPr/>
        </p:nvCxnSpPr>
        <p:spPr>
          <a:xfrm flipH="1">
            <a:off x="4968175" y="4845734"/>
            <a:ext cx="1666621" cy="41206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3" idx="3"/>
          </p:cNvCxnSpPr>
          <p:nvPr/>
        </p:nvCxnSpPr>
        <p:spPr>
          <a:xfrm flipV="1">
            <a:off x="3419935" y="3421717"/>
            <a:ext cx="651347" cy="26919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968174" y="1507755"/>
            <a:ext cx="983151" cy="34547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463658" y="3724846"/>
            <a:ext cx="842142" cy="25221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p:cNvCxnSpPr>
          <p:nvPr/>
        </p:nvCxnSpPr>
        <p:spPr>
          <a:xfrm>
            <a:off x="1189113" y="1540714"/>
            <a:ext cx="1115708" cy="19179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89919" y="4751832"/>
            <a:ext cx="1344713" cy="14289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97058" y="3430755"/>
            <a:ext cx="1070742" cy="307777"/>
          </a:xfrm>
          <a:prstGeom prst="rect">
            <a:avLst/>
          </a:prstGeom>
          <a:noFill/>
        </p:spPr>
        <p:txBody>
          <a:bodyPr wrap="none" rtlCol="0">
            <a:spAutoFit/>
          </a:bodyPr>
          <a:lstStyle/>
          <a:p>
            <a:r>
              <a:rPr lang="en-US" sz="1400" dirty="0" smtClean="0">
                <a:solidFill>
                  <a:srgbClr val="FF0000"/>
                </a:solidFill>
              </a:rPr>
              <a:t>Interrogator</a:t>
            </a:r>
            <a:endParaRPr lang="en-US" sz="1400" dirty="0">
              <a:solidFill>
                <a:srgbClr val="FF0000"/>
              </a:solidFill>
            </a:endParaRPr>
          </a:p>
        </p:txBody>
      </p:sp>
      <p:sp>
        <p:nvSpPr>
          <p:cNvPr id="23" name="TextBox 22"/>
          <p:cNvSpPr txBox="1"/>
          <p:nvPr/>
        </p:nvSpPr>
        <p:spPr>
          <a:xfrm>
            <a:off x="2741544" y="3537025"/>
            <a:ext cx="678391" cy="307777"/>
          </a:xfrm>
          <a:prstGeom prst="rect">
            <a:avLst/>
          </a:prstGeom>
          <a:noFill/>
        </p:spPr>
        <p:txBody>
          <a:bodyPr wrap="none" rtlCol="0">
            <a:spAutoFit/>
          </a:bodyPr>
          <a:lstStyle/>
          <a:p>
            <a:r>
              <a:rPr lang="en-US" sz="1400" dirty="0" smtClean="0">
                <a:solidFill>
                  <a:srgbClr val="FF0000"/>
                </a:solidFill>
              </a:rPr>
              <a:t>Sensor</a:t>
            </a:r>
            <a:endParaRPr lang="en-US" sz="1400" dirty="0">
              <a:solidFill>
                <a:srgbClr val="FF0000"/>
              </a:solidFill>
            </a:endParaRPr>
          </a:p>
        </p:txBody>
      </p:sp>
      <p:sp>
        <p:nvSpPr>
          <p:cNvPr id="24" name="TextBox 23"/>
          <p:cNvSpPr txBox="1"/>
          <p:nvPr/>
        </p:nvSpPr>
        <p:spPr>
          <a:xfrm>
            <a:off x="5956405" y="1318965"/>
            <a:ext cx="678391" cy="307777"/>
          </a:xfrm>
          <a:prstGeom prst="rect">
            <a:avLst/>
          </a:prstGeom>
          <a:noFill/>
        </p:spPr>
        <p:txBody>
          <a:bodyPr wrap="none" rtlCol="0">
            <a:spAutoFit/>
          </a:bodyPr>
          <a:lstStyle/>
          <a:p>
            <a:r>
              <a:rPr lang="en-US" sz="1400" dirty="0" smtClean="0">
                <a:solidFill>
                  <a:srgbClr val="FF0000"/>
                </a:solidFill>
              </a:rPr>
              <a:t>Sensor</a:t>
            </a:r>
            <a:endParaRPr lang="en-US" sz="1400" dirty="0">
              <a:solidFill>
                <a:srgbClr val="FF0000"/>
              </a:solidFill>
            </a:endParaRPr>
          </a:p>
        </p:txBody>
      </p:sp>
      <p:sp>
        <p:nvSpPr>
          <p:cNvPr id="25" name="TextBox 24"/>
          <p:cNvSpPr txBox="1"/>
          <p:nvPr/>
        </p:nvSpPr>
        <p:spPr>
          <a:xfrm>
            <a:off x="688410" y="3313470"/>
            <a:ext cx="2098460" cy="646331"/>
          </a:xfrm>
          <a:prstGeom prst="rect">
            <a:avLst/>
          </a:prstGeom>
          <a:noFill/>
        </p:spPr>
        <p:txBody>
          <a:bodyPr wrap="none" rtlCol="0">
            <a:spAutoFit/>
          </a:bodyPr>
          <a:lstStyle/>
          <a:p>
            <a:r>
              <a:rPr lang="en-US" dirty="0" smtClean="0">
                <a:solidFill>
                  <a:srgbClr val="00B050"/>
                </a:solidFill>
              </a:rPr>
              <a:t>Rayleigh Backscatter</a:t>
            </a:r>
          </a:p>
          <a:p>
            <a:pPr algn="r"/>
            <a:r>
              <a:rPr lang="en-US" dirty="0" smtClean="0">
                <a:solidFill>
                  <a:srgbClr val="00B050"/>
                </a:solidFill>
              </a:rPr>
              <a:t>(Luna)</a:t>
            </a:r>
          </a:p>
        </p:txBody>
      </p:sp>
      <p:sp>
        <p:nvSpPr>
          <p:cNvPr id="26" name="TextBox 25"/>
          <p:cNvSpPr txBox="1"/>
          <p:nvPr/>
        </p:nvSpPr>
        <p:spPr>
          <a:xfrm>
            <a:off x="6634796" y="5138550"/>
            <a:ext cx="1963294" cy="646331"/>
          </a:xfrm>
          <a:prstGeom prst="rect">
            <a:avLst/>
          </a:prstGeom>
          <a:noFill/>
        </p:spPr>
        <p:txBody>
          <a:bodyPr wrap="none" rtlCol="0">
            <a:spAutoFit/>
          </a:bodyPr>
          <a:lstStyle/>
          <a:p>
            <a:r>
              <a:rPr lang="en-US" dirty="0" smtClean="0">
                <a:solidFill>
                  <a:srgbClr val="00B050"/>
                </a:solidFill>
              </a:rPr>
              <a:t>Raman Backscatter</a:t>
            </a:r>
          </a:p>
          <a:p>
            <a:r>
              <a:rPr lang="en-US" dirty="0" smtClean="0">
                <a:solidFill>
                  <a:srgbClr val="00B050"/>
                </a:solidFill>
              </a:rPr>
              <a:t>(RSL)</a:t>
            </a:r>
            <a:endParaRPr lang="en-US" dirty="0">
              <a:solidFill>
                <a:srgbClr val="00B050"/>
              </a:solidFill>
            </a:endParaRPr>
          </a:p>
        </p:txBody>
      </p:sp>
      <p:sp>
        <p:nvSpPr>
          <p:cNvPr id="2" name="Slide Number Placeholder 1"/>
          <p:cNvSpPr>
            <a:spLocks noGrp="1"/>
          </p:cNvSpPr>
          <p:nvPr>
            <p:ph type="sldNum" sz="quarter" idx="12"/>
          </p:nvPr>
        </p:nvSpPr>
        <p:spPr/>
        <p:txBody>
          <a:bodyPr/>
          <a:lstStyle/>
          <a:p>
            <a:fld id="{8DABA455-31A2-409C-90BA-E614965D8C2C}" type="slidenum">
              <a:rPr lang="en-US" smtClean="0"/>
              <a:pPr/>
              <a:t>14</a:t>
            </a:fld>
            <a:endParaRPr lang="en-US" dirty="0"/>
          </a:p>
        </p:txBody>
      </p:sp>
      <p:sp>
        <p:nvSpPr>
          <p:cNvPr id="27" name="TextBox 26"/>
          <p:cNvSpPr txBox="1"/>
          <p:nvPr/>
        </p:nvSpPr>
        <p:spPr>
          <a:xfrm>
            <a:off x="1752600" y="629159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5136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Summary - 1</a:t>
            </a:r>
            <a:endParaRPr lang="en-US" dirty="0"/>
          </a:p>
        </p:txBody>
      </p:sp>
      <p:sp>
        <p:nvSpPr>
          <p:cNvPr id="6" name="Content Placeholder 1"/>
          <p:cNvSpPr>
            <a:spLocks noGrp="1"/>
          </p:cNvSpPr>
          <p:nvPr>
            <p:ph idx="1"/>
          </p:nvPr>
        </p:nvSpPr>
        <p:spPr/>
        <p:txBody>
          <a:bodyPr>
            <a:noAutofit/>
          </a:bodyPr>
          <a:lstStyle/>
          <a:p>
            <a:pPr>
              <a:spcBef>
                <a:spcPts val="1200"/>
              </a:spcBef>
            </a:pPr>
            <a:r>
              <a:rPr lang="en-US" sz="2000" dirty="0" smtClean="0"/>
              <a:t>FBG systems use a point sensor.  Raman and Rayleigh measure anywhere along the fiber.  In practical application, the fiber at the measurement point will need to be in a rugged and easily installed package, making it effectively into a point sensor</a:t>
            </a:r>
          </a:p>
          <a:p>
            <a:pPr>
              <a:spcBef>
                <a:spcPts val="1200"/>
              </a:spcBef>
            </a:pPr>
            <a:r>
              <a:rPr lang="en-US" sz="2000" dirty="0" smtClean="0"/>
              <a:t>All systems make absolute measurements – alarms based on above or below threshold.  There is limited ability to make relative comparisons between measurements, although future software changes may enable this.</a:t>
            </a:r>
          </a:p>
          <a:p>
            <a:pPr>
              <a:spcBef>
                <a:spcPts val="1200"/>
              </a:spcBef>
            </a:pPr>
            <a:r>
              <a:rPr lang="en-US" sz="2000" dirty="0" smtClean="0"/>
              <a:t>All systems are set up to offload data to a supervisory computer (e.g. Machinery Control System – MCS).  Software in the MCS can compare between measurement points and set alarms on various conditions.  So while none of the systems can make the comparison measurements required in this application, all of them can offload the data to a computer that can.</a:t>
            </a:r>
          </a:p>
        </p:txBody>
      </p:sp>
      <p:sp>
        <p:nvSpPr>
          <p:cNvPr id="2" name="Slide Number Placeholder 1"/>
          <p:cNvSpPr>
            <a:spLocks noGrp="1"/>
          </p:cNvSpPr>
          <p:nvPr>
            <p:ph type="sldNum" sz="quarter" idx="12"/>
          </p:nvPr>
        </p:nvSpPr>
        <p:spPr/>
        <p:txBody>
          <a:bodyPr/>
          <a:lstStyle/>
          <a:p>
            <a:fld id="{8DABA455-31A2-409C-90BA-E614965D8C2C}" type="slidenum">
              <a:rPr lang="en-US" smtClean="0"/>
              <a:pPr/>
              <a:t>15</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138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Summary - 2</a:t>
            </a:r>
            <a:endParaRPr lang="en-US" dirty="0"/>
          </a:p>
        </p:txBody>
      </p:sp>
      <p:sp>
        <p:nvSpPr>
          <p:cNvPr id="6" name="Content Placeholder 1"/>
          <p:cNvSpPr>
            <a:spLocks noGrp="1"/>
          </p:cNvSpPr>
          <p:nvPr>
            <p:ph idx="1"/>
          </p:nvPr>
        </p:nvSpPr>
        <p:spPr/>
        <p:txBody>
          <a:bodyPr>
            <a:noAutofit/>
          </a:bodyPr>
          <a:lstStyle/>
          <a:p>
            <a:pPr>
              <a:spcBef>
                <a:spcPts val="1200"/>
              </a:spcBef>
            </a:pPr>
            <a:r>
              <a:rPr lang="en-US" sz="2000" dirty="0" smtClean="0"/>
              <a:t>All systems have a laptop computer for setup and display of data if required.  In production setting, laptop will not be part of permanent installation.</a:t>
            </a:r>
          </a:p>
          <a:p>
            <a:pPr>
              <a:spcBef>
                <a:spcPts val="1200"/>
              </a:spcBef>
            </a:pPr>
            <a:r>
              <a:rPr lang="en-US" sz="2000" dirty="0" smtClean="0"/>
              <a:t>All of the systems except the Raman reported temperatures within one or two °C of the thermocouple checks.  </a:t>
            </a:r>
          </a:p>
          <a:p>
            <a:pPr>
              <a:spcBef>
                <a:spcPts val="1200"/>
              </a:spcBef>
            </a:pPr>
            <a:r>
              <a:rPr lang="en-US" sz="2000" dirty="0" smtClean="0"/>
              <a:t>Raman system temperature read lower (10 °C or more) than thermocouple check.  The Raman vendor is exploring mitigations to the observed temperature lag.</a:t>
            </a:r>
          </a:p>
          <a:p>
            <a:pPr>
              <a:spcBef>
                <a:spcPts val="1200"/>
              </a:spcBef>
            </a:pPr>
            <a:r>
              <a:rPr lang="en-US" sz="2000" dirty="0" smtClean="0"/>
              <a:t>None of the vendors offers MIL-qualified equipment.  Most offer rugged industrial grade electronics.  Protection of the fiber for installation into electrical cabinets will need to be considered.</a:t>
            </a:r>
          </a:p>
        </p:txBody>
      </p:sp>
      <p:sp>
        <p:nvSpPr>
          <p:cNvPr id="2" name="Slide Number Placeholder 1"/>
          <p:cNvSpPr>
            <a:spLocks noGrp="1"/>
          </p:cNvSpPr>
          <p:nvPr>
            <p:ph type="sldNum" sz="quarter" idx="12"/>
          </p:nvPr>
        </p:nvSpPr>
        <p:spPr/>
        <p:txBody>
          <a:bodyPr/>
          <a:lstStyle/>
          <a:p>
            <a:fld id="{8DABA455-31A2-409C-90BA-E614965D8C2C}" type="slidenum">
              <a:rPr lang="en-US" smtClean="0"/>
              <a:pPr/>
              <a:t>16</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17319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Visit to Ingalls Shipyard</a:t>
            </a:r>
            <a:endParaRPr lang="en-US" dirty="0"/>
          </a:p>
        </p:txBody>
      </p:sp>
      <p:sp>
        <p:nvSpPr>
          <p:cNvPr id="7" name="Content Placeholder 1"/>
          <p:cNvSpPr>
            <a:spLocks noGrp="1"/>
          </p:cNvSpPr>
          <p:nvPr>
            <p:ph idx="1"/>
          </p:nvPr>
        </p:nvSpPr>
        <p:spPr/>
        <p:txBody>
          <a:bodyPr>
            <a:noAutofit/>
          </a:bodyPr>
          <a:lstStyle/>
          <a:p>
            <a:r>
              <a:rPr lang="en-US" sz="1800" dirty="0" smtClean="0"/>
              <a:t>Tour of LHA-7 as representative – October 18, 2017</a:t>
            </a:r>
          </a:p>
          <a:p>
            <a:pPr lvl="1"/>
            <a:r>
              <a:rPr lang="en-US" sz="1600" dirty="0" smtClean="0">
                <a:solidFill>
                  <a:srgbClr val="00B050"/>
                </a:solidFill>
              </a:rPr>
              <a:t>Toured LHA-7, at HII, Pascagoula MS for better </a:t>
            </a:r>
            <a:r>
              <a:rPr lang="en-US" sz="1600" dirty="0">
                <a:solidFill>
                  <a:srgbClr val="00B050"/>
                </a:solidFill>
              </a:rPr>
              <a:t>understanding of </a:t>
            </a:r>
            <a:r>
              <a:rPr lang="en-US" sz="1600" dirty="0" smtClean="0">
                <a:solidFill>
                  <a:srgbClr val="00B050"/>
                </a:solidFill>
              </a:rPr>
              <a:t>fiber </a:t>
            </a:r>
            <a:r>
              <a:rPr lang="en-US" sz="1600" dirty="0">
                <a:solidFill>
                  <a:srgbClr val="00B050"/>
                </a:solidFill>
              </a:rPr>
              <a:t>routing issues </a:t>
            </a:r>
            <a:r>
              <a:rPr lang="en-US" sz="1600" dirty="0" smtClean="0">
                <a:solidFill>
                  <a:srgbClr val="00B050"/>
                </a:solidFill>
              </a:rPr>
              <a:t>in </a:t>
            </a:r>
            <a:r>
              <a:rPr lang="en-US" sz="1600" dirty="0">
                <a:solidFill>
                  <a:srgbClr val="00B050"/>
                </a:solidFill>
              </a:rPr>
              <a:t>an actual installation.</a:t>
            </a:r>
          </a:p>
          <a:p>
            <a:pPr lvl="1"/>
            <a:r>
              <a:rPr lang="en-US" sz="1600" dirty="0" smtClean="0">
                <a:solidFill>
                  <a:srgbClr val="00B050"/>
                </a:solidFill>
              </a:rPr>
              <a:t>Viewed port side 4160VAC cabinets.  Noted cabinet types and locations. </a:t>
            </a:r>
            <a:r>
              <a:rPr lang="en-US" sz="1600" dirty="0">
                <a:solidFill>
                  <a:srgbClr val="00B050"/>
                </a:solidFill>
              </a:rPr>
              <a:t>Starboard side </a:t>
            </a:r>
            <a:r>
              <a:rPr lang="en-US" sz="1600" dirty="0" smtClean="0">
                <a:solidFill>
                  <a:srgbClr val="00B050"/>
                </a:solidFill>
              </a:rPr>
              <a:t>similar but </a:t>
            </a:r>
            <a:r>
              <a:rPr lang="en-US" sz="1600" dirty="0">
                <a:solidFill>
                  <a:srgbClr val="00B050"/>
                </a:solidFill>
              </a:rPr>
              <a:t>distributed differently. </a:t>
            </a:r>
            <a:endParaRPr lang="en-US" sz="1600" dirty="0" smtClean="0">
              <a:solidFill>
                <a:srgbClr val="00B050"/>
              </a:solidFill>
            </a:endParaRPr>
          </a:p>
          <a:p>
            <a:pPr lvl="1"/>
            <a:r>
              <a:rPr lang="en-US" sz="1600" dirty="0" smtClean="0">
                <a:solidFill>
                  <a:srgbClr val="00B050"/>
                </a:solidFill>
              </a:rPr>
              <a:t>Cabinets are on multiple decks and distributed fore and aft.  Cabinets on the same circuit may be in different compartments or on different decks.</a:t>
            </a:r>
          </a:p>
          <a:p>
            <a:pPr lvl="1"/>
            <a:r>
              <a:rPr lang="en-US" sz="1600" dirty="0" smtClean="0">
                <a:solidFill>
                  <a:srgbClr val="00B050"/>
                </a:solidFill>
              </a:rPr>
              <a:t>Discussion on practical aspects of incorporating Fiber Optic temperature sensing:</a:t>
            </a:r>
          </a:p>
          <a:p>
            <a:pPr lvl="2"/>
            <a:r>
              <a:rPr lang="en-US" sz="1600" dirty="0" smtClean="0">
                <a:solidFill>
                  <a:srgbClr val="0070C0"/>
                </a:solidFill>
              </a:rPr>
              <a:t>Consider costs not just of DTS equipment, but added costs of installation (mounting electronics, making connections, etc.).</a:t>
            </a:r>
          </a:p>
          <a:p>
            <a:pPr lvl="2"/>
            <a:r>
              <a:rPr lang="en-US" sz="1600" dirty="0" smtClean="0">
                <a:solidFill>
                  <a:srgbClr val="0070C0"/>
                </a:solidFill>
              </a:rPr>
              <a:t>Machinery Control System (MCS) is a supervisory computer that examines data from sensors all over the ship.  Ideal place for DTS to send its data for analysis and generating alarms.</a:t>
            </a:r>
          </a:p>
          <a:p>
            <a:pPr lvl="2"/>
            <a:r>
              <a:rPr lang="en-US" sz="1600" dirty="0" err="1" smtClean="0">
                <a:solidFill>
                  <a:srgbClr val="0070C0"/>
                </a:solidFill>
              </a:rPr>
              <a:t>Ruggedization</a:t>
            </a:r>
            <a:r>
              <a:rPr lang="en-US" sz="1600" dirty="0" smtClean="0">
                <a:solidFill>
                  <a:srgbClr val="0070C0"/>
                </a:solidFill>
              </a:rPr>
              <a:t> of fiber sensors inside cabinet is imperative due to environment of installation.  Anything delicate is likely to get damaged.  Perhaps a premade fiber harness can be installed after connections are made </a:t>
            </a:r>
          </a:p>
        </p:txBody>
      </p:sp>
      <p:sp>
        <p:nvSpPr>
          <p:cNvPr id="2" name="Slide Number Placeholder 1"/>
          <p:cNvSpPr>
            <a:spLocks noGrp="1"/>
          </p:cNvSpPr>
          <p:nvPr>
            <p:ph type="sldNum" sz="quarter" idx="12"/>
          </p:nvPr>
        </p:nvSpPr>
        <p:spPr/>
        <p:txBody>
          <a:bodyPr/>
          <a:lstStyle/>
          <a:p>
            <a:fld id="{8DABA455-31A2-409C-90BA-E614965D8C2C}" type="slidenum">
              <a:rPr lang="en-US" smtClean="0"/>
              <a:pPr/>
              <a:t>17</a:t>
            </a:fld>
            <a:endParaRPr lang="en-US" dirty="0"/>
          </a:p>
        </p:txBody>
      </p:sp>
      <p:sp>
        <p:nvSpPr>
          <p:cNvPr id="8" name="TextBox 7"/>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87873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Implementation Scenario</a:t>
            </a:r>
            <a:endParaRPr lang="en-US" dirty="0"/>
          </a:p>
        </p:txBody>
      </p:sp>
      <p:sp>
        <p:nvSpPr>
          <p:cNvPr id="6" name="Content Placeholder 1"/>
          <p:cNvSpPr>
            <a:spLocks noGrp="1"/>
          </p:cNvSpPr>
          <p:nvPr>
            <p:ph idx="1"/>
          </p:nvPr>
        </p:nvSpPr>
        <p:spPr/>
        <p:txBody>
          <a:bodyPr>
            <a:noAutofit/>
          </a:bodyPr>
          <a:lstStyle/>
          <a:p>
            <a:pPr>
              <a:buFont typeface="+mj-lt"/>
              <a:buAutoNum type="arabicPeriod"/>
            </a:pPr>
            <a:r>
              <a:rPr lang="en-US" sz="1800" dirty="0" smtClean="0"/>
              <a:t>Panel manufacturer creates spec for fiber sensor for each cabinet type.</a:t>
            </a:r>
          </a:p>
          <a:p>
            <a:pPr>
              <a:buFont typeface="+mj-lt"/>
              <a:buAutoNum type="arabicPeriod"/>
            </a:pPr>
            <a:r>
              <a:rPr lang="en-US" sz="1800" dirty="0" smtClean="0"/>
              <a:t>Fiber vendor produces fiber cable harness per panel manufacturer spec.</a:t>
            </a:r>
          </a:p>
          <a:p>
            <a:pPr>
              <a:buFont typeface="+mj-lt"/>
              <a:buAutoNum type="arabicPeriod"/>
            </a:pPr>
            <a:r>
              <a:rPr lang="en-US" sz="1800" dirty="0" smtClean="0"/>
              <a:t>Panel manufacturer installs fiber harness during assembly of panel.  Shipboard connection points may be handled separately.</a:t>
            </a:r>
          </a:p>
          <a:p>
            <a:pPr>
              <a:buFont typeface="+mj-lt"/>
              <a:buAutoNum type="arabicPeriod"/>
            </a:pPr>
            <a:r>
              <a:rPr lang="en-US" sz="1800" dirty="0" smtClean="0"/>
              <a:t>Panels installed aboard ship at shipyard.  Each fiber harness has connection or fusion point where it enters and exits panel.</a:t>
            </a:r>
          </a:p>
          <a:p>
            <a:pPr>
              <a:buFont typeface="+mj-lt"/>
              <a:buAutoNum type="arabicPeriod"/>
            </a:pPr>
            <a:r>
              <a:rPr lang="en-US" sz="1800" dirty="0" smtClean="0"/>
              <a:t>Shipyard installs interrogator and runs connecting fiber to panels and between panels</a:t>
            </a:r>
          </a:p>
          <a:p>
            <a:pPr>
              <a:buFont typeface="+mj-lt"/>
              <a:buAutoNum type="arabicPeriod"/>
            </a:pPr>
            <a:r>
              <a:rPr lang="en-US" sz="1800" dirty="0" smtClean="0"/>
              <a:t>At panels, shipyard connects fiber runs to harnesses in panels.  Each panel is chained to the next to the limits of the technology (panels are in series)</a:t>
            </a:r>
          </a:p>
          <a:p>
            <a:pPr>
              <a:buFont typeface="+mj-lt"/>
              <a:buAutoNum type="arabicPeriod"/>
            </a:pPr>
            <a:r>
              <a:rPr lang="en-US" sz="1800" dirty="0" smtClean="0"/>
              <a:t>DTS interrogator connected by network to supervisory computer.</a:t>
            </a:r>
          </a:p>
          <a:p>
            <a:pPr marL="0" indent="0">
              <a:buNone/>
            </a:pPr>
            <a:endParaRPr lang="en-US" sz="1800" dirty="0" smtClean="0"/>
          </a:p>
          <a:p>
            <a:pPr lvl="1"/>
            <a:r>
              <a:rPr lang="en-US" sz="1800" dirty="0" smtClean="0"/>
              <a:t>Fiber sensors and harnesses must be rugged and easy to install.  Premade harnesses simplify installation inside panels.</a:t>
            </a:r>
          </a:p>
          <a:p>
            <a:pPr lvl="1"/>
            <a:r>
              <a:rPr lang="en-US" sz="1800" dirty="0" smtClean="0"/>
              <a:t>Shipyard will not install fiber in panels, except perhaps around connections made by shipyard.  Could be a separate harness.</a:t>
            </a:r>
            <a:endParaRPr lang="en-US" sz="1800"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18</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129005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Trade Study Comparison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39147279"/>
              </p:ext>
            </p:extLst>
          </p:nvPr>
        </p:nvGraphicFramePr>
        <p:xfrm>
          <a:off x="381000" y="1600200"/>
          <a:ext cx="8205534" cy="4191003"/>
        </p:xfrm>
        <a:graphic>
          <a:graphicData uri="http://schemas.openxmlformats.org/drawingml/2006/table">
            <a:tbl>
              <a:tblPr firstRow="1" firstCol="1" bandRow="1">
                <a:tableStyleId>{5C22544A-7EE6-4342-B048-85BDC9FD1C3A}</a:tableStyleId>
              </a:tblPr>
              <a:tblGrid>
                <a:gridCol w="1731709">
                  <a:extLst>
                    <a:ext uri="{9D8B030D-6E8A-4147-A177-3AD203B41FA5}">
                      <a16:colId xmlns:a16="http://schemas.microsoft.com/office/drawing/2014/main" val="1730764087"/>
                    </a:ext>
                  </a:extLst>
                </a:gridCol>
                <a:gridCol w="1539875">
                  <a:extLst>
                    <a:ext uri="{9D8B030D-6E8A-4147-A177-3AD203B41FA5}">
                      <a16:colId xmlns:a16="http://schemas.microsoft.com/office/drawing/2014/main" val="4019479923"/>
                    </a:ext>
                  </a:extLst>
                </a:gridCol>
                <a:gridCol w="1644650">
                  <a:extLst>
                    <a:ext uri="{9D8B030D-6E8A-4147-A177-3AD203B41FA5}">
                      <a16:colId xmlns:a16="http://schemas.microsoft.com/office/drawing/2014/main" val="3482623748"/>
                    </a:ext>
                  </a:extLst>
                </a:gridCol>
                <a:gridCol w="1644650">
                  <a:extLst>
                    <a:ext uri="{9D8B030D-6E8A-4147-A177-3AD203B41FA5}">
                      <a16:colId xmlns:a16="http://schemas.microsoft.com/office/drawing/2014/main" val="253189203"/>
                    </a:ext>
                  </a:extLst>
                </a:gridCol>
                <a:gridCol w="1644650">
                  <a:extLst>
                    <a:ext uri="{9D8B030D-6E8A-4147-A177-3AD203B41FA5}">
                      <a16:colId xmlns:a16="http://schemas.microsoft.com/office/drawing/2014/main" val="859176788"/>
                    </a:ext>
                  </a:extLst>
                </a:gridCol>
              </a:tblGrid>
              <a:tr h="261400">
                <a:tc>
                  <a:txBody>
                    <a:bodyPr/>
                    <a:lstStyle/>
                    <a:p>
                      <a:pPr marL="0" marR="0" algn="just">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Raman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Rayleigh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FBG (</a:t>
                      </a:r>
                      <a:r>
                        <a:rPr lang="en-US" sz="1200" dirty="0" smtClean="0">
                          <a:effectLst/>
                        </a:rPr>
                        <a:t>Micron </a:t>
                      </a:r>
                      <a:r>
                        <a:rPr lang="en-US" sz="1200" dirty="0">
                          <a:effectLst/>
                        </a:rPr>
                        <a:t>Optic)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FBG (Optromix)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6755122"/>
                  </a:ext>
                </a:extLst>
              </a:tr>
              <a:tr h="261400">
                <a:tc>
                  <a:txBody>
                    <a:bodyPr/>
                    <a:lstStyle/>
                    <a:p>
                      <a:pPr marL="0" marR="0" algn="just">
                        <a:spcBef>
                          <a:spcPts val="0"/>
                        </a:spcBef>
                        <a:spcAft>
                          <a:spcPts val="0"/>
                        </a:spcAft>
                      </a:pPr>
                      <a:r>
                        <a:rPr lang="en-US" sz="1200">
                          <a:effectLst/>
                        </a:rPr>
                        <a:t>Sensing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Anywhere along fiber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Anywhere along fiber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embedded sensors</a:t>
                      </a:r>
                      <a:r>
                        <a:rPr lang="en-US" sz="1200" baseline="300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embedded sensors</a:t>
                      </a:r>
                      <a:r>
                        <a:rPr lang="en-US" sz="1200" baseline="300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2190528"/>
                  </a:ext>
                </a:extLst>
              </a:tr>
              <a:tr h="261400">
                <a:tc>
                  <a:txBody>
                    <a:bodyPr/>
                    <a:lstStyle/>
                    <a:p>
                      <a:pPr marL="0" marR="0" algn="just">
                        <a:spcBef>
                          <a:spcPts val="0"/>
                        </a:spcBef>
                        <a:spcAft>
                          <a:spcPts val="0"/>
                        </a:spcAft>
                      </a:pPr>
                      <a:r>
                        <a:rPr lang="en-US" sz="1200">
                          <a:effectLst/>
                        </a:rPr>
                        <a:t>Points per channel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&gt;1000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79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468997"/>
                  </a:ext>
                </a:extLst>
              </a:tr>
              <a:tr h="285844">
                <a:tc>
                  <a:txBody>
                    <a:bodyPr/>
                    <a:lstStyle/>
                    <a:p>
                      <a:pPr marL="0" marR="0" algn="just">
                        <a:spcBef>
                          <a:spcPts val="0"/>
                        </a:spcBef>
                        <a:spcAft>
                          <a:spcPts val="0"/>
                        </a:spcAft>
                      </a:pPr>
                      <a:r>
                        <a:rPr lang="en-US" sz="1200">
                          <a:effectLst/>
                        </a:rPr>
                        <a:t># channels/interrogator</a:t>
                      </a:r>
                      <a:r>
                        <a:rPr lang="en-US" sz="1200" baseline="300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4070856"/>
                  </a:ext>
                </a:extLst>
              </a:tr>
              <a:tr h="261400">
                <a:tc>
                  <a:txBody>
                    <a:bodyPr/>
                    <a:lstStyle/>
                    <a:p>
                      <a:pPr marL="0" marR="0" algn="just">
                        <a:spcBef>
                          <a:spcPts val="0"/>
                        </a:spcBef>
                        <a:spcAft>
                          <a:spcPts val="0"/>
                        </a:spcAft>
                      </a:pPr>
                      <a:r>
                        <a:rPr lang="en-US" sz="1200">
                          <a:effectLst/>
                        </a:rPr>
                        <a:t>Length limitation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30 km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b="1" dirty="0">
                          <a:solidFill>
                            <a:srgbClr val="FF0000"/>
                          </a:solidFill>
                          <a:effectLst/>
                        </a:rPr>
                        <a:t>50 </a:t>
                      </a:r>
                      <a:r>
                        <a:rPr lang="en-US" sz="1200" b="1" dirty="0" smtClean="0">
                          <a:solidFill>
                            <a:srgbClr val="FF0000"/>
                          </a:solidFill>
                          <a:effectLst/>
                        </a:rPr>
                        <a:t>m</a:t>
                      </a:r>
                      <a:r>
                        <a:rPr lang="en-US" sz="1200" dirty="0" smtClean="0">
                          <a:effectLst/>
                        </a:rPr>
                        <a:t>   </a:t>
                      </a:r>
                      <a:r>
                        <a:rPr lang="en-US" sz="1200" baseline="30000" dirty="0" smtClean="0">
                          <a:effectLst/>
                        </a:rPr>
                        <a:t>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5 km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100’s of meters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3141229"/>
                  </a:ext>
                </a:extLst>
              </a:tr>
              <a:tr h="261400">
                <a:tc>
                  <a:txBody>
                    <a:bodyPr/>
                    <a:lstStyle/>
                    <a:p>
                      <a:pPr marL="0" marR="0" algn="just">
                        <a:spcBef>
                          <a:spcPts val="0"/>
                        </a:spcBef>
                        <a:spcAft>
                          <a:spcPts val="0"/>
                        </a:spcAft>
                      </a:pPr>
                      <a:r>
                        <a:rPr lang="en-US" sz="1200">
                          <a:effectLst/>
                        </a:rPr>
                        <a:t>Connection method</a:t>
                      </a:r>
                      <a:r>
                        <a:rPr lang="en-US" sz="1200" baseline="300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Splice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Splice or connector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Splice or connector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Splice or connector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6107086"/>
                  </a:ext>
                </a:extLst>
              </a:tr>
              <a:tr h="261400">
                <a:tc>
                  <a:txBody>
                    <a:bodyPr/>
                    <a:lstStyle/>
                    <a:p>
                      <a:pPr marL="0" marR="0" algn="just">
                        <a:spcBef>
                          <a:spcPts val="0"/>
                        </a:spcBef>
                        <a:spcAft>
                          <a:spcPts val="0"/>
                        </a:spcAft>
                      </a:pPr>
                      <a:r>
                        <a:rPr lang="en-US" sz="1200">
                          <a:effectLst/>
                        </a:rPr>
                        <a:t>Connection notes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Requires coil of fiber</a:t>
                      </a:r>
                      <a:r>
                        <a:rPr lang="en-US" sz="1200" baseline="300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Requires local module</a:t>
                      </a:r>
                      <a:r>
                        <a:rPr lang="en-US" sz="1200" baseline="30000">
                          <a:effectLst/>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b="1" dirty="0">
                          <a:solidFill>
                            <a:srgbClr val="FF0000"/>
                          </a:solidFill>
                          <a:effectLst/>
                        </a:rPr>
                        <a:t>As is</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b="1" dirty="0">
                          <a:solidFill>
                            <a:srgbClr val="FF0000"/>
                          </a:solidFill>
                          <a:effectLst/>
                        </a:rPr>
                        <a:t>As is</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2322592"/>
                  </a:ext>
                </a:extLst>
              </a:tr>
              <a:tr h="522800">
                <a:tc>
                  <a:txBody>
                    <a:bodyPr/>
                    <a:lstStyle/>
                    <a:p>
                      <a:pPr marL="0" marR="0" algn="just">
                        <a:spcBef>
                          <a:spcPts val="0"/>
                        </a:spcBef>
                        <a:spcAft>
                          <a:spcPts val="0"/>
                        </a:spcAft>
                      </a:pPr>
                      <a:r>
                        <a:rPr lang="en-US" sz="1200">
                          <a:effectLst/>
                        </a:rPr>
                        <a:t>Determine location</a:t>
                      </a:r>
                      <a:r>
                        <a:rPr lang="en-US" sz="1200" baseline="30000">
                          <a:effectLst/>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Calibrate or Measurement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Calibrate or Measurement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Construct per spec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Construct per spec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319692"/>
                  </a:ext>
                </a:extLst>
              </a:tr>
              <a:tr h="522800">
                <a:tc>
                  <a:txBody>
                    <a:bodyPr/>
                    <a:lstStyle/>
                    <a:p>
                      <a:pPr marL="0" marR="0" algn="just">
                        <a:spcBef>
                          <a:spcPts val="0"/>
                        </a:spcBef>
                        <a:spcAft>
                          <a:spcPts val="0"/>
                        </a:spcAft>
                      </a:pPr>
                      <a:r>
                        <a:rPr lang="en-US" sz="1200">
                          <a:effectLst/>
                        </a:rPr>
                        <a:t>Bench test performance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b="1" dirty="0">
                          <a:solidFill>
                            <a:srgbClr val="FF0000"/>
                          </a:solidFill>
                          <a:effectLst/>
                        </a:rPr>
                        <a:t>Read &gt;10 °C low</a:t>
                      </a:r>
                      <a:r>
                        <a:rPr lang="en-US" sz="1200" baseline="30000" dirty="0">
                          <a:effectLst/>
                        </a:rPr>
                        <a:t>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Within 2 °C of reference</a:t>
                      </a:r>
                      <a:r>
                        <a:rPr lang="en-US" sz="1200" baseline="300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Within 2 °C of reference</a:t>
                      </a:r>
                      <a:r>
                        <a:rPr lang="en-US" sz="1200" baseline="300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Within 2 °C of reference</a:t>
                      </a:r>
                      <a:r>
                        <a:rPr lang="en-US" sz="1200" baseline="300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3535816"/>
                  </a:ext>
                </a:extLst>
              </a:tr>
              <a:tr h="522800">
                <a:tc>
                  <a:txBody>
                    <a:bodyPr/>
                    <a:lstStyle/>
                    <a:p>
                      <a:pPr marL="0" marR="0" algn="just">
                        <a:spcBef>
                          <a:spcPts val="0"/>
                        </a:spcBef>
                        <a:spcAft>
                          <a:spcPts val="0"/>
                        </a:spcAft>
                      </a:pPr>
                      <a:r>
                        <a:rPr lang="en-US" sz="1200">
                          <a:effectLst/>
                        </a:rPr>
                        <a:t>Installation notes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Create encapsulated coil</a:t>
                      </a:r>
                      <a:r>
                        <a:rPr lang="en-US" sz="1200" baseline="30000">
                          <a:effectLst/>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Ruggedize fiber</a:t>
                      </a:r>
                      <a:r>
                        <a:rPr lang="en-US" sz="1200" baseline="30000">
                          <a:effectLst/>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Screw, weld or epoxy</a:t>
                      </a:r>
                      <a:r>
                        <a:rPr lang="en-US" sz="1200" baseline="30000">
                          <a:effectLst/>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Epoxy or weld</a:t>
                      </a:r>
                      <a:r>
                        <a:rPr lang="en-US" sz="1200" baseline="30000">
                          <a:effectLst/>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17403"/>
                  </a:ext>
                </a:extLst>
              </a:tr>
              <a:tr h="261400">
                <a:tc>
                  <a:txBody>
                    <a:bodyPr/>
                    <a:lstStyle/>
                    <a:p>
                      <a:pPr marL="0" marR="0" algn="just">
                        <a:spcBef>
                          <a:spcPts val="0"/>
                        </a:spcBef>
                        <a:spcAft>
                          <a:spcPts val="0"/>
                        </a:spcAft>
                      </a:pPr>
                      <a:r>
                        <a:rPr lang="en-US" sz="1200" dirty="0" smtClean="0">
                          <a:effectLst/>
                        </a:rPr>
                        <a:t>Material Cost </a:t>
                      </a:r>
                      <a:r>
                        <a:rPr lang="en-US" sz="1200" dirty="0">
                          <a:effectLst/>
                        </a:rPr>
                        <a:t>for LHA-7</a:t>
                      </a:r>
                      <a:r>
                        <a:rPr lang="en-US" sz="1200" baseline="30000" dirty="0">
                          <a:effectLst/>
                        </a:rPr>
                        <a:t>14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$78,740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$658,500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$221,600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$327,950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3425694"/>
                  </a:ext>
                </a:extLst>
              </a:tr>
              <a:tr h="239448">
                <a:tc>
                  <a:txBody>
                    <a:bodyPr/>
                    <a:lstStyle/>
                    <a:p>
                      <a:pPr marL="0" marR="0" algn="just">
                        <a:spcBef>
                          <a:spcPts val="0"/>
                        </a:spcBef>
                        <a:spcAft>
                          <a:spcPts val="0"/>
                        </a:spcAft>
                      </a:pPr>
                      <a:r>
                        <a:rPr lang="en-US" sz="1200">
                          <a:effectLst/>
                        </a:rPr>
                        <a:t># of interrogators LHA-7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b="1" dirty="0">
                          <a:solidFill>
                            <a:srgbClr val="FF0000"/>
                          </a:solidFill>
                          <a:effectLst/>
                        </a:rPr>
                        <a:t>6</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0735160"/>
                  </a:ext>
                </a:extLst>
              </a:tr>
              <a:tr h="267511">
                <a:tc>
                  <a:txBody>
                    <a:bodyPr/>
                    <a:lstStyle/>
                    <a:p>
                      <a:pPr marL="0" marR="0" algn="l">
                        <a:spcBef>
                          <a:spcPts val="0"/>
                        </a:spcBef>
                        <a:spcAft>
                          <a:spcPts val="0"/>
                        </a:spcAft>
                      </a:pPr>
                      <a:r>
                        <a:rPr lang="en-US" sz="1200">
                          <a:effectLst/>
                        </a:rPr>
                        <a:t>% total cost electronics</a:t>
                      </a:r>
                      <a:r>
                        <a:rPr lang="en-US" sz="1200" baseline="30000">
                          <a:effectLst/>
                        </a:rPr>
                        <a:t>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57 %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98 %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20 %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38 %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2329076"/>
                  </a:ext>
                </a:extLst>
              </a:tr>
            </a:tbl>
          </a:graphicData>
        </a:graphic>
      </p:graphicFrame>
      <p:sp>
        <p:nvSpPr>
          <p:cNvPr id="2" name="Slide Number Placeholder 1"/>
          <p:cNvSpPr>
            <a:spLocks noGrp="1"/>
          </p:cNvSpPr>
          <p:nvPr>
            <p:ph type="sldNum" sz="quarter" idx="12"/>
          </p:nvPr>
        </p:nvSpPr>
        <p:spPr/>
        <p:txBody>
          <a:bodyPr/>
          <a:lstStyle/>
          <a:p>
            <a:fld id="{8DABA455-31A2-409C-90BA-E614965D8C2C}" type="slidenum">
              <a:rPr lang="en-US" smtClean="0"/>
              <a:pPr/>
              <a:t>19</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192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Presentation Outline</a:t>
            </a:r>
            <a:endParaRPr lang="en-US" dirty="0"/>
          </a:p>
        </p:txBody>
      </p:sp>
      <p:sp>
        <p:nvSpPr>
          <p:cNvPr id="7" name="Content Placeholder 1"/>
          <p:cNvSpPr>
            <a:spLocks noGrp="1"/>
          </p:cNvSpPr>
          <p:nvPr>
            <p:ph idx="1"/>
          </p:nvPr>
        </p:nvSpPr>
        <p:spPr/>
        <p:txBody>
          <a:bodyPr>
            <a:normAutofit fontScale="85000" lnSpcReduction="20000"/>
          </a:bodyPr>
          <a:lstStyle/>
          <a:p>
            <a:r>
              <a:rPr lang="en-US" dirty="0" smtClean="0"/>
              <a:t>Background</a:t>
            </a:r>
            <a:endParaRPr lang="en-US" dirty="0"/>
          </a:p>
          <a:p>
            <a:r>
              <a:rPr lang="en-US" dirty="0" smtClean="0"/>
              <a:t>Approach</a:t>
            </a:r>
          </a:p>
          <a:p>
            <a:r>
              <a:rPr lang="en-US" dirty="0" smtClean="0"/>
              <a:t>Project Goals</a:t>
            </a:r>
          </a:p>
          <a:p>
            <a:r>
              <a:rPr lang="en-US" dirty="0" smtClean="0"/>
              <a:t>Technical Approach</a:t>
            </a:r>
          </a:p>
          <a:p>
            <a:r>
              <a:rPr lang="en-US" dirty="0" smtClean="0"/>
              <a:t>Schedule</a:t>
            </a:r>
          </a:p>
          <a:p>
            <a:r>
              <a:rPr lang="en-US" dirty="0" smtClean="0"/>
              <a:t>Trade Study Technical Details</a:t>
            </a:r>
          </a:p>
          <a:p>
            <a:r>
              <a:rPr lang="en-US" dirty="0" smtClean="0"/>
              <a:t>Bench Demonstrations</a:t>
            </a:r>
          </a:p>
          <a:p>
            <a:r>
              <a:rPr lang="en-US" dirty="0" smtClean="0"/>
              <a:t>Visit to Ingalls Shipyard</a:t>
            </a:r>
          </a:p>
          <a:p>
            <a:r>
              <a:rPr lang="en-US" dirty="0" smtClean="0"/>
              <a:t>Trade Study Results</a:t>
            </a:r>
          </a:p>
          <a:p>
            <a:r>
              <a:rPr lang="en-US" dirty="0" smtClean="0"/>
              <a:t>Final Demonstration</a:t>
            </a:r>
          </a:p>
          <a:p>
            <a:r>
              <a:rPr lang="en-US" dirty="0" smtClean="0"/>
              <a:t>Conclusions</a:t>
            </a:r>
          </a:p>
          <a:p>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2</a:t>
            </a:fld>
            <a:endParaRPr lang="en-US" dirty="0"/>
          </a:p>
        </p:txBody>
      </p:sp>
      <p:sp>
        <p:nvSpPr>
          <p:cNvPr id="8" name="Text Placeholder 7"/>
          <p:cNvSpPr txBox="1">
            <a:spLocks/>
          </p:cNvSpPr>
          <p:nvPr/>
        </p:nvSpPr>
        <p:spPr>
          <a:xfrm>
            <a:off x="3276600" y="4038600"/>
            <a:ext cx="3436620" cy="258928"/>
          </a:xfrm>
          <a:prstGeom prst="rect">
            <a:avLst/>
          </a:prstGeom>
        </p:spPr>
        <p:txBody>
          <a:bodyPr vert="horz" lIns="91440" tIns="45720" rIns="91440" bIns="45720" rtlCol="0" anchor="ctr">
            <a:normAutofit fontScale="925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dirty="0" smtClean="0"/>
              <a:t>A:  Approved for public release: distribution unlimited</a:t>
            </a:r>
          </a:p>
        </p:txBody>
      </p:sp>
      <p:sp>
        <p:nvSpPr>
          <p:cNvPr id="3" name="TextBox 2"/>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05157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Raman Issues</a:t>
            </a:r>
            <a:endParaRPr lang="en-US" dirty="0"/>
          </a:p>
        </p:txBody>
      </p:sp>
      <p:sp>
        <p:nvSpPr>
          <p:cNvPr id="7" name="Content Placeholder 1"/>
          <p:cNvSpPr>
            <a:spLocks noGrp="1"/>
          </p:cNvSpPr>
          <p:nvPr>
            <p:ph idx="1"/>
          </p:nvPr>
        </p:nvSpPr>
        <p:spPr/>
        <p:txBody>
          <a:bodyPr>
            <a:noAutofit/>
          </a:bodyPr>
          <a:lstStyle/>
          <a:p>
            <a:pPr>
              <a:spcBef>
                <a:spcPts val="600"/>
              </a:spcBef>
            </a:pPr>
            <a:r>
              <a:rPr lang="en-US" sz="1800" dirty="0" smtClean="0"/>
              <a:t>Raman system has advantages in cost and ability to make 1000s of measurements.</a:t>
            </a:r>
          </a:p>
          <a:p>
            <a:pPr>
              <a:spcBef>
                <a:spcPts val="600"/>
              </a:spcBef>
            </a:pPr>
            <a:r>
              <a:rPr lang="en-US" sz="1800" dirty="0" smtClean="0"/>
              <a:t>In tests at EOC Raman consistently read lower temperatures than the reference thermocouple.</a:t>
            </a:r>
          </a:p>
          <a:p>
            <a:pPr>
              <a:spcBef>
                <a:spcPts val="600"/>
              </a:spcBef>
            </a:pPr>
            <a:r>
              <a:rPr lang="en-US" sz="1800" dirty="0" smtClean="0"/>
              <a:t>System needs to take readings from about a meter worth of fiber to determine an accurate temperature which must be coiled around measurement point.</a:t>
            </a:r>
          </a:p>
          <a:p>
            <a:pPr>
              <a:spcBef>
                <a:spcPts val="600"/>
              </a:spcBef>
            </a:pPr>
            <a:r>
              <a:rPr lang="en-US" sz="1800" dirty="0" smtClean="0"/>
              <a:t>Coil loops at bottom, against bus bar, are hotter than those at the top, which sit on other coil loops.  System averages all of these together resulting in lower reported temperature.</a:t>
            </a:r>
          </a:p>
          <a:p>
            <a:pPr>
              <a:spcBef>
                <a:spcPts val="600"/>
              </a:spcBef>
            </a:pPr>
            <a:r>
              <a:rPr lang="en-US" sz="1800" dirty="0" smtClean="0"/>
              <a:t>Recent tests by RSL (Raman vendor) show better accuracy for larger coil length (2 meters) and allowing for a modest time lag.  As temperatures in the switchgear are not expected to change rapidly, this is encouraging.  More data to follow.</a:t>
            </a:r>
          </a:p>
          <a:p>
            <a:pPr>
              <a:spcBef>
                <a:spcPts val="600"/>
              </a:spcBef>
            </a:pPr>
            <a:r>
              <a:rPr lang="en-US" sz="1800" dirty="0" smtClean="0"/>
              <a:t>Another proposed solution is to encapsulate the coil in a disc shaped configuration with a potting material that can transfer the heat to all the coil loops.  Some insulation from ambient may also be required.</a:t>
            </a:r>
          </a:p>
          <a:p>
            <a:pPr>
              <a:spcBef>
                <a:spcPts val="600"/>
              </a:spcBef>
            </a:pPr>
            <a:r>
              <a:rPr lang="en-US" sz="1800" dirty="0" smtClean="0"/>
              <a:t>This has not been tested.</a:t>
            </a:r>
          </a:p>
        </p:txBody>
      </p:sp>
      <p:sp>
        <p:nvSpPr>
          <p:cNvPr id="2" name="Slide Number Placeholder 1"/>
          <p:cNvSpPr>
            <a:spLocks noGrp="1"/>
          </p:cNvSpPr>
          <p:nvPr>
            <p:ph type="sldNum" sz="quarter" idx="12"/>
          </p:nvPr>
        </p:nvSpPr>
        <p:spPr/>
        <p:txBody>
          <a:bodyPr/>
          <a:lstStyle/>
          <a:p>
            <a:fld id="{8DABA455-31A2-409C-90BA-E614965D8C2C}" type="slidenum">
              <a:rPr lang="en-US" smtClean="0"/>
              <a:pPr/>
              <a:t>20</a:t>
            </a:fld>
            <a:endParaRPr lang="en-US" dirty="0"/>
          </a:p>
        </p:txBody>
      </p:sp>
      <p:sp>
        <p:nvSpPr>
          <p:cNvPr id="6" name="TextBox 5"/>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92560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Trade Study </a:t>
            </a:r>
            <a:r>
              <a:rPr lang="en-US" dirty="0" err="1" smtClean="0"/>
              <a:t>Downselect</a:t>
            </a:r>
            <a:endParaRPr lang="en-US" dirty="0"/>
          </a:p>
        </p:txBody>
      </p:sp>
      <p:sp>
        <p:nvSpPr>
          <p:cNvPr id="6" name="Content Placeholder 1"/>
          <p:cNvSpPr>
            <a:spLocks noGrp="1"/>
          </p:cNvSpPr>
          <p:nvPr>
            <p:ph idx="1"/>
          </p:nvPr>
        </p:nvSpPr>
        <p:spPr/>
        <p:txBody>
          <a:bodyPr>
            <a:normAutofit fontScale="62500" lnSpcReduction="20000"/>
          </a:bodyPr>
          <a:lstStyle/>
          <a:p>
            <a:r>
              <a:rPr lang="en-US" dirty="0" smtClean="0"/>
              <a:t>IPT selected Fiber Bragg Grating (FBG) (Micron Optics) for final demo</a:t>
            </a:r>
          </a:p>
          <a:p>
            <a:r>
              <a:rPr lang="en-US" dirty="0" smtClean="0"/>
              <a:t>FBG makes accurate measurements and is easily implementable.</a:t>
            </a:r>
          </a:p>
          <a:p>
            <a:pPr lvl="1"/>
            <a:r>
              <a:rPr lang="en-US" dirty="0" smtClean="0"/>
              <a:t>COTS sensors can be spliced into arrays and screwed, glued or clamped.</a:t>
            </a:r>
          </a:p>
          <a:p>
            <a:pPr lvl="1"/>
            <a:r>
              <a:rPr lang="en-US" dirty="0" smtClean="0"/>
              <a:t>Calibration done electronically</a:t>
            </a:r>
          </a:p>
          <a:p>
            <a:pPr lvl="1"/>
            <a:r>
              <a:rPr lang="en-US" dirty="0" smtClean="0"/>
              <a:t>Capability of electronics results in reasonable mid level costs.</a:t>
            </a:r>
          </a:p>
          <a:p>
            <a:r>
              <a:rPr lang="en-US" dirty="0" smtClean="0"/>
              <a:t>Raman </a:t>
            </a:r>
            <a:r>
              <a:rPr lang="en-US" dirty="0"/>
              <a:t>backscatter has advantages in costs and measurement capability, but has issues</a:t>
            </a:r>
          </a:p>
          <a:p>
            <a:pPr lvl="1"/>
            <a:r>
              <a:rPr lang="en-US" dirty="0"/>
              <a:t>Measurement accuracy initially unacceptable, but recent tests show promise</a:t>
            </a:r>
            <a:r>
              <a:rPr lang="en-US" dirty="0" smtClean="0"/>
              <a:t>.  Consideration is still a possibility.</a:t>
            </a:r>
            <a:endParaRPr lang="en-US" dirty="0"/>
          </a:p>
          <a:p>
            <a:pPr lvl="1"/>
            <a:r>
              <a:rPr lang="en-US" dirty="0"/>
              <a:t>Fiber needs to be made easily </a:t>
            </a:r>
            <a:r>
              <a:rPr lang="en-US" dirty="0" smtClean="0"/>
              <a:t>implementable</a:t>
            </a:r>
          </a:p>
          <a:p>
            <a:pPr lvl="1"/>
            <a:r>
              <a:rPr lang="en-US" dirty="0" smtClean="0"/>
              <a:t>Calibration needs to be done after installation</a:t>
            </a:r>
            <a:endParaRPr lang="en-US" dirty="0"/>
          </a:p>
          <a:p>
            <a:r>
              <a:rPr lang="en-US" dirty="0" smtClean="0"/>
              <a:t>The Rayleigh backscatter method, while accurate, is not as suitable for shipboard implementation </a:t>
            </a:r>
          </a:p>
          <a:p>
            <a:pPr lvl="1"/>
            <a:r>
              <a:rPr lang="en-US" dirty="0" smtClean="0"/>
              <a:t>Fiber would need to be ruggedized</a:t>
            </a:r>
          </a:p>
          <a:p>
            <a:pPr lvl="1"/>
            <a:r>
              <a:rPr lang="en-US" dirty="0" smtClean="0"/>
              <a:t>Fundamental limitation on fiber length drives to high costs, with multiple interrogators needed.</a:t>
            </a:r>
          </a:p>
        </p:txBody>
      </p:sp>
      <p:sp>
        <p:nvSpPr>
          <p:cNvPr id="2" name="Slide Number Placeholder 1"/>
          <p:cNvSpPr>
            <a:spLocks noGrp="1"/>
          </p:cNvSpPr>
          <p:nvPr>
            <p:ph type="sldNum" sz="quarter" idx="12"/>
          </p:nvPr>
        </p:nvSpPr>
        <p:spPr/>
        <p:txBody>
          <a:bodyPr/>
          <a:lstStyle/>
          <a:p>
            <a:fld id="{8DABA455-31A2-409C-90BA-E614965D8C2C}" type="slidenum">
              <a:rPr lang="en-US" smtClean="0"/>
              <a:pPr/>
              <a:t>21</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403073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Final Demonstration</a:t>
            </a:r>
            <a:endParaRPr lang="en-US" dirty="0"/>
          </a:p>
        </p:txBody>
      </p:sp>
      <p:sp>
        <p:nvSpPr>
          <p:cNvPr id="6" name="Content Placeholder 1"/>
          <p:cNvSpPr>
            <a:spLocks noGrp="1"/>
          </p:cNvSpPr>
          <p:nvPr>
            <p:ph idx="1"/>
          </p:nvPr>
        </p:nvSpPr>
        <p:spPr>
          <a:xfrm>
            <a:off x="76200" y="1295400"/>
            <a:ext cx="6172200" cy="4528066"/>
          </a:xfrm>
        </p:spPr>
        <p:txBody>
          <a:bodyPr>
            <a:normAutofit fontScale="70000" lnSpcReduction="20000"/>
          </a:bodyPr>
          <a:lstStyle/>
          <a:p>
            <a:r>
              <a:rPr lang="en-US" dirty="0" smtClean="0"/>
              <a:t>Electrical Panel manufacturer DRS has offered test cell and facility at location in Milwaukee, WI</a:t>
            </a:r>
          </a:p>
          <a:p>
            <a:r>
              <a:rPr lang="en-US" dirty="0" smtClean="0"/>
              <a:t>Actual 4160V cabinet.  Test cell can run low voltage, high current through connections to simulate normal operations or safely simulate a fault.</a:t>
            </a:r>
          </a:p>
          <a:p>
            <a:r>
              <a:rPr lang="en-US" dirty="0" smtClean="0"/>
              <a:t>Fiber Bragg Grating vendor Micron Optics to supply DTS system for test</a:t>
            </a:r>
          </a:p>
          <a:p>
            <a:r>
              <a:rPr lang="en-US" dirty="0" smtClean="0"/>
              <a:t>DTS system sensing will be installed on 3 phases of connections in cabinet.  Data taken during simulated normal operations.  Connection will be loosened and data recorded again.</a:t>
            </a:r>
          </a:p>
          <a:p>
            <a:r>
              <a:rPr lang="en-US" dirty="0" smtClean="0"/>
              <a:t>Will repeat tests with different attachment method (clamps versus epoxy)</a:t>
            </a:r>
          </a:p>
          <a:p>
            <a:r>
              <a:rPr lang="en-US" dirty="0" smtClean="0"/>
              <a:t>Discussion and possible variations of tests.</a:t>
            </a:r>
          </a:p>
          <a:p>
            <a:r>
              <a:rPr lang="en-US" dirty="0" smtClean="0"/>
              <a:t>Scheduled for April 24 and 25, 2018</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943520" y="1290320"/>
            <a:ext cx="1791540" cy="2723515"/>
          </a:xfrm>
          <a:prstGeom prst="rect">
            <a:avLst/>
          </a:prstGeom>
        </p:spPr>
      </p:pic>
      <p:sp>
        <p:nvSpPr>
          <p:cNvPr id="2" name="Slide Number Placeholder 1"/>
          <p:cNvSpPr>
            <a:spLocks noGrp="1"/>
          </p:cNvSpPr>
          <p:nvPr>
            <p:ph type="sldNum" sz="quarter" idx="12"/>
          </p:nvPr>
        </p:nvSpPr>
        <p:spPr/>
        <p:txBody>
          <a:bodyPr/>
          <a:lstStyle/>
          <a:p>
            <a:fld id="{8DABA455-31A2-409C-90BA-E614965D8C2C}" type="slidenum">
              <a:rPr lang="en-US" smtClean="0"/>
              <a:pPr/>
              <a:t>22</a:t>
            </a:fld>
            <a:endParaRPr lang="en-US" dirty="0"/>
          </a:p>
        </p:txBody>
      </p:sp>
      <p:sp>
        <p:nvSpPr>
          <p:cNvPr id="8" name="TextBox 7"/>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417182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Conclusions</a:t>
            </a:r>
            <a:endParaRPr lang="en-US" dirty="0"/>
          </a:p>
        </p:txBody>
      </p:sp>
      <p:sp>
        <p:nvSpPr>
          <p:cNvPr id="6" name="Content Placeholder 1"/>
          <p:cNvSpPr>
            <a:spLocks noGrp="1"/>
          </p:cNvSpPr>
          <p:nvPr>
            <p:ph idx="1"/>
          </p:nvPr>
        </p:nvSpPr>
        <p:spPr/>
        <p:txBody>
          <a:bodyPr>
            <a:normAutofit fontScale="77500" lnSpcReduction="20000"/>
          </a:bodyPr>
          <a:lstStyle/>
          <a:p>
            <a:r>
              <a:rPr lang="en-US" dirty="0" smtClean="0"/>
              <a:t>DTS represents a potential long term full coverage solution to inspection for loose connections in electrical panels</a:t>
            </a:r>
          </a:p>
          <a:p>
            <a:r>
              <a:rPr lang="en-US" dirty="0" smtClean="0"/>
              <a:t>The technology can go beyond the present inspection needs if continuous monitoring is implemented.  </a:t>
            </a:r>
          </a:p>
          <a:p>
            <a:pPr lvl="1"/>
            <a:r>
              <a:rPr lang="en-US" dirty="0" smtClean="0"/>
              <a:t>Alarms can be programmed to alert when situations start to develop, rather than detecting them when they are close to crisis.</a:t>
            </a:r>
          </a:p>
          <a:p>
            <a:pPr lvl="1"/>
            <a:r>
              <a:rPr lang="en-US" dirty="0" smtClean="0"/>
              <a:t>Data can be collected for reliability and preventive maintenance purposes</a:t>
            </a:r>
          </a:p>
          <a:p>
            <a:pPr lvl="1"/>
            <a:r>
              <a:rPr lang="en-US" dirty="0" smtClean="0"/>
              <a:t>Electrical current usage downstream of the switchgear can be monitored for trends and predictive maintenance purposes</a:t>
            </a:r>
            <a:endParaRPr lang="en-US" dirty="0"/>
          </a:p>
          <a:p>
            <a:r>
              <a:rPr lang="en-US" dirty="0" smtClean="0"/>
              <a:t>Rayleigh not suitable, but Raman and FBG differ enough that costs and utility will be specific to the application.</a:t>
            </a:r>
          </a:p>
          <a:p>
            <a:r>
              <a:rPr lang="en-US" dirty="0" smtClean="0"/>
              <a:t>Demonstration should provide more insight into practical considerations.</a:t>
            </a:r>
          </a:p>
        </p:txBody>
      </p:sp>
      <p:sp>
        <p:nvSpPr>
          <p:cNvPr id="2" name="Slide Number Placeholder 1"/>
          <p:cNvSpPr>
            <a:spLocks noGrp="1"/>
          </p:cNvSpPr>
          <p:nvPr>
            <p:ph type="sldNum" sz="quarter" idx="12"/>
          </p:nvPr>
        </p:nvSpPr>
        <p:spPr/>
        <p:txBody>
          <a:bodyPr/>
          <a:lstStyle/>
          <a:p>
            <a:fld id="{8DABA455-31A2-409C-90BA-E614965D8C2C}" type="slidenum">
              <a:rPr lang="en-US" smtClean="0"/>
              <a:pPr/>
              <a:t>23</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83574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algn="ctr"/>
            <a:r>
              <a:rPr lang="en-US" dirty="0" smtClean="0"/>
              <a:t>Backups</a:t>
            </a:r>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24</a:t>
            </a:fld>
            <a:endParaRPr lang="en-US" dirty="0"/>
          </a:p>
        </p:txBody>
      </p:sp>
      <p:sp>
        <p:nvSpPr>
          <p:cNvPr id="6" name="TextBox 5"/>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23798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Background</a:t>
            </a:r>
            <a:endParaRPr lang="en-US" dirty="0"/>
          </a:p>
        </p:txBody>
      </p:sp>
      <p:sp>
        <p:nvSpPr>
          <p:cNvPr id="6" name="Content Placeholder 1"/>
          <p:cNvSpPr>
            <a:spLocks noGrp="1"/>
          </p:cNvSpPr>
          <p:nvPr>
            <p:ph idx="1"/>
          </p:nvPr>
        </p:nvSpPr>
        <p:spPr>
          <a:xfrm>
            <a:off x="76200" y="1295400"/>
            <a:ext cx="8991600" cy="3276600"/>
          </a:xfrm>
        </p:spPr>
        <p:txBody>
          <a:bodyPr>
            <a:normAutofit fontScale="92500"/>
          </a:bodyPr>
          <a:lstStyle/>
          <a:p>
            <a:pPr>
              <a:defRPr/>
            </a:pPr>
            <a:r>
              <a:rPr lang="en-US" sz="1700" dirty="0"/>
              <a:t>Even under best </a:t>
            </a:r>
            <a:r>
              <a:rPr lang="en-US" sz="1700" dirty="0" smtClean="0"/>
              <a:t>practices, shipboard </a:t>
            </a:r>
            <a:r>
              <a:rPr lang="en-US" sz="1700" dirty="0"/>
              <a:t>switchboards </a:t>
            </a:r>
            <a:r>
              <a:rPr lang="en-US" sz="1700" dirty="0" smtClean="0"/>
              <a:t>can develop loose </a:t>
            </a:r>
            <a:r>
              <a:rPr lang="en-US" sz="1700" dirty="0"/>
              <a:t>connections </a:t>
            </a:r>
            <a:r>
              <a:rPr lang="en-US" sz="1700" dirty="0" smtClean="0"/>
              <a:t>that </a:t>
            </a:r>
            <a:r>
              <a:rPr lang="en-US" sz="1700" dirty="0"/>
              <a:t>lead to arc faults and other electrical </a:t>
            </a:r>
            <a:r>
              <a:rPr lang="en-US" sz="1700" dirty="0" smtClean="0"/>
              <a:t>issues</a:t>
            </a:r>
            <a:endParaRPr lang="en-US" sz="1700" dirty="0"/>
          </a:p>
          <a:p>
            <a:pPr lvl="1">
              <a:defRPr/>
            </a:pPr>
            <a:r>
              <a:rPr lang="en-US" sz="1700" dirty="0"/>
              <a:t>Average of 8 arc faults per year throughout the navy fleet - all occurred in Switchboards and Load Centers - cost Navy millions of dollars in downtime and repairs [NAVSEA, SUPSHIP Gulf Coast</a:t>
            </a:r>
            <a:r>
              <a:rPr lang="en-US" sz="1700" dirty="0" smtClean="0"/>
              <a:t>]</a:t>
            </a:r>
          </a:p>
          <a:p>
            <a:pPr>
              <a:defRPr/>
            </a:pPr>
            <a:r>
              <a:rPr lang="en-US" sz="1700" dirty="0"/>
              <a:t>Newer ships have electrical systems considered medium to high voltage</a:t>
            </a:r>
          </a:p>
          <a:p>
            <a:pPr lvl="1">
              <a:defRPr/>
            </a:pPr>
            <a:r>
              <a:rPr lang="en-US" sz="1700" dirty="0"/>
              <a:t>LHD, LHA, DDG-51(FLTIII), DDG-1000 = Medium, 4160 volt systems (CVN = High, 13,800 </a:t>
            </a:r>
            <a:r>
              <a:rPr lang="en-US" sz="1700" dirty="0" smtClean="0"/>
              <a:t>volts)</a:t>
            </a:r>
            <a:endParaRPr lang="en-US" sz="1700" dirty="0"/>
          </a:p>
          <a:p>
            <a:pPr>
              <a:defRPr/>
            </a:pPr>
            <a:r>
              <a:rPr lang="en-US" sz="1700" dirty="0"/>
              <a:t>Switchboard </a:t>
            </a:r>
            <a:r>
              <a:rPr lang="en-US" sz="1700" dirty="0" smtClean="0"/>
              <a:t>Inspections are done during </a:t>
            </a:r>
            <a:r>
              <a:rPr lang="en-US" sz="1700" dirty="0"/>
              <a:t>construction, builder’s trial, during sea trials, and again at regular maintenance intervals</a:t>
            </a:r>
          </a:p>
          <a:p>
            <a:pPr lvl="1">
              <a:defRPr/>
            </a:pPr>
            <a:r>
              <a:rPr lang="en-US" sz="1700" dirty="0"/>
              <a:t>Current inspection methods: typically utilize Thermal IR imagers to investigate cabinets and comparatively identify ‘hotspots’; other investigation modes require close proximity interrogation</a:t>
            </a:r>
          </a:p>
          <a:p>
            <a:pPr lvl="1">
              <a:defRPr/>
            </a:pPr>
            <a:endParaRPr lang="en-US" sz="1300" dirty="0">
              <a:solidFill>
                <a:srgbClr val="0070C0"/>
              </a:solidFill>
            </a:endParaRPr>
          </a:p>
        </p:txBody>
      </p:sp>
      <p:sp>
        <p:nvSpPr>
          <p:cNvPr id="7" name="Slide Number Placeholder 3"/>
          <p:cNvSpPr txBox="1">
            <a:spLocks/>
          </p:cNvSpPr>
          <p:nvPr/>
        </p:nvSpPr>
        <p:spPr>
          <a:xfrm>
            <a:off x="8382000" y="6226175"/>
            <a:ext cx="685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BA455-31A2-409C-90BA-E614965D8C2C}" type="slidenum">
              <a:rPr lang="en-US" smtClean="0"/>
              <a:pPr/>
              <a:t>25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2925" y="4268644"/>
            <a:ext cx="2635546" cy="1976660"/>
          </a:xfrm>
          <a:prstGeom prst="rect">
            <a:avLst/>
          </a:prstGeom>
        </p:spPr>
      </p:pic>
      <p:sp>
        <p:nvSpPr>
          <p:cNvPr id="9" name="TextBox 8"/>
          <p:cNvSpPr txBox="1"/>
          <p:nvPr/>
        </p:nvSpPr>
        <p:spPr>
          <a:xfrm>
            <a:off x="3609082" y="6221968"/>
            <a:ext cx="1318181" cy="369332"/>
          </a:xfrm>
          <a:prstGeom prst="rect">
            <a:avLst/>
          </a:prstGeom>
          <a:noFill/>
        </p:spPr>
        <p:txBody>
          <a:bodyPr wrap="none" rtlCol="0">
            <a:spAutoFit/>
          </a:bodyPr>
          <a:lstStyle/>
          <a:p>
            <a:r>
              <a:rPr lang="en-US" dirty="0" smtClean="0"/>
              <a:t>Load Center</a:t>
            </a:r>
            <a:endParaRPr lang="en-US" dirty="0"/>
          </a:p>
        </p:txBody>
      </p:sp>
      <p:sp>
        <p:nvSpPr>
          <p:cNvPr id="10" name="Line 6"/>
          <p:cNvSpPr>
            <a:spLocks noChangeShapeType="1"/>
          </p:cNvSpPr>
          <p:nvPr/>
        </p:nvSpPr>
        <p:spPr bwMode="auto">
          <a:xfrm flipH="1">
            <a:off x="6066471" y="5458418"/>
            <a:ext cx="990600" cy="399247"/>
          </a:xfrm>
          <a:prstGeom prst="line">
            <a:avLst/>
          </a:prstGeom>
          <a:noFill/>
          <a:ln w="57150">
            <a:solidFill>
              <a:srgbClr val="FF0000"/>
            </a:solidFill>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7057071" y="5171866"/>
            <a:ext cx="1143000" cy="954107"/>
          </a:xfrm>
          <a:prstGeom prst="rect">
            <a:avLst/>
          </a:prstGeom>
          <a:noFill/>
        </p:spPr>
        <p:txBody>
          <a:bodyPr wrap="square" rtlCol="0">
            <a:spAutoFit/>
          </a:bodyPr>
          <a:lstStyle/>
          <a:p>
            <a:r>
              <a:rPr lang="en-US" sz="1400" dirty="0" smtClean="0"/>
              <a:t>Temperature difference between phases</a:t>
            </a:r>
            <a:endParaRPr lang="en-US" sz="140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4267200"/>
            <a:ext cx="2637472" cy="1978104"/>
          </a:xfrm>
          <a:prstGeom prst="rect">
            <a:avLst/>
          </a:prstGeom>
        </p:spPr>
      </p:pic>
      <p:sp>
        <p:nvSpPr>
          <p:cNvPr id="13" name="TextBox 12"/>
          <p:cNvSpPr txBox="1"/>
          <p:nvPr/>
        </p:nvSpPr>
        <p:spPr>
          <a:xfrm>
            <a:off x="5334000" y="6248400"/>
            <a:ext cx="1521570" cy="215444"/>
          </a:xfrm>
          <a:prstGeom prst="rect">
            <a:avLst/>
          </a:prstGeom>
          <a:noFill/>
        </p:spPr>
        <p:txBody>
          <a:bodyPr wrap="none" rtlCol="0">
            <a:spAutoFit/>
          </a:bodyPr>
          <a:lstStyle/>
          <a:p>
            <a:r>
              <a:rPr lang="en-US" sz="800" dirty="0" smtClean="0"/>
              <a:t>Photos from NSWC Philadelphia</a:t>
            </a:r>
            <a:endParaRPr lang="en-US" sz="800"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25</a:t>
            </a:fld>
            <a:endParaRPr lang="en-US" dirty="0"/>
          </a:p>
        </p:txBody>
      </p:sp>
      <p:sp>
        <p:nvSpPr>
          <p:cNvPr id="14" name="TextBox 13"/>
          <p:cNvSpPr txBox="1"/>
          <p:nvPr/>
        </p:nvSpPr>
        <p:spPr>
          <a:xfrm>
            <a:off x="1752600" y="644399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3820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Background - Issues</a:t>
            </a:r>
            <a:endParaRPr lang="en-US" dirty="0"/>
          </a:p>
        </p:txBody>
      </p:sp>
      <p:sp>
        <p:nvSpPr>
          <p:cNvPr id="6" name="Content Placeholder 1"/>
          <p:cNvSpPr>
            <a:spLocks noGrp="1"/>
          </p:cNvSpPr>
          <p:nvPr>
            <p:ph idx="1"/>
          </p:nvPr>
        </p:nvSpPr>
        <p:spPr/>
        <p:txBody>
          <a:bodyPr>
            <a:normAutofit/>
          </a:bodyPr>
          <a:lstStyle/>
          <a:p>
            <a:pPr>
              <a:defRPr/>
            </a:pPr>
            <a:r>
              <a:rPr lang="en-US" sz="2800" dirty="0"/>
              <a:t>Connections in electrical panels on Navy Ships are presently inspected using infrared thermography through open panel while under load.  A bad connection shows up as much hotter than connections on adjacent phases.</a:t>
            </a:r>
          </a:p>
          <a:p>
            <a:pPr>
              <a:defRPr/>
            </a:pPr>
            <a:r>
              <a:rPr lang="en-US" sz="2800" dirty="0"/>
              <a:t>Medium to high voltage panels require OSHA waivers or preclude open panel inspection at all. </a:t>
            </a:r>
          </a:p>
          <a:p>
            <a:pPr>
              <a:defRPr/>
            </a:pPr>
            <a:r>
              <a:rPr lang="en-US" sz="2800" dirty="0"/>
              <a:t>Recently concluded NSRP panel project investigated use of IR transparent windows in panel covers to permit thermography without opening the panel.</a:t>
            </a:r>
          </a:p>
          <a:p>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26</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5988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Active Project Participants</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21808261"/>
              </p:ext>
            </p:extLst>
          </p:nvPr>
        </p:nvGraphicFramePr>
        <p:xfrm>
          <a:off x="914400" y="1371600"/>
          <a:ext cx="7924800" cy="4495800"/>
        </p:xfrm>
        <a:graphic>
          <a:graphicData uri="http://schemas.openxmlformats.org/drawingml/2006/table">
            <a:tbl>
              <a:tblPr firstRow="1" firstCol="1" bandRow="1"/>
              <a:tblGrid>
                <a:gridCol w="1763730">
                  <a:extLst>
                    <a:ext uri="{9D8B030D-6E8A-4147-A177-3AD203B41FA5}">
                      <a16:colId xmlns:a16="http://schemas.microsoft.com/office/drawing/2014/main" val="20000"/>
                    </a:ext>
                  </a:extLst>
                </a:gridCol>
                <a:gridCol w="3552378">
                  <a:extLst>
                    <a:ext uri="{9D8B030D-6E8A-4147-A177-3AD203B41FA5}">
                      <a16:colId xmlns:a16="http://schemas.microsoft.com/office/drawing/2014/main" val="20001"/>
                    </a:ext>
                  </a:extLst>
                </a:gridCol>
                <a:gridCol w="2608692">
                  <a:extLst>
                    <a:ext uri="{9D8B030D-6E8A-4147-A177-3AD203B41FA5}">
                      <a16:colId xmlns:a16="http://schemas.microsoft.com/office/drawing/2014/main" val="20002"/>
                    </a:ext>
                  </a:extLst>
                </a:gridCol>
              </a:tblGrid>
              <a:tr h="281862">
                <a:tc gridSpan="3">
                  <a:txBody>
                    <a:bodyPr/>
                    <a:lstStyle/>
                    <a:p>
                      <a:pPr marL="0" marR="0">
                        <a:spcBef>
                          <a:spcPts val="0"/>
                        </a:spcBef>
                        <a:spcAft>
                          <a:spcPts val="600"/>
                        </a:spcAft>
                      </a:pPr>
                      <a:r>
                        <a:rPr lang="en-US" sz="1300" b="1" u="sng" dirty="0" smtClean="0">
                          <a:solidFill>
                            <a:srgbClr val="0070C0"/>
                          </a:solidFill>
                          <a:effectLst/>
                          <a:latin typeface="+mn-lt"/>
                          <a:ea typeface="Times New Roman"/>
                        </a:rPr>
                        <a:t>Lead Investigators</a:t>
                      </a:r>
                      <a:endParaRPr lang="en-US" sz="1300" b="1" u="sng" dirty="0">
                        <a:solidFill>
                          <a:srgbClr val="0070C0"/>
                        </a:solidFill>
                        <a:effectLst/>
                        <a:latin typeface="+mn-lt"/>
                        <a:ea typeface="Times New Roman"/>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5585">
                <a:tc>
                  <a:txBody>
                    <a:bodyPr/>
                    <a:lstStyle/>
                    <a:p>
                      <a:r>
                        <a:rPr lang="en-US" sz="1300" b="1" kern="1200" dirty="0" smtClean="0">
                          <a:solidFill>
                            <a:schemeClr val="tx1"/>
                          </a:solidFill>
                          <a:effectLst/>
                          <a:latin typeface="+mn-lt"/>
                          <a:ea typeface="+mn-ea"/>
                          <a:cs typeface="+mn-cs"/>
                        </a:rPr>
                        <a:t>Jeff Callen</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mn-lt"/>
                          <a:ea typeface="+mn-ea"/>
                          <a:cs typeface="+mn-cs"/>
                        </a:rPr>
                        <a:t>Penn State Electro-Optics Center</a:t>
                      </a:r>
                    </a:p>
                    <a:p>
                      <a:pPr marL="0" algn="l" defTabSz="914400" rtl="0" eaLnBrk="1" latinLnBrk="0" hangingPunct="1">
                        <a:defRPr/>
                      </a:pPr>
                      <a:r>
                        <a:rPr lang="en-US" sz="1300" kern="1200" dirty="0" smtClean="0">
                          <a:solidFill>
                            <a:schemeClr val="tx1"/>
                          </a:solidFill>
                          <a:effectLst/>
                          <a:latin typeface="+mn-lt"/>
                          <a:ea typeface="+mn-ea"/>
                          <a:cs typeface="+mn-cs"/>
                        </a:rPr>
                        <a:t>Research and Development Engineer,</a:t>
                      </a:r>
                    </a:p>
                    <a:p>
                      <a:pPr marL="0" algn="l" defTabSz="914400" rtl="0" eaLnBrk="1" latinLnBrk="0" hangingPunct="1">
                        <a:defRPr/>
                      </a:pPr>
                      <a:r>
                        <a:rPr lang="en-US" sz="1300" kern="1200" dirty="0" smtClean="0">
                          <a:solidFill>
                            <a:schemeClr val="tx1"/>
                          </a:solidFill>
                          <a:effectLst/>
                          <a:latin typeface="+mn-lt"/>
                          <a:ea typeface="+mn-ea"/>
                          <a:cs typeface="+mn-cs"/>
                        </a:rPr>
                        <a:t>Electrical Engineering and Systems Engineering</a:t>
                      </a:r>
                    </a:p>
                    <a:p>
                      <a:pPr marL="0" algn="l" defTabSz="914400" rtl="0" eaLnBrk="1" latinLnBrk="0" hangingPunct="1">
                        <a:defRPr/>
                      </a:pPr>
                      <a:endParaRPr lang="en-US" sz="1300" kern="1200" dirty="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300" u="sng" kern="1200" dirty="0" smtClean="0">
                          <a:solidFill>
                            <a:schemeClr val="tx1"/>
                          </a:solidFill>
                          <a:effectLst/>
                          <a:latin typeface="+mn-lt"/>
                          <a:ea typeface="+mn-ea"/>
                          <a:cs typeface="+mn-cs"/>
                          <a:hlinkClick r:id="rId2"/>
                        </a:rPr>
                        <a:t>jcallen@eoc.psu.edu</a:t>
                      </a:r>
                      <a:endParaRPr lang="en-US" sz="1300" kern="1200" dirty="0" smtClean="0">
                        <a:solidFill>
                          <a:schemeClr val="tx1"/>
                        </a:solidFill>
                        <a:effectLst/>
                        <a:latin typeface="+mn-lt"/>
                        <a:ea typeface="+mn-ea"/>
                        <a:cs typeface="+mn-cs"/>
                      </a:endParaRPr>
                    </a:p>
                    <a:p>
                      <a:pPr marL="0" marR="0">
                        <a:spcBef>
                          <a:spcPts val="0"/>
                        </a:spcBef>
                        <a:spcAft>
                          <a:spcPts val="0"/>
                        </a:spcAft>
                      </a:pPr>
                      <a:r>
                        <a:rPr lang="en-US" sz="1300" dirty="0">
                          <a:effectLst/>
                          <a:latin typeface="+mn-lt"/>
                          <a:ea typeface="Times New Roman"/>
                        </a:rPr>
                        <a:t> </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9609">
                <a:tc>
                  <a:txBody>
                    <a:bodyPr/>
                    <a:lstStyle/>
                    <a:p>
                      <a:r>
                        <a:rPr lang="en-US" sz="1300" b="1" kern="1200" dirty="0" smtClean="0">
                          <a:solidFill>
                            <a:schemeClr val="tx1"/>
                          </a:solidFill>
                          <a:effectLst/>
                          <a:latin typeface="+mn-lt"/>
                          <a:ea typeface="+mn-ea"/>
                          <a:cs typeface="+mn-cs"/>
                        </a:rPr>
                        <a:t>John </a:t>
                      </a:r>
                      <a:r>
                        <a:rPr lang="en-US" sz="1300" b="1" kern="1200" dirty="0" err="1" smtClean="0">
                          <a:solidFill>
                            <a:schemeClr val="tx1"/>
                          </a:solidFill>
                          <a:effectLst/>
                          <a:latin typeface="+mn-lt"/>
                          <a:ea typeface="+mn-ea"/>
                          <a:cs typeface="+mn-cs"/>
                        </a:rPr>
                        <a:t>Mazurowski</a:t>
                      </a:r>
                      <a:endParaRPr lang="en-US" sz="1300" b="1" kern="1200" dirty="0" smtClean="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mn-lt"/>
                          <a:ea typeface="+mn-ea"/>
                          <a:cs typeface="+mn-cs"/>
                        </a:rPr>
                        <a:t>Penn State Electro-Optics Center</a:t>
                      </a:r>
                    </a:p>
                    <a:p>
                      <a:r>
                        <a:rPr lang="en-US" sz="1300" kern="1200" dirty="0" smtClean="0">
                          <a:solidFill>
                            <a:schemeClr val="tx1"/>
                          </a:solidFill>
                          <a:effectLst/>
                          <a:latin typeface="+mn-lt"/>
                          <a:ea typeface="+mn-ea"/>
                          <a:cs typeface="+mn-cs"/>
                        </a:rPr>
                        <a:t>Subject Matter</a:t>
                      </a:r>
                      <a:r>
                        <a:rPr lang="en-US" sz="1300" kern="1200" baseline="0" dirty="0" smtClean="0">
                          <a:solidFill>
                            <a:schemeClr val="tx1"/>
                          </a:solidFill>
                          <a:effectLst/>
                          <a:latin typeface="+mn-lt"/>
                          <a:ea typeface="+mn-ea"/>
                          <a:cs typeface="+mn-cs"/>
                        </a:rPr>
                        <a:t> Expert – Fiber Optic Systems</a:t>
                      </a:r>
                      <a:endParaRPr lang="en-US" sz="1300" kern="1200" dirty="0" smtClean="0">
                        <a:solidFill>
                          <a:schemeClr val="tx1"/>
                        </a:solidFill>
                        <a:effectLst/>
                        <a:latin typeface="+mn-lt"/>
                        <a:ea typeface="+mn-ea"/>
                        <a:cs typeface="+mn-cs"/>
                      </a:endParaRPr>
                    </a:p>
                    <a:p>
                      <a:endParaRPr lang="en-US" sz="1300" kern="1200" dirty="0" smtClean="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300" u="sng" kern="1200" dirty="0" smtClean="0">
                          <a:solidFill>
                            <a:schemeClr val="tx1"/>
                          </a:solidFill>
                          <a:effectLst/>
                          <a:latin typeface="+mn-lt"/>
                          <a:ea typeface="+mn-ea"/>
                          <a:cs typeface="+mn-cs"/>
                          <a:hlinkClick r:id="rId3"/>
                        </a:rPr>
                        <a:t>jmazurowski@eoc.psu.edu</a:t>
                      </a:r>
                      <a:endParaRPr lang="en-US" sz="1300" kern="1200" dirty="0" smtClean="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7378">
                <a:tc gridSpan="3">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300" b="1" u="sng" kern="1200" dirty="0" smtClean="0">
                          <a:solidFill>
                            <a:srgbClr val="0070C0"/>
                          </a:solidFill>
                          <a:effectLst/>
                          <a:latin typeface="+mn-lt"/>
                          <a:ea typeface="Times New Roman"/>
                          <a:cs typeface="+mn-cs"/>
                        </a:rPr>
                        <a:t>Sponsoring Shipyard</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3418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300" b="1" kern="1200" dirty="0" smtClean="0">
                          <a:solidFill>
                            <a:schemeClr val="tx1"/>
                          </a:solidFill>
                          <a:effectLst/>
                          <a:latin typeface="+mn-lt"/>
                          <a:ea typeface="+mn-ea"/>
                          <a:cs typeface="+mn-cs"/>
                        </a:rPr>
                        <a:t>Jason Farmer</a:t>
                      </a:r>
                      <a:endParaRPr lang="en-US" sz="1300" kern="1200" dirty="0" smtClean="0">
                        <a:solidFill>
                          <a:schemeClr val="tx1"/>
                        </a:solidFill>
                        <a:effectLst/>
                        <a:latin typeface="+mn-lt"/>
                        <a:ea typeface="+mn-ea"/>
                        <a:cs typeface="+mn-cs"/>
                      </a:endParaRPr>
                    </a:p>
                    <a:p>
                      <a:pPr marL="0" marR="0">
                        <a:spcBef>
                          <a:spcPts val="0"/>
                        </a:spcBef>
                        <a:spcAft>
                          <a:spcPts val="600"/>
                        </a:spcAft>
                      </a:pPr>
                      <a:endParaRPr lang="en-US" sz="1300" dirty="0">
                        <a:effectLst/>
                        <a:latin typeface="+mn-lt"/>
                        <a:ea typeface="Times New Roman"/>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300" b="1" u="none" kern="1200" dirty="0" smtClean="0">
                          <a:solidFill>
                            <a:schemeClr val="tx1"/>
                          </a:solidFill>
                          <a:effectLst/>
                          <a:latin typeface="+mn-lt"/>
                          <a:ea typeface="+mn-ea"/>
                          <a:cs typeface="+mn-cs"/>
                        </a:rPr>
                        <a:t>Ingalls Shipbuilding (Pascagoula)</a:t>
                      </a:r>
                    </a:p>
                    <a:p>
                      <a:pPr marL="0" algn="l" defTabSz="914400" rtl="0" eaLnBrk="1" latinLnBrk="0" hangingPunct="1"/>
                      <a:r>
                        <a:rPr lang="en-US" sz="1300" u="none" kern="1200" dirty="0" smtClean="0">
                          <a:solidFill>
                            <a:schemeClr val="tx1"/>
                          </a:solidFill>
                          <a:effectLst/>
                          <a:latin typeface="+mn-lt"/>
                          <a:ea typeface="+mn-ea"/>
                          <a:cs typeface="+mn-cs"/>
                        </a:rPr>
                        <a:t>Project Lead / Electrical Engineer IV</a:t>
                      </a:r>
                    </a:p>
                    <a:p>
                      <a:pPr marL="0" algn="l" defTabSz="914400" rtl="0" eaLnBrk="1" latinLnBrk="0" hangingPunct="1"/>
                      <a:endParaRPr lang="en-US" sz="1300" u="sng" kern="1200" dirty="0" smtClean="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u="sng" kern="1200" dirty="0" smtClean="0">
                          <a:solidFill>
                            <a:schemeClr val="tx1"/>
                          </a:solidFill>
                          <a:effectLst/>
                          <a:latin typeface="+mn-lt"/>
                          <a:ea typeface="+mn-ea"/>
                          <a:cs typeface="+mn-cs"/>
                          <a:hlinkClick r:id="rId4"/>
                        </a:rPr>
                        <a:t>jason.farmer@hii-ingalls.com</a:t>
                      </a:r>
                      <a:endParaRPr lang="en-US" sz="1300" u="sng" kern="1200" dirty="0" smtClean="0">
                        <a:solidFill>
                          <a:schemeClr val="tx1"/>
                        </a:solidFill>
                        <a:effectLst/>
                        <a:latin typeface="+mn-lt"/>
                        <a:ea typeface="+mn-ea"/>
                        <a:cs typeface="+mn-cs"/>
                      </a:endParaRPr>
                    </a:p>
                    <a:p>
                      <a:pPr marL="0" algn="l" defTabSz="914400" rtl="0" eaLnBrk="1" latinLnBrk="0" hangingPunct="1"/>
                      <a:endParaRPr lang="en-US" sz="1300" u="sng" kern="1200" dirty="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811">
                <a:tc gridSpan="3">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300" b="1" u="sng" kern="1200" dirty="0" smtClean="0">
                          <a:solidFill>
                            <a:srgbClr val="0070C0"/>
                          </a:solidFill>
                          <a:effectLst/>
                          <a:latin typeface="+mn-lt"/>
                          <a:ea typeface="Times New Roman"/>
                          <a:cs typeface="+mn-cs"/>
                        </a:rPr>
                        <a:t>Government Stakeholder</a:t>
                      </a:r>
                      <a:endParaRPr lang="en-US" sz="1300" b="1" u="sng" kern="1200" dirty="0">
                        <a:solidFill>
                          <a:srgbClr val="0070C0"/>
                        </a:solidFill>
                        <a:effectLst/>
                        <a:latin typeface="+mn-lt"/>
                        <a:ea typeface="Times New Roman"/>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51945">
                <a:tc>
                  <a:txBody>
                    <a:bodyPr/>
                    <a:lstStyle/>
                    <a:p>
                      <a:r>
                        <a:rPr lang="en-US" sz="1300" b="1" kern="1200" dirty="0" smtClean="0">
                          <a:solidFill>
                            <a:schemeClr val="tx1"/>
                          </a:solidFill>
                          <a:effectLst/>
                          <a:latin typeface="+mn-lt"/>
                          <a:ea typeface="+mn-ea"/>
                          <a:cs typeface="+mn-cs"/>
                        </a:rPr>
                        <a:t>Clay Smith</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defRPr/>
                      </a:pPr>
                      <a:r>
                        <a:rPr lang="en-US" sz="1300" b="1" kern="1200" dirty="0" smtClean="0">
                          <a:solidFill>
                            <a:schemeClr val="tx1"/>
                          </a:solidFill>
                          <a:effectLst/>
                          <a:latin typeface="+mn-lt"/>
                          <a:ea typeface="+mn-ea"/>
                          <a:cs typeface="+mn-cs"/>
                        </a:rPr>
                        <a:t>SUPSHIP Gulf Coast</a:t>
                      </a:r>
                    </a:p>
                    <a:p>
                      <a:pPr marL="0" algn="l" defTabSz="914400" rtl="0" eaLnBrk="1" latinLnBrk="0" hangingPunct="1">
                        <a:defRPr/>
                      </a:pPr>
                      <a:r>
                        <a:rPr lang="en-US" sz="1300" kern="1200" dirty="0" smtClean="0">
                          <a:solidFill>
                            <a:schemeClr val="tx1"/>
                          </a:solidFill>
                          <a:effectLst/>
                          <a:latin typeface="+mn-lt"/>
                          <a:ea typeface="+mn-ea"/>
                          <a:cs typeface="+mn-cs"/>
                        </a:rPr>
                        <a:t>Engineering</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u="sng" kern="1200" dirty="0" smtClean="0">
                          <a:solidFill>
                            <a:schemeClr val="tx1"/>
                          </a:solidFill>
                          <a:effectLst/>
                          <a:latin typeface="+mn-lt"/>
                          <a:ea typeface="+mn-ea"/>
                          <a:cs typeface="+mn-cs"/>
                          <a:hlinkClick r:id="rId5"/>
                        </a:rPr>
                        <a:t>david.smith@supshipgc.navy.mil</a:t>
                      </a:r>
                      <a:endParaRPr lang="en-US" sz="1300" kern="1200" dirty="0" smtClean="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2089">
                <a:tc gridSpan="3">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300" b="1" u="sng" kern="1200" dirty="0" smtClean="0">
                          <a:solidFill>
                            <a:srgbClr val="0070C0"/>
                          </a:solidFill>
                          <a:effectLst/>
                          <a:latin typeface="+mn-lt"/>
                          <a:ea typeface="Times New Roman"/>
                          <a:cs typeface="+mn-cs"/>
                        </a:rPr>
                        <a:t>Project Technical Representative</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3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6332">
                <a:tc>
                  <a:txBody>
                    <a:bodyPr/>
                    <a:lstStyle/>
                    <a:p>
                      <a:pPr marL="0" algn="l" defTabSz="914400" rtl="0" eaLnBrk="1" latinLnBrk="0" hangingPunct="1">
                        <a:defRPr/>
                      </a:pPr>
                      <a:r>
                        <a:rPr lang="en-US" sz="1300" b="1" kern="1200" dirty="0" smtClean="0">
                          <a:solidFill>
                            <a:schemeClr val="tx1"/>
                          </a:solidFill>
                          <a:effectLst/>
                          <a:latin typeface="+mn-lt"/>
                          <a:ea typeface="+mn-ea"/>
                          <a:cs typeface="+mn-cs"/>
                        </a:rPr>
                        <a:t>Richard Deleo</a:t>
                      </a:r>
                    </a:p>
                    <a:p>
                      <a:pPr marL="0" algn="l" defTabSz="914400" rtl="0" eaLnBrk="1" latinLnBrk="0" hangingPunct="1">
                        <a:defRPr/>
                      </a:pPr>
                      <a:endParaRPr lang="en-US" sz="1300" kern="1200" dirty="0" smtClean="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defRPr/>
                      </a:pPr>
                      <a:r>
                        <a:rPr lang="en-US" sz="1300" b="1" kern="1200" dirty="0" smtClean="0">
                          <a:solidFill>
                            <a:schemeClr val="tx1"/>
                          </a:solidFill>
                          <a:effectLst/>
                          <a:latin typeface="+mn-lt"/>
                          <a:ea typeface="+mn-ea"/>
                          <a:cs typeface="+mn-cs"/>
                        </a:rPr>
                        <a:t>Newport News Shipbuilding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rPr>
                        <a:t>Engineering Manager - Submarine Electrical</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hlinkClick r:id="rId6"/>
                        </a:rPr>
                        <a:t>r.deleo@hii-nns.com</a:t>
                      </a:r>
                      <a:endParaRPr lang="en-US" sz="1300" kern="1200" dirty="0" smtClean="0">
                        <a:solidFill>
                          <a:schemeClr val="tx1"/>
                        </a:solidFill>
                        <a:effectLst/>
                        <a:latin typeface="+mn-lt"/>
                        <a:ea typeface="+mn-ea"/>
                        <a:cs typeface="+mn-cs"/>
                      </a:endParaRP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8DABA455-31A2-409C-90BA-E614965D8C2C}" type="slidenum">
              <a:rPr lang="en-US" smtClean="0"/>
              <a:pPr/>
              <a:t>27</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23036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sz="2400" dirty="0" smtClean="0"/>
              <a:t>Integrated Project Team (IPT) Advisors and Other Stakeholders</a:t>
            </a:r>
            <a:endParaRPr lang="en-US" sz="2400" dirty="0"/>
          </a:p>
        </p:txBody>
      </p:sp>
      <p:graphicFrame>
        <p:nvGraphicFramePr>
          <p:cNvPr id="6" name="Content Placeholder 4"/>
          <p:cNvGraphicFramePr>
            <a:graphicFrameLocks/>
          </p:cNvGraphicFramePr>
          <p:nvPr>
            <p:extLst>
              <p:ext uri="{D42A27DB-BD31-4B8C-83A1-F6EECF244321}">
                <p14:modId xmlns:p14="http://schemas.microsoft.com/office/powerpoint/2010/main" val="839974756"/>
              </p:ext>
            </p:extLst>
          </p:nvPr>
        </p:nvGraphicFramePr>
        <p:xfrm>
          <a:off x="228600" y="1676400"/>
          <a:ext cx="8641518" cy="2426651"/>
        </p:xfrm>
        <a:graphic>
          <a:graphicData uri="http://schemas.openxmlformats.org/drawingml/2006/table">
            <a:tbl>
              <a:tblPr firstRow="1" firstCol="1" bandRow="1"/>
              <a:tblGrid>
                <a:gridCol w="1923241">
                  <a:extLst>
                    <a:ext uri="{9D8B030D-6E8A-4147-A177-3AD203B41FA5}">
                      <a16:colId xmlns:a16="http://schemas.microsoft.com/office/drawing/2014/main" val="20000"/>
                    </a:ext>
                  </a:extLst>
                </a:gridCol>
                <a:gridCol w="3873655">
                  <a:extLst>
                    <a:ext uri="{9D8B030D-6E8A-4147-A177-3AD203B41FA5}">
                      <a16:colId xmlns:a16="http://schemas.microsoft.com/office/drawing/2014/main" val="20001"/>
                    </a:ext>
                  </a:extLst>
                </a:gridCol>
                <a:gridCol w="2844622">
                  <a:extLst>
                    <a:ext uri="{9D8B030D-6E8A-4147-A177-3AD203B41FA5}">
                      <a16:colId xmlns:a16="http://schemas.microsoft.com/office/drawing/2014/main" val="20002"/>
                    </a:ext>
                  </a:extLst>
                </a:gridCol>
              </a:tblGrid>
              <a:tr h="304800">
                <a:tc gridSpan="3">
                  <a:txBody>
                    <a:bodyPr/>
                    <a:lstStyle/>
                    <a:p>
                      <a:pPr marL="0" marR="0">
                        <a:spcBef>
                          <a:spcPts val="0"/>
                        </a:spcBef>
                        <a:spcAft>
                          <a:spcPts val="600"/>
                        </a:spcAft>
                      </a:pPr>
                      <a:r>
                        <a:rPr lang="en-US" sz="1500" b="1" u="sng" dirty="0" smtClean="0">
                          <a:solidFill>
                            <a:srgbClr val="0070C0"/>
                          </a:solidFill>
                          <a:effectLst/>
                          <a:latin typeface="+mn-lt"/>
                          <a:ea typeface="Times New Roman"/>
                        </a:rPr>
                        <a:t>Government Stakeholders</a:t>
                      </a:r>
                      <a:endParaRPr lang="en-US" sz="1500" b="1" u="sng" dirty="0">
                        <a:solidFill>
                          <a:srgbClr val="0070C0"/>
                        </a:solidFill>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0804">
                <a:tc>
                  <a:txBody>
                    <a:bodyPr/>
                    <a:lstStyle/>
                    <a:p>
                      <a:pPr marL="0" algn="l" defTabSz="914400" rtl="0" eaLnBrk="1" latinLnBrk="0" hangingPunct="1"/>
                      <a:r>
                        <a:rPr lang="en-US" sz="1400" b="1" kern="1200" dirty="0" smtClean="0">
                          <a:solidFill>
                            <a:schemeClr val="tx1"/>
                          </a:solidFill>
                          <a:effectLst/>
                          <a:latin typeface="+mn-lt"/>
                          <a:ea typeface="+mn-ea"/>
                          <a:cs typeface="+mn-cs"/>
                        </a:rPr>
                        <a:t>Dave Mako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NSWC Philadelphia Division, Code 427, Propulsion</a:t>
                      </a:r>
                      <a:r>
                        <a:rPr lang="en-US" sz="1400" b="0" kern="1200" baseline="0" dirty="0" smtClean="0">
                          <a:solidFill>
                            <a:schemeClr val="tx1"/>
                          </a:solidFill>
                          <a:effectLst/>
                          <a:latin typeface="+mn-lt"/>
                          <a:ea typeface="+mn-ea"/>
                          <a:cs typeface="+mn-cs"/>
                        </a:rPr>
                        <a:t> &amp; Power Systems </a:t>
                      </a:r>
                      <a:endParaRPr lang="en-US" sz="14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hlinkClick r:id="rId2"/>
                        </a:rPr>
                        <a:t>charles.mako@navy.mil</a:t>
                      </a:r>
                      <a:endParaRPr lang="en-US" sz="14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4247">
                <a:tc>
                  <a:txBody>
                    <a:bodyPr/>
                    <a:lstStyle/>
                    <a:p>
                      <a:r>
                        <a:rPr lang="en-US" sz="1400" b="1" kern="1200" dirty="0" smtClean="0">
                          <a:solidFill>
                            <a:schemeClr val="tx1"/>
                          </a:solidFill>
                          <a:effectLst/>
                          <a:latin typeface="+mn-lt"/>
                          <a:ea typeface="+mn-ea"/>
                          <a:cs typeface="+mn-cs"/>
                        </a:rPr>
                        <a:t>Chris Nemarich</a:t>
                      </a:r>
                      <a:endParaRPr lang="en-US" sz="14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Naval</a:t>
                      </a:r>
                      <a:r>
                        <a:rPr lang="en-US" sz="1400" b="0" kern="1200" baseline="0" dirty="0" smtClean="0">
                          <a:solidFill>
                            <a:schemeClr val="tx1"/>
                          </a:solidFill>
                          <a:effectLst/>
                          <a:latin typeface="+mn-lt"/>
                          <a:ea typeface="+mn-ea"/>
                          <a:cs typeface="+mn-cs"/>
                        </a:rPr>
                        <a:t> Sea Systems Command, Electrical Systems SEA 05Z32</a:t>
                      </a:r>
                      <a:endParaRPr lang="en-US" sz="14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sng" kern="1200" dirty="0" smtClean="0">
                          <a:solidFill>
                            <a:schemeClr val="tx1"/>
                          </a:solidFill>
                          <a:effectLst/>
                          <a:latin typeface="+mn-lt"/>
                          <a:ea typeface="+mn-ea"/>
                          <a:cs typeface="+mn-cs"/>
                          <a:hlinkClick r:id="rId3"/>
                        </a:rPr>
                        <a:t>christopher.nemarich@navy.mil</a:t>
                      </a:r>
                      <a:endParaRPr lang="en-US" sz="14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207">
                <a:tc gridSpan="3">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400" b="1" u="sng" kern="1200" dirty="0" smtClean="0">
                          <a:solidFill>
                            <a:srgbClr val="0070C0"/>
                          </a:solidFill>
                          <a:effectLst/>
                          <a:latin typeface="+mn-lt"/>
                          <a:ea typeface="Times New Roman"/>
                          <a:cs typeface="+mn-cs"/>
                        </a:rPr>
                        <a:t>Industry Advisors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23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solidFill>
                          <a:effectLst/>
                          <a:latin typeface="+mn-lt"/>
                          <a:ea typeface="+mn-ea"/>
                          <a:cs typeface="+mn-cs"/>
                        </a:rPr>
                        <a:t>Gary Weiss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kern="1200" dirty="0" smtClean="0">
                          <a:solidFill>
                            <a:schemeClr val="tx1"/>
                          </a:solidFill>
                          <a:effectLst/>
                          <a:latin typeface="+mn-lt"/>
                          <a:ea typeface="+mn-ea"/>
                          <a:cs typeface="+mn-cs"/>
                        </a:rPr>
                        <a:t>DRS Power &amp; Control Technologies, Inc.</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u="none" kern="1200" dirty="0" smtClean="0">
                          <a:solidFill>
                            <a:schemeClr val="tx1"/>
                          </a:solidFill>
                          <a:effectLst/>
                          <a:latin typeface="+mn-lt"/>
                          <a:ea typeface="+mn-ea"/>
                          <a:cs typeface="+mn-cs"/>
                        </a:rPr>
                        <a:t>Business Development Manager for Power Distribution and Power Conversion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kern="1200" dirty="0" smtClean="0">
                          <a:solidFill>
                            <a:schemeClr val="tx1"/>
                          </a:solidFill>
                          <a:effectLst/>
                          <a:latin typeface="+mn-lt"/>
                          <a:ea typeface="+mn-ea"/>
                          <a:cs typeface="+mn-cs"/>
                          <a:hlinkClick r:id="rId4"/>
                        </a:rPr>
                        <a:t>garypweiss@drs.com</a:t>
                      </a:r>
                      <a:endParaRPr lang="en-US" sz="14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strike="noStrike" dirty="0" smtClean="0">
                          <a:solidFill>
                            <a:schemeClr val="bg1">
                              <a:lumMod val="50000"/>
                            </a:schemeClr>
                          </a:solidFill>
                          <a:effectLst/>
                          <a:latin typeface="+mn-lt"/>
                          <a:ea typeface="Times New Roman"/>
                        </a:rPr>
                        <a:t> </a:t>
                      </a:r>
                      <a:endParaRPr lang="en-US" sz="1400" strike="noStrike" dirty="0">
                        <a:solidFill>
                          <a:schemeClr val="bg1">
                            <a:lumMod val="50000"/>
                          </a:schemeClr>
                        </a:solidFill>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8DABA455-31A2-409C-90BA-E614965D8C2C}" type="slidenum">
              <a:rPr lang="en-US" smtClean="0"/>
              <a:pPr/>
              <a:t>28</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9998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Raman Shift - Pros and Cons</a:t>
            </a:r>
            <a:endParaRPr lang="en-US" dirty="0"/>
          </a:p>
        </p:txBody>
      </p:sp>
      <p:sp>
        <p:nvSpPr>
          <p:cNvPr id="7" name="Content Placeholder 1"/>
          <p:cNvSpPr>
            <a:spLocks noGrp="1"/>
          </p:cNvSpPr>
          <p:nvPr>
            <p:ph idx="1"/>
          </p:nvPr>
        </p:nvSpPr>
        <p:spPr/>
        <p:txBody>
          <a:bodyPr>
            <a:normAutofit fontScale="85000" lnSpcReduction="10000"/>
          </a:bodyPr>
          <a:lstStyle/>
          <a:p>
            <a:r>
              <a:rPr lang="en-US" dirty="0" smtClean="0"/>
              <a:t>Pro</a:t>
            </a:r>
            <a:endParaRPr lang="en-US" dirty="0"/>
          </a:p>
          <a:p>
            <a:pPr lvl="1"/>
            <a:r>
              <a:rPr lang="en-US" dirty="0" smtClean="0"/>
              <a:t>Equipment exists – can bench demo as is</a:t>
            </a:r>
          </a:p>
          <a:p>
            <a:pPr lvl="1"/>
            <a:r>
              <a:rPr lang="en-US" dirty="0" smtClean="0"/>
              <a:t>Can calibrate for any temperature range</a:t>
            </a:r>
          </a:p>
          <a:p>
            <a:pPr lvl="1"/>
            <a:r>
              <a:rPr lang="en-US" dirty="0" smtClean="0"/>
              <a:t>Senses anywhere along the fiber</a:t>
            </a:r>
          </a:p>
          <a:p>
            <a:pPr lvl="1"/>
            <a:r>
              <a:rPr lang="en-US" dirty="0" smtClean="0"/>
              <a:t>Can program gating to sense specific areas along fiber</a:t>
            </a:r>
          </a:p>
          <a:p>
            <a:pPr lvl="1"/>
            <a:r>
              <a:rPr lang="en-US" dirty="0" smtClean="0"/>
              <a:t>Up to 16 channels per controller (interrogator)</a:t>
            </a:r>
          </a:p>
          <a:p>
            <a:pPr lvl="1"/>
            <a:r>
              <a:rPr lang="en-US" dirty="0" smtClean="0"/>
              <a:t>Distance aboard ship no problem (good to many km)</a:t>
            </a:r>
          </a:p>
          <a:p>
            <a:pPr lvl="1"/>
            <a:r>
              <a:rPr lang="en-US" dirty="0" smtClean="0"/>
              <a:t>Uses standard shipboard fiber, attached by adhesive or clamp</a:t>
            </a:r>
          </a:p>
          <a:p>
            <a:pPr lvl="1"/>
            <a:r>
              <a:rPr lang="en-US" dirty="0" smtClean="0"/>
              <a:t>Programming for alarms can be very specific to application</a:t>
            </a:r>
          </a:p>
          <a:p>
            <a:pPr lvl="1"/>
            <a:r>
              <a:rPr lang="en-US" dirty="0" smtClean="0"/>
              <a:t>Continuous monitoring not a problem – can average measurements, alert on differences, offload data to DAQ</a:t>
            </a:r>
          </a:p>
        </p:txBody>
      </p:sp>
      <p:sp>
        <p:nvSpPr>
          <p:cNvPr id="2" name="Slide Number Placeholder 1"/>
          <p:cNvSpPr>
            <a:spLocks noGrp="1"/>
          </p:cNvSpPr>
          <p:nvPr>
            <p:ph type="sldNum" sz="quarter" idx="12"/>
          </p:nvPr>
        </p:nvSpPr>
        <p:spPr/>
        <p:txBody>
          <a:bodyPr/>
          <a:lstStyle/>
          <a:p>
            <a:fld id="{8DABA455-31A2-409C-90BA-E614965D8C2C}" type="slidenum">
              <a:rPr lang="en-US" smtClean="0"/>
              <a:pPr/>
              <a:t>29</a:t>
            </a:fld>
            <a:endParaRPr lang="en-US" dirty="0"/>
          </a:p>
        </p:txBody>
      </p:sp>
      <p:sp>
        <p:nvSpPr>
          <p:cNvPr id="8" name="TextBox 7"/>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98096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Background</a:t>
            </a:r>
            <a:endParaRPr lang="en-US" dirty="0"/>
          </a:p>
        </p:txBody>
      </p:sp>
      <p:sp>
        <p:nvSpPr>
          <p:cNvPr id="7" name="Content Placeholder 1"/>
          <p:cNvSpPr>
            <a:spLocks noGrp="1"/>
          </p:cNvSpPr>
          <p:nvPr>
            <p:ph idx="1"/>
          </p:nvPr>
        </p:nvSpPr>
        <p:spPr>
          <a:xfrm>
            <a:off x="76200" y="1295400"/>
            <a:ext cx="8991600" cy="2590800"/>
          </a:xfrm>
        </p:spPr>
        <p:txBody>
          <a:bodyPr/>
          <a:lstStyle/>
          <a:p>
            <a:pPr>
              <a:defRPr/>
            </a:pPr>
            <a:r>
              <a:rPr lang="en-US" sz="1800" dirty="0" smtClean="0"/>
              <a:t>Loose connections in electrical switchgear presently detected with infrared thermography.  Thermography through IR windows (to address safety issues) is viable but </a:t>
            </a:r>
            <a:endParaRPr lang="en-US" sz="1800" dirty="0"/>
          </a:p>
          <a:p>
            <a:pPr lvl="1">
              <a:defRPr/>
            </a:pPr>
            <a:r>
              <a:rPr lang="en-US" sz="1800" dirty="0" smtClean="0"/>
              <a:t>Providing </a:t>
            </a:r>
            <a:r>
              <a:rPr lang="en-US" sz="1800" dirty="0"/>
              <a:t>line of sight is a significant design challenge for the panel manufacturers </a:t>
            </a:r>
            <a:r>
              <a:rPr lang="en-US" sz="1800" dirty="0" smtClean="0"/>
              <a:t>due to density of components inside cabinet </a:t>
            </a:r>
            <a:r>
              <a:rPr lang="en-US" sz="1800" dirty="0"/>
              <a:t>- 100 % coverage of all connections might not be possible.</a:t>
            </a:r>
          </a:p>
          <a:p>
            <a:pPr lvl="1">
              <a:defRPr/>
            </a:pPr>
            <a:r>
              <a:rPr lang="en-US" sz="1800" dirty="0" smtClean="0"/>
              <a:t>Insulating dust </a:t>
            </a:r>
            <a:r>
              <a:rPr lang="en-US" sz="1800" dirty="0"/>
              <a:t>boot materials </a:t>
            </a:r>
            <a:r>
              <a:rPr lang="en-US" sz="1800" dirty="0" smtClean="0"/>
              <a:t>are </a:t>
            </a:r>
            <a:r>
              <a:rPr lang="en-US" sz="1800" dirty="0"/>
              <a:t>not transparent to IR wavelengths and the temperature of the connection can only be inferred from hotspots on the outside of the boot or the cable exiting the boot.</a:t>
            </a:r>
          </a:p>
          <a:p>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066800" y="4183560"/>
            <a:ext cx="2438400" cy="1828801"/>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00800" y="4114800"/>
            <a:ext cx="2509838" cy="1882004"/>
          </a:xfrm>
          <a:prstGeom prst="rect">
            <a:avLst/>
          </a:prstGeom>
        </p:spPr>
      </p:pic>
      <p:sp>
        <p:nvSpPr>
          <p:cNvPr id="10" name="Content Placeholder 2"/>
          <p:cNvSpPr txBox="1">
            <a:spLocks/>
          </p:cNvSpPr>
          <p:nvPr/>
        </p:nvSpPr>
        <p:spPr>
          <a:xfrm>
            <a:off x="3505200" y="4114800"/>
            <a:ext cx="2652078" cy="7903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smtClean="0">
                <a:solidFill>
                  <a:srgbClr val="0070C0"/>
                </a:solidFill>
                <a:latin typeface="+mn-lt"/>
              </a:rPr>
              <a:t>Visible image through window.  Red dust boot covering connections</a:t>
            </a:r>
            <a:endParaRPr lang="en-US" sz="1400" dirty="0">
              <a:solidFill>
                <a:srgbClr val="0070C0"/>
              </a:solidFill>
              <a:latin typeface="+mn-lt"/>
            </a:endParaRPr>
          </a:p>
        </p:txBody>
      </p:sp>
      <p:sp>
        <p:nvSpPr>
          <p:cNvPr id="11" name="Content Placeholder 2"/>
          <p:cNvSpPr txBox="1">
            <a:spLocks/>
          </p:cNvSpPr>
          <p:nvPr/>
        </p:nvSpPr>
        <p:spPr>
          <a:xfrm>
            <a:off x="3697922" y="5404866"/>
            <a:ext cx="2652078" cy="5919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Aft>
                <a:spcPts val="600"/>
              </a:spcAft>
              <a:buNone/>
            </a:pPr>
            <a:r>
              <a:rPr lang="en-US" sz="1400" dirty="0" smtClean="0">
                <a:solidFill>
                  <a:srgbClr val="0070C0"/>
                </a:solidFill>
                <a:latin typeface="+mn-lt"/>
              </a:rPr>
              <a:t>Thermal image of dust boot and cables with simulated fault</a:t>
            </a:r>
            <a:endParaRPr lang="en-US" sz="1400" dirty="0">
              <a:solidFill>
                <a:srgbClr val="0070C0"/>
              </a:solidFill>
              <a:latin typeface="+mn-lt"/>
            </a:endParaRPr>
          </a:p>
        </p:txBody>
      </p:sp>
      <p:sp>
        <p:nvSpPr>
          <p:cNvPr id="2" name="Slide Number Placeholder 1"/>
          <p:cNvSpPr>
            <a:spLocks noGrp="1"/>
          </p:cNvSpPr>
          <p:nvPr>
            <p:ph type="sldNum" sz="quarter" idx="12"/>
          </p:nvPr>
        </p:nvSpPr>
        <p:spPr/>
        <p:txBody>
          <a:bodyPr/>
          <a:lstStyle/>
          <a:p>
            <a:fld id="{8DABA455-31A2-409C-90BA-E614965D8C2C}" type="slidenum">
              <a:rPr lang="en-US" smtClean="0"/>
              <a:pPr/>
              <a:t>3</a:t>
            </a:fld>
            <a:endParaRPr lang="en-US" dirty="0"/>
          </a:p>
        </p:txBody>
      </p:sp>
      <p:sp>
        <p:nvSpPr>
          <p:cNvPr id="12" name="TextBox 11"/>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107033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Raman Shift - Pros and Cons</a:t>
            </a:r>
            <a:endParaRPr lang="en-US" dirty="0"/>
          </a:p>
        </p:txBody>
      </p:sp>
      <p:sp>
        <p:nvSpPr>
          <p:cNvPr id="6" name="Content Placeholder 1"/>
          <p:cNvSpPr>
            <a:spLocks noGrp="1"/>
          </p:cNvSpPr>
          <p:nvPr>
            <p:ph idx="1"/>
          </p:nvPr>
        </p:nvSpPr>
        <p:spPr/>
        <p:txBody>
          <a:bodyPr>
            <a:normAutofit fontScale="92500" lnSpcReduction="20000"/>
          </a:bodyPr>
          <a:lstStyle/>
          <a:p>
            <a:r>
              <a:rPr lang="en-US" dirty="0" smtClean="0"/>
              <a:t>Con</a:t>
            </a:r>
            <a:endParaRPr lang="en-US" dirty="0"/>
          </a:p>
          <a:p>
            <a:pPr lvl="1"/>
            <a:r>
              <a:rPr lang="en-US" dirty="0" smtClean="0"/>
              <a:t>Spatial resolution only 50 cm (possibly can be improved with programming) – may need loops between adjacent measuring points</a:t>
            </a:r>
          </a:p>
          <a:p>
            <a:pPr lvl="1"/>
            <a:r>
              <a:rPr lang="en-US" dirty="0" smtClean="0"/>
              <a:t>Requires fusion splices rather than connectors (complicates installation and maintenance)</a:t>
            </a:r>
          </a:p>
          <a:p>
            <a:pPr lvl="1"/>
            <a:r>
              <a:rPr lang="en-US" dirty="0" smtClean="0"/>
              <a:t>May need different fiber for high temperature extremes</a:t>
            </a:r>
          </a:p>
          <a:p>
            <a:pPr lvl="1"/>
            <a:r>
              <a:rPr lang="en-US" dirty="0" smtClean="0"/>
              <a:t>Requires loop of fiber at measurement point to get sufficient signal over noise</a:t>
            </a:r>
          </a:p>
          <a:p>
            <a:pPr lvl="1"/>
            <a:r>
              <a:rPr lang="en-US" dirty="0" smtClean="0"/>
              <a:t>Possible susceptibility to single point failure, with multiple sensors on same fiber</a:t>
            </a:r>
          </a:p>
          <a:p>
            <a:pPr lvl="1"/>
            <a:r>
              <a:rPr lang="en-US" dirty="0" smtClean="0"/>
              <a:t>Requires more laser power than Rayleigh Scattering.</a:t>
            </a:r>
          </a:p>
        </p:txBody>
      </p:sp>
      <p:sp>
        <p:nvSpPr>
          <p:cNvPr id="2" name="Slide Number Placeholder 1"/>
          <p:cNvSpPr>
            <a:spLocks noGrp="1"/>
          </p:cNvSpPr>
          <p:nvPr>
            <p:ph type="sldNum" sz="quarter" idx="12"/>
          </p:nvPr>
        </p:nvSpPr>
        <p:spPr/>
        <p:txBody>
          <a:bodyPr/>
          <a:lstStyle/>
          <a:p>
            <a:fld id="{8DABA455-31A2-409C-90BA-E614965D8C2C}" type="slidenum">
              <a:rPr lang="en-US" smtClean="0"/>
              <a:pPr/>
              <a:t>30</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0618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sz="4400" dirty="0" smtClean="0"/>
              <a:t>Rayleigh Backscatter – Pros &amp; Cons</a:t>
            </a:r>
            <a:endParaRPr lang="en-US" sz="4400" dirty="0"/>
          </a:p>
        </p:txBody>
      </p:sp>
      <p:sp>
        <p:nvSpPr>
          <p:cNvPr id="6" name="Content Placeholder 1"/>
          <p:cNvSpPr>
            <a:spLocks noGrp="1"/>
          </p:cNvSpPr>
          <p:nvPr>
            <p:ph idx="1"/>
          </p:nvPr>
        </p:nvSpPr>
        <p:spPr/>
        <p:txBody>
          <a:bodyPr>
            <a:noAutofit/>
          </a:bodyPr>
          <a:lstStyle/>
          <a:p>
            <a:r>
              <a:rPr lang="en-US" sz="1800" dirty="0" smtClean="0"/>
              <a:t>Pro</a:t>
            </a:r>
            <a:endParaRPr lang="en-US" sz="1800" dirty="0"/>
          </a:p>
          <a:p>
            <a:pPr lvl="1"/>
            <a:r>
              <a:rPr lang="en-US" sz="1800" dirty="0" smtClean="0"/>
              <a:t>Equipment exists – can bench demo as is</a:t>
            </a:r>
          </a:p>
          <a:p>
            <a:pPr lvl="1"/>
            <a:r>
              <a:rPr lang="en-US" sz="1800" dirty="0" smtClean="0"/>
              <a:t>Senses anywhere along the fiber</a:t>
            </a:r>
          </a:p>
          <a:p>
            <a:pPr lvl="1"/>
            <a:r>
              <a:rPr lang="en-US" sz="1800" dirty="0" smtClean="0"/>
              <a:t>Very good spatial resolution (5 mm), so no looping of fiber</a:t>
            </a:r>
          </a:p>
          <a:p>
            <a:pPr lvl="1"/>
            <a:r>
              <a:rPr lang="en-US" sz="1800" dirty="0" smtClean="0"/>
              <a:t>Standard sensors of 5 m or 10 m length can yield hundreds of readings.</a:t>
            </a:r>
          </a:p>
          <a:p>
            <a:pPr lvl="1"/>
            <a:r>
              <a:rPr lang="en-US" sz="1800" dirty="0" smtClean="0"/>
              <a:t>Can translate data to a map type display locating measurements in a physical space</a:t>
            </a:r>
          </a:p>
          <a:p>
            <a:pPr lvl="1"/>
            <a:r>
              <a:rPr lang="en-US" sz="1800" dirty="0" smtClean="0"/>
              <a:t>Programming can be set up for averaging, continuous monitoring, various alarms.  Can offload to a DAQ</a:t>
            </a:r>
          </a:p>
          <a:p>
            <a:pPr lvl="1"/>
            <a:r>
              <a:rPr lang="en-US" sz="1800" dirty="0" smtClean="0"/>
              <a:t>Interrogator is single channel, but 8:1 and 36:1 optical switches can be used for multiplexing</a:t>
            </a:r>
          </a:p>
          <a:p>
            <a:pPr lvl="1"/>
            <a:r>
              <a:rPr lang="en-US" sz="1800" dirty="0" smtClean="0"/>
              <a:t>Can use connectors</a:t>
            </a:r>
          </a:p>
          <a:p>
            <a:pPr lvl="1"/>
            <a:r>
              <a:rPr lang="en-US" sz="1800" dirty="0" smtClean="0"/>
              <a:t>Software can identify the individual sensor fibers, so wiring errors are minimized</a:t>
            </a:r>
          </a:p>
          <a:p>
            <a:pPr lvl="1"/>
            <a:r>
              <a:rPr lang="en-US" sz="1800" dirty="0" smtClean="0"/>
              <a:t>Can use adhesive or clamps</a:t>
            </a:r>
          </a:p>
          <a:p>
            <a:pPr lvl="1"/>
            <a:r>
              <a:rPr lang="en-US" sz="1800" dirty="0" smtClean="0"/>
              <a:t>Software SDK is available for custom programming</a:t>
            </a:r>
          </a:p>
          <a:p>
            <a:pPr lvl="1"/>
            <a:endParaRPr lang="en-US" sz="1800"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31</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91338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sz="4400" dirty="0" smtClean="0"/>
              <a:t>Rayleigh Backscatter – Pros &amp; Cons</a:t>
            </a:r>
            <a:endParaRPr lang="en-US" sz="4400" dirty="0"/>
          </a:p>
        </p:txBody>
      </p:sp>
      <p:sp>
        <p:nvSpPr>
          <p:cNvPr id="6" name="Content Placeholder 1"/>
          <p:cNvSpPr>
            <a:spLocks noGrp="1"/>
          </p:cNvSpPr>
          <p:nvPr>
            <p:ph idx="1"/>
          </p:nvPr>
        </p:nvSpPr>
        <p:spPr/>
        <p:txBody>
          <a:bodyPr>
            <a:noAutofit/>
          </a:bodyPr>
          <a:lstStyle/>
          <a:p>
            <a:r>
              <a:rPr lang="en-US" sz="2800" dirty="0" smtClean="0"/>
              <a:t>Con</a:t>
            </a:r>
            <a:endParaRPr lang="en-US" sz="2800" dirty="0"/>
          </a:p>
          <a:p>
            <a:pPr lvl="1"/>
            <a:r>
              <a:rPr lang="en-US" dirty="0" smtClean="0"/>
              <a:t>Only short range – Interrogator has to be within 50 m of sensor fibers</a:t>
            </a:r>
          </a:p>
          <a:p>
            <a:pPr lvl="1"/>
            <a:r>
              <a:rPr lang="en-US" dirty="0" smtClean="0"/>
              <a:t>Each machinery room would require its own interrogator, unless rooms were adjacent</a:t>
            </a:r>
          </a:p>
          <a:p>
            <a:pPr lvl="1"/>
            <a:r>
              <a:rPr lang="en-US" dirty="0" smtClean="0"/>
              <a:t>Cost may be a factor due to number of interrogators required.  Multiplexers are added cost.</a:t>
            </a:r>
          </a:p>
          <a:p>
            <a:pPr lvl="1"/>
            <a:r>
              <a:rPr lang="en-US" dirty="0" smtClean="0"/>
              <a:t>Possible susceptibility to single point failure with multiple sensing points on a single fiber.</a:t>
            </a:r>
          </a:p>
          <a:p>
            <a:pPr lvl="1"/>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32</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53999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FBG – Pros and Cons</a:t>
            </a:r>
            <a:endParaRPr lang="en-US" dirty="0"/>
          </a:p>
        </p:txBody>
      </p:sp>
      <p:sp>
        <p:nvSpPr>
          <p:cNvPr id="6" name="Content Placeholder 1"/>
          <p:cNvSpPr>
            <a:spLocks noGrp="1"/>
          </p:cNvSpPr>
          <p:nvPr>
            <p:ph idx="1"/>
          </p:nvPr>
        </p:nvSpPr>
        <p:spPr/>
        <p:txBody>
          <a:bodyPr>
            <a:normAutofit fontScale="92500" lnSpcReduction="20000"/>
          </a:bodyPr>
          <a:lstStyle/>
          <a:p>
            <a:r>
              <a:rPr lang="en-US" dirty="0" smtClean="0"/>
              <a:t>Pro</a:t>
            </a:r>
            <a:endParaRPr lang="en-US" dirty="0"/>
          </a:p>
          <a:p>
            <a:pPr lvl="1"/>
            <a:r>
              <a:rPr lang="en-US" dirty="0" smtClean="0"/>
              <a:t>Identification of sensor by bandwidth is very precise</a:t>
            </a:r>
          </a:p>
          <a:p>
            <a:pPr lvl="1"/>
            <a:r>
              <a:rPr lang="en-US" dirty="0" smtClean="0"/>
              <a:t>Many measurements on same fiber are possible, since the bandwidth of individual sensors is very narrow</a:t>
            </a:r>
          </a:p>
          <a:p>
            <a:pPr lvl="1"/>
            <a:r>
              <a:rPr lang="en-US" dirty="0" smtClean="0"/>
              <a:t>Total length of cable not a problem for ship installation</a:t>
            </a:r>
          </a:p>
          <a:p>
            <a:pPr lvl="1"/>
            <a:r>
              <a:rPr lang="en-US" dirty="0" smtClean="0"/>
              <a:t>Can multiplex many sensors into the same interrogator</a:t>
            </a:r>
          </a:p>
          <a:p>
            <a:pPr lvl="1"/>
            <a:r>
              <a:rPr lang="en-US" dirty="0" smtClean="0"/>
              <a:t>Very good spatial resolution (&lt; 1 cm)</a:t>
            </a:r>
          </a:p>
          <a:p>
            <a:pPr lvl="1"/>
            <a:r>
              <a:rPr lang="en-US" dirty="0" smtClean="0"/>
              <a:t>Identification of individual sensors allows for series or branch configuration – more flexible installation</a:t>
            </a:r>
          </a:p>
          <a:p>
            <a:pPr lvl="1"/>
            <a:r>
              <a:rPr lang="en-US" dirty="0" smtClean="0"/>
              <a:t>Branches done by splicing (optical splitters)</a:t>
            </a:r>
          </a:p>
          <a:p>
            <a:pPr lvl="1"/>
            <a:r>
              <a:rPr lang="en-US" dirty="0" smtClean="0"/>
              <a:t>Branches are less susceptible to single point failure</a:t>
            </a:r>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33</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42725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FBG – Pros and Cons</a:t>
            </a:r>
            <a:endParaRPr lang="en-US" dirty="0"/>
          </a:p>
        </p:txBody>
      </p:sp>
      <p:sp>
        <p:nvSpPr>
          <p:cNvPr id="6" name="Content Placeholder 1"/>
          <p:cNvSpPr>
            <a:spLocks noGrp="1"/>
          </p:cNvSpPr>
          <p:nvPr>
            <p:ph idx="1"/>
          </p:nvPr>
        </p:nvSpPr>
        <p:spPr/>
        <p:txBody>
          <a:bodyPr>
            <a:normAutofit lnSpcReduction="10000"/>
          </a:bodyPr>
          <a:lstStyle/>
          <a:p>
            <a:r>
              <a:rPr lang="en-US" dirty="0" smtClean="0"/>
              <a:t>Con</a:t>
            </a:r>
            <a:endParaRPr lang="en-US" dirty="0"/>
          </a:p>
          <a:p>
            <a:pPr lvl="1"/>
            <a:r>
              <a:rPr lang="en-US" dirty="0" smtClean="0"/>
              <a:t>Equipment can be borrowed for demos, but will likely need to have sensor fibers made up for tests</a:t>
            </a:r>
          </a:p>
          <a:p>
            <a:pPr lvl="1"/>
            <a:r>
              <a:rPr lang="en-US" dirty="0" smtClean="0"/>
              <a:t>Multiple fiber junction boxes might be difficult to fit inside switchgear cabinets</a:t>
            </a:r>
          </a:p>
          <a:p>
            <a:pPr lvl="1"/>
            <a:r>
              <a:rPr lang="en-US" dirty="0" smtClean="0"/>
              <a:t>Position of gratings must be carefully mapped out before production and later changes would require replacement of sensors, rather than reprogramming</a:t>
            </a:r>
          </a:p>
          <a:p>
            <a:pPr lvl="1"/>
            <a:r>
              <a:rPr lang="en-US" dirty="0" smtClean="0"/>
              <a:t>Cost may be a factor.  Interrogator cost is dwarfed by the fiber manufacturing and installation costs</a:t>
            </a:r>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34</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19126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Demonstrations - 2</a:t>
            </a:r>
            <a:endParaRPr lang="en-US" dirty="0"/>
          </a:p>
        </p:txBody>
      </p:sp>
      <p:sp>
        <p:nvSpPr>
          <p:cNvPr id="6" name="Content Placeholder 1"/>
          <p:cNvSpPr>
            <a:spLocks noGrp="1"/>
          </p:cNvSpPr>
          <p:nvPr>
            <p:ph idx="1"/>
          </p:nvPr>
        </p:nvSpPr>
        <p:spPr>
          <a:xfrm>
            <a:off x="533400" y="1295400"/>
            <a:ext cx="8534400" cy="4528066"/>
          </a:xfrm>
        </p:spPr>
        <p:txBody>
          <a:bodyPr>
            <a:noAutofit/>
          </a:bodyPr>
          <a:lstStyle/>
          <a:p>
            <a:r>
              <a:rPr lang="en-US" sz="1800" dirty="0" smtClean="0"/>
              <a:t>Penn State EOC Test Setup</a:t>
            </a:r>
          </a:p>
        </p:txBody>
      </p:sp>
      <p:pic>
        <p:nvPicPr>
          <p:cNvPr id="7" name="Picture 6"/>
          <p:cNvPicPr/>
          <p:nvPr/>
        </p:nvPicPr>
        <p:blipFill>
          <a:blip r:embed="rId2" cstate="screen">
            <a:extLst>
              <a:ext uri="{28A0092B-C50C-407E-A947-70E740481C1C}">
                <a14:useLocalDpi xmlns:a14="http://schemas.microsoft.com/office/drawing/2010/main"/>
              </a:ext>
            </a:extLst>
          </a:blip>
          <a:stretch>
            <a:fillRect/>
          </a:stretch>
        </p:blipFill>
        <p:spPr>
          <a:xfrm>
            <a:off x="1085850" y="2057400"/>
            <a:ext cx="3276600" cy="2743200"/>
          </a:xfrm>
          <a:prstGeom prst="rect">
            <a:avLst/>
          </a:prstGeom>
        </p:spPr>
      </p:pic>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4514850" y="2055494"/>
            <a:ext cx="3486150" cy="2745105"/>
          </a:xfrm>
          <a:prstGeom prst="rect">
            <a:avLst/>
          </a:prstGeom>
        </p:spPr>
      </p:pic>
      <p:sp>
        <p:nvSpPr>
          <p:cNvPr id="9" name="TextBox 8"/>
          <p:cNvSpPr txBox="1"/>
          <p:nvPr/>
        </p:nvSpPr>
        <p:spPr>
          <a:xfrm>
            <a:off x="4071282" y="4872137"/>
            <a:ext cx="1175835" cy="307777"/>
          </a:xfrm>
          <a:prstGeom prst="rect">
            <a:avLst/>
          </a:prstGeom>
          <a:noFill/>
        </p:spPr>
        <p:txBody>
          <a:bodyPr wrap="none" rtlCol="0">
            <a:spAutoFit/>
          </a:bodyPr>
          <a:lstStyle/>
          <a:p>
            <a:r>
              <a:rPr lang="en-US" sz="1400" dirty="0" smtClean="0">
                <a:solidFill>
                  <a:srgbClr val="FF0000"/>
                </a:solidFill>
              </a:rPr>
              <a:t>Power Supply</a:t>
            </a:r>
            <a:endParaRPr lang="en-US" sz="1400" dirty="0">
              <a:solidFill>
                <a:srgbClr val="FF0000"/>
              </a:solidFill>
            </a:endParaRPr>
          </a:p>
        </p:txBody>
      </p:sp>
      <p:sp>
        <p:nvSpPr>
          <p:cNvPr id="10" name="TextBox 9"/>
          <p:cNvSpPr txBox="1"/>
          <p:nvPr/>
        </p:nvSpPr>
        <p:spPr>
          <a:xfrm>
            <a:off x="2360102" y="5247467"/>
            <a:ext cx="1757661" cy="307777"/>
          </a:xfrm>
          <a:prstGeom prst="rect">
            <a:avLst/>
          </a:prstGeom>
          <a:noFill/>
        </p:spPr>
        <p:txBody>
          <a:bodyPr wrap="none" rtlCol="0">
            <a:spAutoFit/>
          </a:bodyPr>
          <a:lstStyle/>
          <a:p>
            <a:r>
              <a:rPr lang="en-US" sz="1400" dirty="0" smtClean="0">
                <a:solidFill>
                  <a:srgbClr val="FF0000"/>
                </a:solidFill>
              </a:rPr>
              <a:t>Thermocouple/meter</a:t>
            </a:r>
            <a:endParaRPr lang="en-US" sz="1400" dirty="0">
              <a:solidFill>
                <a:srgbClr val="FF0000"/>
              </a:solidFill>
            </a:endParaRPr>
          </a:p>
        </p:txBody>
      </p:sp>
      <p:sp>
        <p:nvSpPr>
          <p:cNvPr id="11" name="TextBox 10"/>
          <p:cNvSpPr txBox="1"/>
          <p:nvPr/>
        </p:nvSpPr>
        <p:spPr>
          <a:xfrm>
            <a:off x="118371" y="4191000"/>
            <a:ext cx="719830" cy="738664"/>
          </a:xfrm>
          <a:prstGeom prst="rect">
            <a:avLst/>
          </a:prstGeom>
          <a:noFill/>
        </p:spPr>
        <p:txBody>
          <a:bodyPr wrap="square" rtlCol="0">
            <a:spAutoFit/>
          </a:bodyPr>
          <a:lstStyle/>
          <a:p>
            <a:r>
              <a:rPr lang="en-US" sz="1400" dirty="0" smtClean="0">
                <a:solidFill>
                  <a:srgbClr val="FF0000"/>
                </a:solidFill>
              </a:rPr>
              <a:t>4160V Power Cable</a:t>
            </a:r>
            <a:endParaRPr lang="en-US" sz="1400" dirty="0">
              <a:solidFill>
                <a:srgbClr val="FF0000"/>
              </a:solidFill>
            </a:endParaRPr>
          </a:p>
        </p:txBody>
      </p:sp>
      <p:sp>
        <p:nvSpPr>
          <p:cNvPr id="12" name="TextBox 11"/>
          <p:cNvSpPr txBox="1"/>
          <p:nvPr/>
        </p:nvSpPr>
        <p:spPr>
          <a:xfrm>
            <a:off x="360879" y="2622103"/>
            <a:ext cx="734496" cy="307777"/>
          </a:xfrm>
          <a:prstGeom prst="rect">
            <a:avLst/>
          </a:prstGeom>
          <a:noFill/>
        </p:spPr>
        <p:txBody>
          <a:bodyPr wrap="none" rtlCol="0">
            <a:spAutoFit/>
          </a:bodyPr>
          <a:lstStyle/>
          <a:p>
            <a:r>
              <a:rPr lang="en-US" sz="1400" dirty="0" smtClean="0">
                <a:solidFill>
                  <a:srgbClr val="FF0000"/>
                </a:solidFill>
              </a:rPr>
              <a:t>Bus Bar</a:t>
            </a:r>
            <a:endParaRPr lang="en-US" sz="1400" dirty="0">
              <a:solidFill>
                <a:srgbClr val="FF0000"/>
              </a:solidFill>
            </a:endParaRPr>
          </a:p>
        </p:txBody>
      </p:sp>
      <p:sp>
        <p:nvSpPr>
          <p:cNvPr id="13" name="TextBox 12"/>
          <p:cNvSpPr txBox="1"/>
          <p:nvPr/>
        </p:nvSpPr>
        <p:spPr>
          <a:xfrm>
            <a:off x="7010400" y="1510083"/>
            <a:ext cx="1560492" cy="307777"/>
          </a:xfrm>
          <a:prstGeom prst="rect">
            <a:avLst/>
          </a:prstGeom>
          <a:noFill/>
        </p:spPr>
        <p:txBody>
          <a:bodyPr wrap="none" rtlCol="0">
            <a:spAutoFit/>
          </a:bodyPr>
          <a:lstStyle/>
          <a:p>
            <a:r>
              <a:rPr lang="en-US" sz="1400" dirty="0" smtClean="0">
                <a:solidFill>
                  <a:srgbClr val="FF0000"/>
                </a:solidFill>
              </a:rPr>
              <a:t>Resistance Heaters</a:t>
            </a:r>
            <a:endParaRPr lang="en-US" sz="1400" dirty="0">
              <a:solidFill>
                <a:srgbClr val="FF0000"/>
              </a:solidFill>
            </a:endParaRPr>
          </a:p>
        </p:txBody>
      </p:sp>
      <p:cxnSp>
        <p:nvCxnSpPr>
          <p:cNvPr id="14" name="Straight Arrow Connector 13"/>
          <p:cNvCxnSpPr/>
          <p:nvPr/>
        </p:nvCxnSpPr>
        <p:spPr>
          <a:xfrm flipH="1" flipV="1">
            <a:off x="4071282" y="3733801"/>
            <a:ext cx="334566" cy="119586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0"/>
          </p:cNvCxnSpPr>
          <p:nvPr/>
        </p:nvCxnSpPr>
        <p:spPr>
          <a:xfrm flipV="1">
            <a:off x="4659200" y="4202668"/>
            <a:ext cx="755442" cy="66946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24150" y="3886200"/>
            <a:ext cx="723900" cy="143668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10400" y="1828800"/>
            <a:ext cx="533400" cy="74915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543800" y="1828800"/>
            <a:ext cx="533400" cy="74915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31349" y="2811286"/>
            <a:ext cx="616476" cy="811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95326" y="3934010"/>
            <a:ext cx="606161" cy="527782"/>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DABA455-31A2-409C-90BA-E614965D8C2C}" type="slidenum">
              <a:rPr lang="en-US" smtClean="0"/>
              <a:pPr/>
              <a:t>35</a:t>
            </a:fld>
            <a:endParaRPr lang="en-US" dirty="0"/>
          </a:p>
        </p:txBody>
      </p:sp>
      <p:sp>
        <p:nvSpPr>
          <p:cNvPr id="21" name="TextBox 20"/>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8408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FBG - 1</a:t>
            </a:r>
            <a:endParaRPr lang="en-US" dirty="0"/>
          </a:p>
        </p:txBody>
      </p:sp>
      <p:sp>
        <p:nvSpPr>
          <p:cNvPr id="6" name="Content Placeholder 1"/>
          <p:cNvSpPr>
            <a:spLocks noGrp="1"/>
          </p:cNvSpPr>
          <p:nvPr>
            <p:ph idx="1"/>
          </p:nvPr>
        </p:nvSpPr>
        <p:spPr>
          <a:xfrm>
            <a:off x="533400" y="1295400"/>
            <a:ext cx="8534400" cy="4528066"/>
          </a:xfrm>
        </p:spPr>
        <p:txBody>
          <a:bodyPr>
            <a:noAutofit/>
          </a:bodyPr>
          <a:lstStyle/>
          <a:p>
            <a:r>
              <a:rPr lang="en-US" sz="1800" dirty="0" smtClean="0"/>
              <a:t>Micron Optics</a:t>
            </a:r>
          </a:p>
          <a:p>
            <a:endParaRPr lang="en-US" sz="1800" dirty="0" smtClean="0"/>
          </a:p>
        </p:txBody>
      </p:sp>
      <p:pic>
        <p:nvPicPr>
          <p:cNvPr id="7" name="Picture 6"/>
          <p:cNvPicPr/>
          <p:nvPr/>
        </p:nvPicPr>
        <p:blipFill>
          <a:blip r:embed="rId2" cstate="screen">
            <a:extLst>
              <a:ext uri="{28A0092B-C50C-407E-A947-70E740481C1C}">
                <a14:useLocalDpi xmlns:a14="http://schemas.microsoft.com/office/drawing/2010/main"/>
              </a:ext>
            </a:extLst>
          </a:blip>
          <a:stretch>
            <a:fillRect/>
          </a:stretch>
        </p:blipFill>
        <p:spPr>
          <a:xfrm>
            <a:off x="1752600" y="1676400"/>
            <a:ext cx="2286000" cy="1591196"/>
          </a:xfrm>
          <a:prstGeom prst="rect">
            <a:avLst/>
          </a:prstGeom>
        </p:spPr>
      </p:pic>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4114800" y="1676400"/>
            <a:ext cx="2645446" cy="1584211"/>
          </a:xfrm>
          <a:prstGeom prst="rect">
            <a:avLst/>
          </a:prstGeom>
        </p:spPr>
      </p:pic>
      <p:sp>
        <p:nvSpPr>
          <p:cNvPr id="9" name="Rectangle 8"/>
          <p:cNvSpPr/>
          <p:nvPr/>
        </p:nvSpPr>
        <p:spPr>
          <a:xfrm>
            <a:off x="3028804" y="3304401"/>
            <a:ext cx="2457596" cy="276999"/>
          </a:xfrm>
          <a:prstGeom prst="rect">
            <a:avLst/>
          </a:prstGeom>
        </p:spPr>
        <p:txBody>
          <a:bodyPr wrap="non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Micron Optics Hyperion Interrogator</a:t>
            </a:r>
            <a:endParaRPr lang="en-US" sz="1200" dirty="0"/>
          </a:p>
        </p:txBody>
      </p:sp>
      <p:pic>
        <p:nvPicPr>
          <p:cNvPr id="10" name="Picture 9"/>
          <p:cNvPicPr/>
          <p:nvPr/>
        </p:nvPicPr>
        <p:blipFill>
          <a:blip r:embed="rId4" cstate="screen">
            <a:extLst>
              <a:ext uri="{28A0092B-C50C-407E-A947-70E740481C1C}">
                <a14:useLocalDpi xmlns:a14="http://schemas.microsoft.com/office/drawing/2010/main"/>
              </a:ext>
            </a:extLst>
          </a:blip>
          <a:stretch>
            <a:fillRect/>
          </a:stretch>
        </p:blipFill>
        <p:spPr>
          <a:xfrm>
            <a:off x="1953090" y="3750318"/>
            <a:ext cx="2075985" cy="1795577"/>
          </a:xfrm>
          <a:prstGeom prst="rect">
            <a:avLst/>
          </a:prstGeom>
        </p:spPr>
      </p:pic>
      <p:pic>
        <p:nvPicPr>
          <p:cNvPr id="11" name="Picture 10"/>
          <p:cNvPicPr/>
          <p:nvPr/>
        </p:nvPicPr>
        <p:blipFill>
          <a:blip r:embed="rId5" cstate="screen">
            <a:extLst>
              <a:ext uri="{28A0092B-C50C-407E-A947-70E740481C1C}">
                <a14:useLocalDpi xmlns:a14="http://schemas.microsoft.com/office/drawing/2010/main"/>
              </a:ext>
            </a:extLst>
          </a:blip>
          <a:stretch>
            <a:fillRect/>
          </a:stretch>
        </p:blipFill>
        <p:spPr>
          <a:xfrm>
            <a:off x="4114800" y="3733800"/>
            <a:ext cx="2286000" cy="1812095"/>
          </a:xfrm>
          <a:prstGeom prst="rect">
            <a:avLst/>
          </a:prstGeom>
        </p:spPr>
      </p:pic>
      <p:sp>
        <p:nvSpPr>
          <p:cNvPr id="12" name="Rectangle 11"/>
          <p:cNvSpPr/>
          <p:nvPr/>
        </p:nvSpPr>
        <p:spPr>
          <a:xfrm>
            <a:off x="2514600" y="5644562"/>
            <a:ext cx="3274871" cy="276999"/>
          </a:xfrm>
          <a:prstGeom prst="rect">
            <a:avLst/>
          </a:prstGeom>
        </p:spPr>
        <p:txBody>
          <a:bodyPr wrap="none">
            <a:spAutoFit/>
          </a:bodyPr>
          <a:lstStyle/>
          <a:p>
            <a:r>
              <a:rPr lang="en-US" sz="1200" dirty="0" smtClean="0">
                <a:latin typeface="Calibri" panose="020F0502020204030204" pitchFamily="34" charset="0"/>
                <a:cs typeface="Times New Roman" panose="02020603050405020304" pitchFamily="18" charset="0"/>
              </a:rPr>
              <a:t>Micron Optics FBG Sensors on Penn State Test Rig</a:t>
            </a:r>
            <a:endParaRPr lang="en-US" sz="1200"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36</a:t>
            </a:fld>
            <a:endParaRPr lang="en-US" dirty="0"/>
          </a:p>
        </p:txBody>
      </p:sp>
      <p:sp>
        <p:nvSpPr>
          <p:cNvPr id="13" name="TextBox 12"/>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82500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FBG - 1</a:t>
            </a:r>
            <a:endParaRPr lang="en-US" dirty="0"/>
          </a:p>
        </p:txBody>
      </p:sp>
      <p:sp>
        <p:nvSpPr>
          <p:cNvPr id="6" name="Content Placeholder 1"/>
          <p:cNvSpPr>
            <a:spLocks noGrp="1"/>
          </p:cNvSpPr>
          <p:nvPr>
            <p:ph idx="1"/>
          </p:nvPr>
        </p:nvSpPr>
        <p:spPr/>
        <p:txBody>
          <a:bodyPr>
            <a:noAutofit/>
          </a:bodyPr>
          <a:lstStyle/>
          <a:p>
            <a:r>
              <a:rPr lang="en-US" sz="2400" dirty="0" smtClean="0"/>
              <a:t>Micron Optics Summary</a:t>
            </a:r>
          </a:p>
          <a:p>
            <a:pPr lvl="1"/>
            <a:r>
              <a:rPr lang="en-US" sz="2000" dirty="0">
                <a:solidFill>
                  <a:srgbClr val="00B050"/>
                </a:solidFill>
              </a:rPr>
              <a:t>Fairly small, low power interrogator.  A sixteen channel interrogator is available.</a:t>
            </a:r>
          </a:p>
          <a:p>
            <a:pPr lvl="1"/>
            <a:r>
              <a:rPr lang="en-US" sz="2000" dirty="0">
                <a:solidFill>
                  <a:srgbClr val="00B050"/>
                </a:solidFill>
              </a:rPr>
              <a:t>Sensors typically sold as individual single measurement devices, but custom arrays possible.</a:t>
            </a:r>
          </a:p>
          <a:p>
            <a:pPr lvl="1"/>
            <a:r>
              <a:rPr lang="en-US" sz="2000" dirty="0">
                <a:solidFill>
                  <a:srgbClr val="00B050"/>
                </a:solidFill>
              </a:rPr>
              <a:t>Up to 79 sensors in series are available per interrogator channel</a:t>
            </a:r>
            <a:r>
              <a:rPr lang="en-US" sz="2000" dirty="0" smtClean="0">
                <a:solidFill>
                  <a:srgbClr val="00B050"/>
                </a:solidFill>
              </a:rPr>
              <a:t>. (bandwidth limited)</a:t>
            </a:r>
            <a:endParaRPr lang="en-US" sz="2000" dirty="0">
              <a:solidFill>
                <a:srgbClr val="00B050"/>
              </a:solidFill>
            </a:endParaRPr>
          </a:p>
          <a:p>
            <a:pPr lvl="1"/>
            <a:r>
              <a:rPr lang="en-US" sz="2000" dirty="0">
                <a:solidFill>
                  <a:srgbClr val="00B050"/>
                </a:solidFill>
              </a:rPr>
              <a:t>Regular fiber lead cable can be used between interrogator and sensing cable.</a:t>
            </a:r>
          </a:p>
          <a:p>
            <a:pPr lvl="1"/>
            <a:r>
              <a:rPr lang="en-US" sz="2000" dirty="0">
                <a:solidFill>
                  <a:srgbClr val="00B050"/>
                </a:solidFill>
              </a:rPr>
              <a:t>Demonstration performed well on EOC test rig with sensor clamped.</a:t>
            </a:r>
          </a:p>
          <a:p>
            <a:endParaRPr lang="en-US" sz="1400" dirty="0" smtClean="0"/>
          </a:p>
        </p:txBody>
      </p:sp>
      <p:sp>
        <p:nvSpPr>
          <p:cNvPr id="2" name="Slide Number Placeholder 1"/>
          <p:cNvSpPr>
            <a:spLocks noGrp="1"/>
          </p:cNvSpPr>
          <p:nvPr>
            <p:ph type="sldNum" sz="quarter" idx="12"/>
          </p:nvPr>
        </p:nvSpPr>
        <p:spPr/>
        <p:txBody>
          <a:bodyPr/>
          <a:lstStyle/>
          <a:p>
            <a:fld id="{8DABA455-31A2-409C-90BA-E614965D8C2C}" type="slidenum">
              <a:rPr lang="en-US" smtClean="0"/>
              <a:pPr/>
              <a:t>37</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9043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FBG - 2</a:t>
            </a:r>
            <a:endParaRPr lang="en-US" dirty="0"/>
          </a:p>
        </p:txBody>
      </p:sp>
      <p:sp>
        <p:nvSpPr>
          <p:cNvPr id="6" name="Content Placeholder 1"/>
          <p:cNvSpPr>
            <a:spLocks noGrp="1"/>
          </p:cNvSpPr>
          <p:nvPr>
            <p:ph idx="1"/>
          </p:nvPr>
        </p:nvSpPr>
        <p:spPr/>
        <p:txBody>
          <a:bodyPr>
            <a:noAutofit/>
          </a:bodyPr>
          <a:lstStyle/>
          <a:p>
            <a:r>
              <a:rPr lang="en-US" sz="1800" dirty="0" err="1" smtClean="0"/>
              <a:t>Optromix</a:t>
            </a:r>
            <a:endParaRPr lang="en-US" sz="1800" dirty="0" smtClean="0"/>
          </a:p>
          <a:p>
            <a:endParaRPr lang="en-US" sz="1800" dirty="0" smtClean="0"/>
          </a:p>
        </p:txBody>
      </p:sp>
      <p:sp>
        <p:nvSpPr>
          <p:cNvPr id="7" name="Rectangle 6"/>
          <p:cNvSpPr/>
          <p:nvPr/>
        </p:nvSpPr>
        <p:spPr>
          <a:xfrm>
            <a:off x="3028804" y="3304401"/>
            <a:ext cx="2891754" cy="276999"/>
          </a:xfrm>
          <a:prstGeom prst="rect">
            <a:avLst/>
          </a:prstGeom>
        </p:spPr>
        <p:txBody>
          <a:bodyPr wrap="none">
            <a:spAutoFit/>
          </a:bodyPr>
          <a:lstStyle/>
          <a:p>
            <a:r>
              <a:rPr lang="en-US" sz="1200" dirty="0" err="1" smtClean="0">
                <a:latin typeface="Calibri" panose="020F0502020204030204" pitchFamily="34" charset="0"/>
                <a:ea typeface="Calibri" panose="020F0502020204030204" pitchFamily="34" charset="0"/>
                <a:cs typeface="Times New Roman" panose="02020603050405020304" pitchFamily="18" charset="0"/>
              </a:rPr>
              <a:t>Optromix</a:t>
            </a:r>
            <a:r>
              <a:rPr lang="en-US" sz="1200" dirty="0" smtClean="0">
                <a:latin typeface="Calibri" panose="020F0502020204030204" pitchFamily="34" charset="0"/>
                <a:ea typeface="Calibri" panose="020F0502020204030204" pitchFamily="34" charset="0"/>
                <a:cs typeface="Times New Roman" panose="02020603050405020304" pitchFamily="18" charset="0"/>
              </a:rPr>
              <a:t> Interrogator and Laptop Interface</a:t>
            </a:r>
            <a:endParaRPr lang="en-US" sz="1200" dirty="0"/>
          </a:p>
        </p:txBody>
      </p:sp>
      <p:sp>
        <p:nvSpPr>
          <p:cNvPr id="8" name="Rectangle 7"/>
          <p:cNvSpPr/>
          <p:nvPr/>
        </p:nvSpPr>
        <p:spPr>
          <a:xfrm>
            <a:off x="2667000" y="6047601"/>
            <a:ext cx="2991140" cy="276999"/>
          </a:xfrm>
          <a:prstGeom prst="rect">
            <a:avLst/>
          </a:prstGeom>
        </p:spPr>
        <p:txBody>
          <a:bodyPr wrap="none">
            <a:spAutoFit/>
          </a:bodyPr>
          <a:lstStyle/>
          <a:p>
            <a:r>
              <a:rPr lang="en-US" sz="1200" dirty="0" err="1" smtClean="0">
                <a:latin typeface="Calibri" panose="020F0502020204030204" pitchFamily="34" charset="0"/>
                <a:cs typeface="Times New Roman" panose="02020603050405020304" pitchFamily="18" charset="0"/>
              </a:rPr>
              <a:t>Optromix</a:t>
            </a:r>
            <a:r>
              <a:rPr lang="en-US" sz="1200" dirty="0" smtClean="0">
                <a:latin typeface="Calibri" panose="020F0502020204030204" pitchFamily="34" charset="0"/>
                <a:cs typeface="Times New Roman" panose="02020603050405020304" pitchFamily="18" charset="0"/>
              </a:rPr>
              <a:t> FBG Sensors on Penn State Test Rig</a:t>
            </a:r>
            <a:endParaRPr lang="en-US" sz="1200"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741997" y="1676834"/>
            <a:ext cx="2144203" cy="1578233"/>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4267200" y="1689155"/>
            <a:ext cx="2074294" cy="1555951"/>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123161" y="3786823"/>
            <a:ext cx="2181186" cy="2156777"/>
          </a:xfrm>
          <a:prstGeom prst="rect">
            <a:avLst/>
          </a:prstGeom>
        </p:spPr>
      </p:pic>
      <p:sp>
        <p:nvSpPr>
          <p:cNvPr id="2" name="Slide Number Placeholder 1"/>
          <p:cNvSpPr>
            <a:spLocks noGrp="1"/>
          </p:cNvSpPr>
          <p:nvPr>
            <p:ph type="sldNum" sz="quarter" idx="12"/>
          </p:nvPr>
        </p:nvSpPr>
        <p:spPr/>
        <p:txBody>
          <a:bodyPr/>
          <a:lstStyle/>
          <a:p>
            <a:fld id="{8DABA455-31A2-409C-90BA-E614965D8C2C}" type="slidenum">
              <a:rPr lang="en-US" smtClean="0"/>
              <a:pPr/>
              <a:t>38</a:t>
            </a:fld>
            <a:endParaRPr lang="en-US" dirty="0"/>
          </a:p>
        </p:txBody>
      </p:sp>
      <p:sp>
        <p:nvSpPr>
          <p:cNvPr id="12" name="TextBox 11"/>
          <p:cNvSpPr txBox="1"/>
          <p:nvPr/>
        </p:nvSpPr>
        <p:spPr>
          <a:xfrm>
            <a:off x="1752600" y="636779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77350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FBG - 2</a:t>
            </a:r>
            <a:endParaRPr lang="en-US" dirty="0"/>
          </a:p>
        </p:txBody>
      </p:sp>
      <p:sp>
        <p:nvSpPr>
          <p:cNvPr id="6" name="Content Placeholder 1"/>
          <p:cNvSpPr>
            <a:spLocks noGrp="1"/>
          </p:cNvSpPr>
          <p:nvPr>
            <p:ph idx="1"/>
          </p:nvPr>
        </p:nvSpPr>
        <p:spPr/>
        <p:txBody>
          <a:bodyPr>
            <a:noAutofit/>
          </a:bodyPr>
          <a:lstStyle/>
          <a:p>
            <a:r>
              <a:rPr lang="en-US" sz="2400" dirty="0" err="1" smtClean="0"/>
              <a:t>Optromix</a:t>
            </a:r>
            <a:r>
              <a:rPr lang="en-US" sz="2400" dirty="0" smtClean="0"/>
              <a:t> Summary</a:t>
            </a:r>
          </a:p>
          <a:p>
            <a:pPr lvl="1"/>
            <a:r>
              <a:rPr lang="en-US" sz="1800" dirty="0"/>
              <a:t>Rack mount, low power interrogator.  An 8 channel interrogator is </a:t>
            </a:r>
            <a:r>
              <a:rPr lang="en-US" sz="1800" dirty="0" smtClean="0"/>
              <a:t>available (not one pictured)</a:t>
            </a:r>
            <a:endParaRPr lang="en-US" sz="1800" dirty="0"/>
          </a:p>
          <a:p>
            <a:pPr lvl="1"/>
            <a:r>
              <a:rPr lang="en-US" sz="1800" dirty="0"/>
              <a:t>Sensors typically sold as individual single measurement devices, but custom arrays would be proposed.</a:t>
            </a:r>
          </a:p>
          <a:p>
            <a:pPr lvl="1"/>
            <a:r>
              <a:rPr lang="en-US" sz="1800" dirty="0"/>
              <a:t>Up to </a:t>
            </a:r>
            <a:r>
              <a:rPr lang="en-US" sz="1800" dirty="0" smtClean="0"/>
              <a:t>25 </a:t>
            </a:r>
            <a:r>
              <a:rPr lang="en-US" sz="1800" dirty="0"/>
              <a:t>sensors in series are available per interrogator </a:t>
            </a:r>
            <a:r>
              <a:rPr lang="en-US" sz="1800" dirty="0" smtClean="0"/>
              <a:t>channel (bandwidth limitation)</a:t>
            </a:r>
            <a:endParaRPr lang="en-US" sz="1800" dirty="0"/>
          </a:p>
          <a:p>
            <a:pPr lvl="1"/>
            <a:r>
              <a:rPr lang="en-US" sz="1800" dirty="0"/>
              <a:t>Regular fiber lead cable can be used between interrogator and sensing cable.</a:t>
            </a:r>
          </a:p>
          <a:p>
            <a:pPr lvl="1"/>
            <a:r>
              <a:rPr lang="en-US" sz="1800" dirty="0"/>
              <a:t>Demonstration performed well on EOC test rig with sensor clamped</a:t>
            </a:r>
            <a:r>
              <a:rPr lang="en-US" sz="1800" dirty="0" smtClean="0"/>
              <a:t>. Slight calibration anomaly.</a:t>
            </a:r>
            <a:endParaRPr lang="en-US" sz="1800" dirty="0"/>
          </a:p>
          <a:p>
            <a:pPr lvl="1"/>
            <a:r>
              <a:rPr lang="en-US" sz="1800" dirty="0"/>
              <a:t>Vendor indicated that for production, much can be customized, including sensor mounting.</a:t>
            </a:r>
          </a:p>
          <a:p>
            <a:endParaRPr lang="en-US" sz="1400" dirty="0" smtClean="0"/>
          </a:p>
        </p:txBody>
      </p:sp>
      <p:sp>
        <p:nvSpPr>
          <p:cNvPr id="2" name="Slide Number Placeholder 1"/>
          <p:cNvSpPr>
            <a:spLocks noGrp="1"/>
          </p:cNvSpPr>
          <p:nvPr>
            <p:ph type="sldNum" sz="quarter" idx="12"/>
          </p:nvPr>
        </p:nvSpPr>
        <p:spPr/>
        <p:txBody>
          <a:bodyPr/>
          <a:lstStyle/>
          <a:p>
            <a:fld id="{8DABA455-31A2-409C-90BA-E614965D8C2C}" type="slidenum">
              <a:rPr lang="en-US" smtClean="0"/>
              <a:pPr/>
              <a:t>39</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8370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Approach</a:t>
            </a:r>
            <a:endParaRPr lang="en-US" dirty="0"/>
          </a:p>
        </p:txBody>
      </p:sp>
      <p:sp>
        <p:nvSpPr>
          <p:cNvPr id="6" name="Content Placeholder 1"/>
          <p:cNvSpPr>
            <a:spLocks noGrp="1"/>
          </p:cNvSpPr>
          <p:nvPr>
            <p:ph idx="1"/>
          </p:nvPr>
        </p:nvSpPr>
        <p:spPr/>
        <p:txBody>
          <a:bodyPr>
            <a:normAutofit fontScale="85000" lnSpcReduction="10000"/>
          </a:bodyPr>
          <a:lstStyle/>
          <a:p>
            <a:r>
              <a:rPr lang="en-US" dirty="0" smtClean="0"/>
              <a:t>Investigate the viability of Distributed Temperature Sensing (DTS) over optical fiber for monitoring of switchgear connections.  Benefits will include:</a:t>
            </a:r>
          </a:p>
          <a:p>
            <a:pPr lvl="1"/>
            <a:r>
              <a:rPr lang="en-US" dirty="0" smtClean="0"/>
              <a:t>Sensor is the fiber itself or is inside the fiber.  Can sense anywhere fiber can be run.</a:t>
            </a:r>
          </a:p>
          <a:p>
            <a:pPr lvl="1"/>
            <a:r>
              <a:rPr lang="en-US" dirty="0" smtClean="0"/>
              <a:t>Likely 100% coverage of all connections, beneath the dust boots and independent of window placement, for safer inspection.</a:t>
            </a:r>
          </a:p>
          <a:p>
            <a:pPr lvl="1"/>
            <a:r>
              <a:rPr lang="en-US" dirty="0" smtClean="0"/>
              <a:t>Programmable temperature monitoring, available on demand, or optionally permanently installed for continuous monitoring. Less interpretation of results.</a:t>
            </a:r>
          </a:p>
          <a:p>
            <a:pPr lvl="1"/>
            <a:r>
              <a:rPr lang="en-US" dirty="0" smtClean="0"/>
              <a:t>If continuous, can alert to problems as they develop, not when approaching failure. Enabler to predictive maintenance.</a:t>
            </a:r>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4</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2169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Rayleigh</a:t>
            </a:r>
            <a:endParaRPr lang="en-US" dirty="0"/>
          </a:p>
        </p:txBody>
      </p:sp>
      <p:sp>
        <p:nvSpPr>
          <p:cNvPr id="6" name="Content Placeholder 1"/>
          <p:cNvSpPr>
            <a:spLocks noGrp="1"/>
          </p:cNvSpPr>
          <p:nvPr>
            <p:ph idx="1"/>
          </p:nvPr>
        </p:nvSpPr>
        <p:spPr/>
        <p:txBody>
          <a:bodyPr>
            <a:noAutofit/>
          </a:bodyPr>
          <a:lstStyle/>
          <a:p>
            <a:r>
              <a:rPr lang="en-US" sz="1800" dirty="0" smtClean="0"/>
              <a:t>Luna</a:t>
            </a:r>
          </a:p>
          <a:p>
            <a:endParaRPr lang="en-US" sz="1800" dirty="0" smtClean="0"/>
          </a:p>
        </p:txBody>
      </p:sp>
      <p:sp>
        <p:nvSpPr>
          <p:cNvPr id="7" name="Rectangle 6"/>
          <p:cNvSpPr/>
          <p:nvPr/>
        </p:nvSpPr>
        <p:spPr>
          <a:xfrm>
            <a:off x="1221123" y="3187055"/>
            <a:ext cx="2598404" cy="276999"/>
          </a:xfrm>
          <a:prstGeom prst="rect">
            <a:avLst/>
          </a:prstGeom>
        </p:spPr>
        <p:txBody>
          <a:bodyPr wrap="none">
            <a:spAutoFit/>
          </a:bodyPr>
          <a:lstStyle/>
          <a:p>
            <a:r>
              <a:rPr lang="en-US" sz="1200" dirty="0" smtClean="0">
                <a:latin typeface="Calibri" panose="020F0502020204030204" pitchFamily="34" charset="0"/>
                <a:ea typeface="Calibri" panose="020F0502020204030204" pitchFamily="34" charset="0"/>
                <a:cs typeface="Times New Roman" panose="02020603050405020304" pitchFamily="18" charset="0"/>
              </a:rPr>
              <a:t>Luna Interrogator and Laptop Interface</a:t>
            </a:r>
            <a:endParaRPr lang="en-US" sz="1200" dirty="0"/>
          </a:p>
        </p:txBody>
      </p:sp>
      <p:sp>
        <p:nvSpPr>
          <p:cNvPr id="8" name="Rectangle 7"/>
          <p:cNvSpPr/>
          <p:nvPr/>
        </p:nvSpPr>
        <p:spPr>
          <a:xfrm>
            <a:off x="1855791" y="5949176"/>
            <a:ext cx="2761910" cy="276999"/>
          </a:xfrm>
          <a:prstGeom prst="rect">
            <a:avLst/>
          </a:prstGeom>
        </p:spPr>
        <p:txBody>
          <a:bodyPr wrap="none">
            <a:spAutoFit/>
          </a:bodyPr>
          <a:lstStyle/>
          <a:p>
            <a:r>
              <a:rPr lang="en-US" sz="1200" dirty="0" smtClean="0">
                <a:latin typeface="Calibri" panose="020F0502020204030204" pitchFamily="34" charset="0"/>
                <a:cs typeface="Times New Roman" panose="02020603050405020304" pitchFamily="18" charset="0"/>
              </a:rPr>
              <a:t>Luna Fiber Sensor on Penn State Test Rig</a:t>
            </a:r>
            <a:endParaRPr lang="en-US" sz="1200"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524000" y="1500485"/>
            <a:ext cx="2432237" cy="1623715"/>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524000" y="3562181"/>
            <a:ext cx="2411424" cy="1262691"/>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598651" y="2286000"/>
            <a:ext cx="4156473" cy="4036649"/>
          </a:xfrm>
          <a:prstGeom prst="rect">
            <a:avLst/>
          </a:prstGeom>
        </p:spPr>
      </p:pic>
      <p:sp>
        <p:nvSpPr>
          <p:cNvPr id="12" name="Rectangle 11"/>
          <p:cNvSpPr/>
          <p:nvPr/>
        </p:nvSpPr>
        <p:spPr>
          <a:xfrm>
            <a:off x="1204740" y="4877355"/>
            <a:ext cx="2924519" cy="276999"/>
          </a:xfrm>
          <a:prstGeom prst="rect">
            <a:avLst/>
          </a:prstGeom>
        </p:spPr>
        <p:txBody>
          <a:bodyPr wrap="none">
            <a:spAutoFit/>
          </a:bodyPr>
          <a:lstStyle/>
          <a:p>
            <a:r>
              <a:rPr lang="en-US" sz="1200" dirty="0" smtClean="0">
                <a:latin typeface="Calibri" panose="020F0502020204030204" pitchFamily="34" charset="0"/>
                <a:ea typeface="Calibri" panose="020F0502020204030204" pitchFamily="34" charset="0"/>
                <a:cs typeface="Times New Roman" panose="02020603050405020304" pitchFamily="18" charset="0"/>
              </a:rPr>
              <a:t>Remote Module: Local Temp Compensation</a:t>
            </a:r>
            <a:endParaRPr lang="en-US" sz="1200"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40</a:t>
            </a:fld>
            <a:endParaRPr lang="en-US" dirty="0"/>
          </a:p>
        </p:txBody>
      </p:sp>
      <p:sp>
        <p:nvSpPr>
          <p:cNvPr id="13" name="TextBox 12"/>
          <p:cNvSpPr txBox="1"/>
          <p:nvPr/>
        </p:nvSpPr>
        <p:spPr>
          <a:xfrm>
            <a:off x="1752600" y="636779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69847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Rayleigh</a:t>
            </a:r>
            <a:endParaRPr lang="en-US" dirty="0"/>
          </a:p>
        </p:txBody>
      </p:sp>
      <p:sp>
        <p:nvSpPr>
          <p:cNvPr id="6" name="Content Placeholder 1"/>
          <p:cNvSpPr>
            <a:spLocks noGrp="1"/>
          </p:cNvSpPr>
          <p:nvPr>
            <p:ph idx="1"/>
          </p:nvPr>
        </p:nvSpPr>
        <p:spPr/>
        <p:txBody>
          <a:bodyPr>
            <a:noAutofit/>
          </a:bodyPr>
          <a:lstStyle/>
          <a:p>
            <a:r>
              <a:rPr lang="en-US" sz="2400" dirty="0" smtClean="0"/>
              <a:t>Luna Summary</a:t>
            </a:r>
          </a:p>
          <a:p>
            <a:pPr lvl="1"/>
            <a:r>
              <a:rPr lang="en-US" sz="1800" dirty="0">
                <a:solidFill>
                  <a:srgbClr val="00B050"/>
                </a:solidFill>
              </a:rPr>
              <a:t>Somewhat larger, but still low power interrogator.  Each channel requires a small remote module at the far end of the lead cable to correct for local differences in ambient temperature and vibration</a:t>
            </a:r>
            <a:r>
              <a:rPr lang="en-US" sz="1800" dirty="0" smtClean="0">
                <a:solidFill>
                  <a:srgbClr val="00B050"/>
                </a:solidFill>
              </a:rPr>
              <a:t>.  8 channels available.</a:t>
            </a:r>
            <a:endParaRPr lang="en-US" sz="1800" dirty="0">
              <a:solidFill>
                <a:srgbClr val="00B050"/>
              </a:solidFill>
            </a:endParaRPr>
          </a:p>
          <a:p>
            <a:pPr lvl="1"/>
            <a:r>
              <a:rPr lang="en-US" sz="1800" dirty="0">
                <a:solidFill>
                  <a:srgbClr val="00B050"/>
                </a:solidFill>
              </a:rPr>
              <a:t>Sensor is a fiber optic cable.  As sold off the shelf it is coated but not jacketed.  It would need protection for installation in an industrial environment.</a:t>
            </a:r>
          </a:p>
          <a:p>
            <a:pPr lvl="1"/>
            <a:r>
              <a:rPr lang="en-US" sz="1800" dirty="0">
                <a:solidFill>
                  <a:srgbClr val="00B050"/>
                </a:solidFill>
              </a:rPr>
              <a:t>Sensor cable is </a:t>
            </a:r>
            <a:r>
              <a:rPr lang="en-US" sz="1800" dirty="0" smtClean="0">
                <a:solidFill>
                  <a:srgbClr val="00B050"/>
                </a:solidFill>
              </a:rPr>
              <a:t>max of 50 </a:t>
            </a:r>
            <a:r>
              <a:rPr lang="en-US" sz="1800" dirty="0">
                <a:solidFill>
                  <a:srgbClr val="00B050"/>
                </a:solidFill>
              </a:rPr>
              <a:t>meter length, but can make measurements as close as 5 mm apart</a:t>
            </a:r>
            <a:r>
              <a:rPr lang="en-US" sz="1800" dirty="0" smtClean="0">
                <a:solidFill>
                  <a:srgbClr val="00B050"/>
                </a:solidFill>
              </a:rPr>
              <a:t>.  Sensors longer than 10 meters require interrogator modification and cut number of channels in half.</a:t>
            </a:r>
            <a:endParaRPr lang="en-US" sz="1800" dirty="0">
              <a:solidFill>
                <a:srgbClr val="00B050"/>
              </a:solidFill>
            </a:endParaRPr>
          </a:p>
          <a:p>
            <a:pPr lvl="1"/>
            <a:r>
              <a:rPr lang="en-US" sz="1800" dirty="0">
                <a:solidFill>
                  <a:srgbClr val="00B050"/>
                </a:solidFill>
              </a:rPr>
              <a:t>Lead cable is standard optical fiber.  Presently 50 meters is longest demonstrated, but theoretically could be longer.</a:t>
            </a:r>
          </a:p>
          <a:p>
            <a:pPr lvl="1"/>
            <a:r>
              <a:rPr lang="en-US" sz="1800" dirty="0">
                <a:solidFill>
                  <a:srgbClr val="00B050"/>
                </a:solidFill>
              </a:rPr>
              <a:t>Measurements can be averaged along lengths of fiber for greater accuracy.</a:t>
            </a:r>
          </a:p>
          <a:p>
            <a:pPr lvl="1"/>
            <a:r>
              <a:rPr lang="en-US" sz="1800" dirty="0">
                <a:solidFill>
                  <a:srgbClr val="00B050"/>
                </a:solidFill>
              </a:rPr>
              <a:t>Demonstration performed well on EOC test rig with sensor taped down.  Some level of noise in the data attributable to jerry rigged installation, sensitivity to room conditions and no filtering applied.</a:t>
            </a:r>
          </a:p>
          <a:p>
            <a:endParaRPr lang="en-US" sz="1400" dirty="0" smtClean="0"/>
          </a:p>
        </p:txBody>
      </p:sp>
      <p:sp>
        <p:nvSpPr>
          <p:cNvPr id="2" name="Slide Number Placeholder 1"/>
          <p:cNvSpPr>
            <a:spLocks noGrp="1"/>
          </p:cNvSpPr>
          <p:nvPr>
            <p:ph type="sldNum" sz="quarter" idx="12"/>
          </p:nvPr>
        </p:nvSpPr>
        <p:spPr/>
        <p:txBody>
          <a:bodyPr/>
          <a:lstStyle/>
          <a:p>
            <a:fld id="{8DABA455-31A2-409C-90BA-E614965D8C2C}" type="slidenum">
              <a:rPr lang="en-US" smtClean="0"/>
              <a:pPr/>
              <a:t>41</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82542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Benchtop Demo Raman</a:t>
            </a:r>
            <a:endParaRPr lang="en-US" dirty="0"/>
          </a:p>
        </p:txBody>
      </p:sp>
      <p:sp>
        <p:nvSpPr>
          <p:cNvPr id="7" name="Content Placeholder 1"/>
          <p:cNvSpPr>
            <a:spLocks noGrp="1"/>
          </p:cNvSpPr>
          <p:nvPr>
            <p:ph idx="1"/>
          </p:nvPr>
        </p:nvSpPr>
        <p:spPr/>
        <p:txBody>
          <a:bodyPr>
            <a:noAutofit/>
          </a:bodyPr>
          <a:lstStyle/>
          <a:p>
            <a:r>
              <a:rPr lang="en-US" sz="1800" dirty="0" smtClean="0"/>
              <a:t>RSL</a:t>
            </a:r>
          </a:p>
          <a:p>
            <a:endParaRPr lang="en-US" sz="1800" dirty="0" smtClean="0"/>
          </a:p>
        </p:txBody>
      </p:sp>
      <p:sp>
        <p:nvSpPr>
          <p:cNvPr id="8" name="Rectangle 7"/>
          <p:cNvSpPr/>
          <p:nvPr/>
        </p:nvSpPr>
        <p:spPr>
          <a:xfrm>
            <a:off x="1818839" y="3536870"/>
            <a:ext cx="1929054" cy="276999"/>
          </a:xfrm>
          <a:prstGeom prst="rect">
            <a:avLst/>
          </a:prstGeom>
        </p:spPr>
        <p:txBody>
          <a:bodyPr wrap="none">
            <a:spAutoFit/>
          </a:bodyPr>
          <a:lstStyle/>
          <a:p>
            <a:r>
              <a:rPr lang="en-US" sz="1200" dirty="0" smtClean="0">
                <a:latin typeface="Calibri" panose="020F0502020204030204" pitchFamily="34" charset="0"/>
                <a:ea typeface="Calibri" panose="020F0502020204030204" pitchFamily="34" charset="0"/>
                <a:cs typeface="Times New Roman" panose="02020603050405020304" pitchFamily="18" charset="0"/>
              </a:rPr>
              <a:t>RSL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Lios</a:t>
            </a:r>
            <a:r>
              <a:rPr lang="en-US" sz="1200" dirty="0" smtClean="0">
                <a:latin typeface="Calibri" panose="020F0502020204030204" pitchFamily="34" charset="0"/>
                <a:ea typeface="Calibri" panose="020F0502020204030204" pitchFamily="34" charset="0"/>
                <a:cs typeface="Times New Roman" panose="02020603050405020304" pitchFamily="18" charset="0"/>
              </a:rPr>
              <a:t>) Interrogator Front</a:t>
            </a:r>
            <a:endParaRPr lang="en-US" sz="1200" dirty="0"/>
          </a:p>
        </p:txBody>
      </p:sp>
      <p:sp>
        <p:nvSpPr>
          <p:cNvPr id="9" name="Rectangle 8"/>
          <p:cNvSpPr/>
          <p:nvPr/>
        </p:nvSpPr>
        <p:spPr>
          <a:xfrm>
            <a:off x="1351001" y="6191092"/>
            <a:ext cx="2621423" cy="276999"/>
          </a:xfrm>
          <a:prstGeom prst="rect">
            <a:avLst/>
          </a:prstGeom>
        </p:spPr>
        <p:txBody>
          <a:bodyPr wrap="none">
            <a:spAutoFit/>
          </a:bodyPr>
          <a:lstStyle/>
          <a:p>
            <a:r>
              <a:rPr lang="en-US" sz="1200" dirty="0" smtClean="0">
                <a:latin typeface="Calibri" panose="020F0502020204030204" pitchFamily="34" charset="0"/>
                <a:cs typeface="Times New Roman" panose="02020603050405020304" pitchFamily="18" charset="0"/>
              </a:rPr>
              <a:t>RSL Fiber Sensor on Penn State Test Rig</a:t>
            </a:r>
            <a:endParaRPr lang="en-US" sz="1200" dirty="0"/>
          </a:p>
        </p:txBody>
      </p:sp>
      <p:sp>
        <p:nvSpPr>
          <p:cNvPr id="10" name="Rectangle 9"/>
          <p:cNvSpPr/>
          <p:nvPr/>
        </p:nvSpPr>
        <p:spPr>
          <a:xfrm>
            <a:off x="5381281" y="6248075"/>
            <a:ext cx="2077813" cy="228925"/>
          </a:xfrm>
          <a:prstGeom prst="rect">
            <a:avLst/>
          </a:prstGeom>
        </p:spPr>
        <p:txBody>
          <a:bodyPr wrap="none">
            <a:spAutoFit/>
          </a:bodyPr>
          <a:lstStyle/>
          <a:p>
            <a:r>
              <a:rPr lang="en-US" sz="1200" dirty="0" smtClean="0"/>
              <a:t>Close up of Raman Sensor Coil</a:t>
            </a:r>
            <a:endParaRPr lang="en-US" sz="12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949032" y="1663026"/>
            <a:ext cx="3668669" cy="1842174"/>
          </a:xfrm>
          <a:prstGeom prst="rect">
            <a:avLst/>
          </a:prstGeom>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4872037" y="1654287"/>
            <a:ext cx="3424238" cy="1850913"/>
          </a:xfrm>
          <a:prstGeom prst="rect">
            <a:avLst/>
          </a:prstGeom>
        </p:spPr>
      </p:pic>
      <p:sp>
        <p:nvSpPr>
          <p:cNvPr id="13" name="Rectangle 12"/>
          <p:cNvSpPr/>
          <p:nvPr/>
        </p:nvSpPr>
        <p:spPr>
          <a:xfrm>
            <a:off x="5562600" y="3536870"/>
            <a:ext cx="1880579" cy="276999"/>
          </a:xfrm>
          <a:prstGeom prst="rect">
            <a:avLst/>
          </a:prstGeom>
        </p:spPr>
        <p:txBody>
          <a:bodyPr wrap="none">
            <a:spAutoFit/>
          </a:bodyPr>
          <a:lstStyle/>
          <a:p>
            <a:r>
              <a:rPr lang="en-US" sz="1200" dirty="0" smtClean="0">
                <a:latin typeface="Calibri" panose="020F0502020204030204" pitchFamily="34" charset="0"/>
                <a:ea typeface="Calibri" panose="020F0502020204030204" pitchFamily="34" charset="0"/>
                <a:cs typeface="Times New Roman" panose="02020603050405020304" pitchFamily="18" charset="0"/>
              </a:rPr>
              <a:t>RSL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Lios</a:t>
            </a:r>
            <a:r>
              <a:rPr lang="en-US" sz="1200" dirty="0" smtClean="0">
                <a:latin typeface="Calibri" panose="020F0502020204030204" pitchFamily="34" charset="0"/>
                <a:ea typeface="Calibri" panose="020F0502020204030204" pitchFamily="34" charset="0"/>
                <a:cs typeface="Times New Roman" panose="02020603050405020304" pitchFamily="18" charset="0"/>
              </a:rPr>
              <a:t>) Interrogator Rear</a:t>
            </a:r>
            <a:endParaRPr lang="en-US" sz="1200" dirty="0"/>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1371600" y="3998717"/>
            <a:ext cx="2707796" cy="2173483"/>
          </a:xfrm>
          <a:prstGeom prst="rect">
            <a:avLst/>
          </a:prstGeom>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5075401" y="4044434"/>
            <a:ext cx="3001799" cy="2203966"/>
          </a:xfrm>
          <a:prstGeom prst="rect">
            <a:avLst/>
          </a:prstGeom>
        </p:spPr>
      </p:pic>
      <p:sp>
        <p:nvSpPr>
          <p:cNvPr id="2" name="Slide Number Placeholder 1"/>
          <p:cNvSpPr>
            <a:spLocks noGrp="1"/>
          </p:cNvSpPr>
          <p:nvPr>
            <p:ph type="sldNum" sz="quarter" idx="12"/>
          </p:nvPr>
        </p:nvSpPr>
        <p:spPr/>
        <p:txBody>
          <a:bodyPr/>
          <a:lstStyle/>
          <a:p>
            <a:fld id="{8DABA455-31A2-409C-90BA-E614965D8C2C}" type="slidenum">
              <a:rPr lang="en-US" smtClean="0"/>
              <a:pPr/>
              <a:t>42</a:t>
            </a:fld>
            <a:endParaRPr lang="en-US" dirty="0"/>
          </a:p>
        </p:txBody>
      </p:sp>
      <p:sp>
        <p:nvSpPr>
          <p:cNvPr id="16" name="TextBox 15"/>
          <p:cNvSpPr txBox="1"/>
          <p:nvPr/>
        </p:nvSpPr>
        <p:spPr>
          <a:xfrm>
            <a:off x="1752600" y="640080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23558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p:txBody>
          <a:bodyPr/>
          <a:lstStyle/>
          <a:p>
            <a:r>
              <a:rPr lang="en-US" dirty="0" smtClean="0"/>
              <a:t>Benchtop Demo Raman</a:t>
            </a:r>
            <a:endParaRPr lang="en-US" dirty="0"/>
          </a:p>
        </p:txBody>
      </p:sp>
      <p:sp>
        <p:nvSpPr>
          <p:cNvPr id="14" name="Content Placeholder 1"/>
          <p:cNvSpPr>
            <a:spLocks noGrp="1"/>
          </p:cNvSpPr>
          <p:nvPr>
            <p:ph idx="1"/>
          </p:nvPr>
        </p:nvSpPr>
        <p:spPr/>
        <p:txBody>
          <a:bodyPr>
            <a:noAutofit/>
          </a:bodyPr>
          <a:lstStyle/>
          <a:p>
            <a:r>
              <a:rPr lang="en-US" sz="2400" dirty="0" smtClean="0"/>
              <a:t>RSL Summary</a:t>
            </a:r>
          </a:p>
          <a:p>
            <a:pPr lvl="1"/>
            <a:r>
              <a:rPr lang="en-US" sz="1800" dirty="0">
                <a:solidFill>
                  <a:srgbClr val="00B050"/>
                </a:solidFill>
              </a:rPr>
              <a:t>Rack mount ruggedized interrogator, power consumption unknown.  A sixteen channel interrogator is available.</a:t>
            </a:r>
          </a:p>
          <a:p>
            <a:pPr lvl="1"/>
            <a:r>
              <a:rPr lang="en-US" sz="1800" dirty="0">
                <a:solidFill>
                  <a:srgbClr val="00B050"/>
                </a:solidFill>
              </a:rPr>
              <a:t>Sensing uses regular jacketed multimode fiber that plugs directly into interrogator.</a:t>
            </a:r>
          </a:p>
          <a:p>
            <a:pPr lvl="1"/>
            <a:r>
              <a:rPr lang="en-US" sz="1800" dirty="0">
                <a:solidFill>
                  <a:srgbClr val="00B050"/>
                </a:solidFill>
              </a:rPr>
              <a:t>Spatial resolution for measurement along fiber is 50 cm.  Measurements require a 2 m+ coil of fiber at each measurement point to get a good measurement</a:t>
            </a:r>
            <a:r>
              <a:rPr lang="en-US" sz="1800" dirty="0" smtClean="0">
                <a:solidFill>
                  <a:srgbClr val="00B050"/>
                </a:solidFill>
              </a:rPr>
              <a:t>.</a:t>
            </a:r>
          </a:p>
          <a:p>
            <a:pPr lvl="1"/>
            <a:r>
              <a:rPr lang="en-US" sz="1800" dirty="0" smtClean="0">
                <a:solidFill>
                  <a:srgbClr val="00B050"/>
                </a:solidFill>
              </a:rPr>
              <a:t>Coils will need to be pre-made for practical installation in industrial environment</a:t>
            </a:r>
            <a:endParaRPr lang="en-US" sz="1800" dirty="0">
              <a:solidFill>
                <a:srgbClr val="00B050"/>
              </a:solidFill>
            </a:endParaRPr>
          </a:p>
          <a:p>
            <a:pPr lvl="1"/>
            <a:r>
              <a:rPr lang="en-US" sz="1800" dirty="0">
                <a:solidFill>
                  <a:srgbClr val="00B050"/>
                </a:solidFill>
              </a:rPr>
              <a:t>Maximum fiber length is 30 km, much more than needed for shipboard application.</a:t>
            </a:r>
          </a:p>
          <a:p>
            <a:pPr lvl="1"/>
            <a:r>
              <a:rPr lang="en-US" sz="1800" dirty="0">
                <a:solidFill>
                  <a:srgbClr val="00B050"/>
                </a:solidFill>
              </a:rPr>
              <a:t>Measurements can be averaged along fiber</a:t>
            </a:r>
          </a:p>
          <a:p>
            <a:pPr lvl="1"/>
            <a:r>
              <a:rPr lang="en-US" sz="1800" dirty="0">
                <a:solidFill>
                  <a:srgbClr val="00B050"/>
                </a:solidFill>
              </a:rPr>
              <a:t>Demonstration had difficulties with EOC test rig.  There is a thermal lag in heat transfer from the measurement surface to all portions of the coil where the measurement is being made.  Vendor looking into methods for mitigation</a:t>
            </a:r>
          </a:p>
          <a:p>
            <a:endParaRPr lang="en-US" sz="1400" dirty="0" smtClean="0"/>
          </a:p>
        </p:txBody>
      </p:sp>
      <p:sp>
        <p:nvSpPr>
          <p:cNvPr id="2" name="Slide Number Placeholder 1"/>
          <p:cNvSpPr>
            <a:spLocks noGrp="1"/>
          </p:cNvSpPr>
          <p:nvPr>
            <p:ph type="sldNum" sz="quarter" idx="12"/>
          </p:nvPr>
        </p:nvSpPr>
        <p:spPr/>
        <p:txBody>
          <a:bodyPr/>
          <a:lstStyle/>
          <a:p>
            <a:fld id="{8DABA455-31A2-409C-90BA-E614965D8C2C}" type="slidenum">
              <a:rPr lang="en-US" smtClean="0"/>
              <a:pPr/>
              <a:t>43</a:t>
            </a:fld>
            <a:endParaRPr lang="en-US" dirty="0"/>
          </a:p>
        </p:txBody>
      </p:sp>
      <p:sp>
        <p:nvSpPr>
          <p:cNvPr id="6" name="TextBox 5"/>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10527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Project Goals</a:t>
            </a:r>
            <a:endParaRPr lang="en-US" dirty="0"/>
          </a:p>
        </p:txBody>
      </p:sp>
      <p:sp>
        <p:nvSpPr>
          <p:cNvPr id="6" name="Content Placeholder 1"/>
          <p:cNvSpPr>
            <a:spLocks noGrp="1"/>
          </p:cNvSpPr>
          <p:nvPr>
            <p:ph idx="1"/>
          </p:nvPr>
        </p:nvSpPr>
        <p:spPr/>
        <p:txBody>
          <a:bodyPr/>
          <a:lstStyle/>
          <a:p>
            <a:r>
              <a:rPr lang="en-US" dirty="0" smtClean="0"/>
              <a:t>Determine feasibility of using DTS in shipboard cabinets and whether 100% coverage is practical</a:t>
            </a:r>
          </a:p>
          <a:p>
            <a:r>
              <a:rPr lang="en-US" dirty="0" smtClean="0"/>
              <a:t>Provide demonstration of proof of concept in a relevant environment (representative electrical cabinet)</a:t>
            </a:r>
          </a:p>
          <a:p>
            <a:r>
              <a:rPr lang="en-US" dirty="0" smtClean="0"/>
              <a:t>Establish trade space for different DTS technologies with respect to use in Navy Ships</a:t>
            </a:r>
          </a:p>
        </p:txBody>
      </p:sp>
      <p:sp>
        <p:nvSpPr>
          <p:cNvPr id="2" name="Slide Number Placeholder 1"/>
          <p:cNvSpPr>
            <a:spLocks noGrp="1"/>
          </p:cNvSpPr>
          <p:nvPr>
            <p:ph type="sldNum" sz="quarter" idx="12"/>
          </p:nvPr>
        </p:nvSpPr>
        <p:spPr/>
        <p:txBody>
          <a:bodyPr/>
          <a:lstStyle/>
          <a:p>
            <a:fld id="{8DABA455-31A2-409C-90BA-E614965D8C2C}" type="slidenum">
              <a:rPr lang="en-US" smtClean="0"/>
              <a:pPr/>
              <a:t>5</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194475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Technical Approach (from SOW)</a:t>
            </a:r>
            <a:endParaRPr lang="en-US" dirty="0"/>
          </a:p>
        </p:txBody>
      </p:sp>
      <p:sp>
        <p:nvSpPr>
          <p:cNvPr id="6" name="Content Placeholder 1"/>
          <p:cNvSpPr>
            <a:spLocks noGrp="1"/>
          </p:cNvSpPr>
          <p:nvPr>
            <p:ph idx="1"/>
          </p:nvPr>
        </p:nvSpPr>
        <p:spPr/>
        <p:txBody>
          <a:bodyPr>
            <a:normAutofit fontScale="77500" lnSpcReduction="20000"/>
          </a:bodyPr>
          <a:lstStyle/>
          <a:p>
            <a:r>
              <a:rPr lang="en-US" dirty="0" smtClean="0"/>
              <a:t>Review challenges to IR inspection and refine requirements</a:t>
            </a:r>
            <a:r>
              <a:rPr lang="en-US" sz="4200" dirty="0" smtClean="0"/>
              <a:t> </a:t>
            </a:r>
            <a:r>
              <a:rPr lang="en-US" sz="4200" dirty="0" smtClean="0">
                <a:solidFill>
                  <a:srgbClr val="00B050"/>
                </a:solidFill>
              </a:rPr>
              <a:t>√</a:t>
            </a:r>
            <a:endParaRPr lang="en-US" sz="4200" dirty="0">
              <a:solidFill>
                <a:srgbClr val="00B050"/>
              </a:solidFill>
            </a:endParaRPr>
          </a:p>
          <a:p>
            <a:r>
              <a:rPr lang="en-US" dirty="0" smtClean="0"/>
              <a:t>Perform trade study of four DTS technologies with respect to application on Navy ships (4160V panels) – </a:t>
            </a:r>
            <a:r>
              <a:rPr lang="en-US" sz="4300" dirty="0">
                <a:solidFill>
                  <a:srgbClr val="00B050"/>
                </a:solidFill>
              </a:rPr>
              <a:t>√</a:t>
            </a:r>
            <a:endParaRPr lang="en-US" sz="4300" dirty="0" smtClean="0">
              <a:solidFill>
                <a:srgbClr val="00B050"/>
              </a:solidFill>
            </a:endParaRPr>
          </a:p>
          <a:p>
            <a:r>
              <a:rPr lang="en-US" dirty="0" smtClean="0"/>
              <a:t>Arrange benchtop demonstrations of four technologies geared toward this application. </a:t>
            </a:r>
            <a:r>
              <a:rPr lang="en-US" sz="4300" dirty="0" smtClean="0">
                <a:solidFill>
                  <a:srgbClr val="00B050"/>
                </a:solidFill>
              </a:rPr>
              <a:t>√</a:t>
            </a:r>
            <a:endParaRPr lang="en-US" sz="4300" dirty="0">
              <a:solidFill>
                <a:srgbClr val="00B050"/>
              </a:solidFill>
            </a:endParaRPr>
          </a:p>
          <a:p>
            <a:r>
              <a:rPr lang="en-US" dirty="0" smtClean="0"/>
              <a:t>Visit to shipyard to view distribution of electrical cabinets on ship</a:t>
            </a:r>
            <a:r>
              <a:rPr lang="en-US" sz="2800" dirty="0">
                <a:solidFill>
                  <a:srgbClr val="00B050"/>
                </a:solidFill>
              </a:rPr>
              <a:t> </a:t>
            </a:r>
            <a:r>
              <a:rPr lang="en-US" sz="4300" dirty="0">
                <a:solidFill>
                  <a:srgbClr val="00B050"/>
                </a:solidFill>
              </a:rPr>
              <a:t>√</a:t>
            </a:r>
            <a:endParaRPr lang="en-US" sz="4300" dirty="0" smtClean="0"/>
          </a:p>
          <a:p>
            <a:r>
              <a:rPr lang="en-US" dirty="0" err="1" smtClean="0"/>
              <a:t>Downselect</a:t>
            </a:r>
            <a:r>
              <a:rPr lang="en-US" dirty="0" smtClean="0"/>
              <a:t> to technology most suited for this application based on results of trade study and demos – </a:t>
            </a:r>
            <a:r>
              <a:rPr lang="en-US" sz="4300" dirty="0">
                <a:solidFill>
                  <a:srgbClr val="00B050"/>
                </a:solidFill>
              </a:rPr>
              <a:t>√</a:t>
            </a:r>
            <a:endParaRPr lang="en-US" sz="4300" dirty="0" smtClean="0">
              <a:solidFill>
                <a:srgbClr val="00B050"/>
              </a:solidFill>
            </a:endParaRPr>
          </a:p>
          <a:p>
            <a:r>
              <a:rPr lang="en-US" dirty="0" smtClean="0"/>
              <a:t>Arrange a final demonstration in a relevant environment - </a:t>
            </a:r>
            <a:r>
              <a:rPr lang="en-US" dirty="0" smtClean="0">
                <a:solidFill>
                  <a:srgbClr val="00B050"/>
                </a:solidFill>
              </a:rPr>
              <a:t>pending</a:t>
            </a:r>
          </a:p>
          <a:p>
            <a:r>
              <a:rPr lang="en-US" dirty="0" smtClean="0"/>
              <a:t>Develop a path for technology transfer. – </a:t>
            </a:r>
            <a:r>
              <a:rPr lang="en-US" dirty="0" smtClean="0">
                <a:solidFill>
                  <a:srgbClr val="00B050"/>
                </a:solidFill>
              </a:rPr>
              <a:t>in progress</a:t>
            </a:r>
          </a:p>
        </p:txBody>
      </p:sp>
      <p:sp>
        <p:nvSpPr>
          <p:cNvPr id="2" name="Slide Number Placeholder 1"/>
          <p:cNvSpPr>
            <a:spLocks noGrp="1"/>
          </p:cNvSpPr>
          <p:nvPr>
            <p:ph type="sldNum" sz="quarter" idx="12"/>
          </p:nvPr>
        </p:nvSpPr>
        <p:spPr/>
        <p:txBody>
          <a:bodyPr/>
          <a:lstStyle/>
          <a:p>
            <a:fld id="{8DABA455-31A2-409C-90BA-E614965D8C2C}" type="slidenum">
              <a:rPr lang="en-US" smtClean="0"/>
              <a:pPr/>
              <a:t>6</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33346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Schedule</a:t>
            </a:r>
            <a:endParaRPr lang="en-US" dirty="0"/>
          </a:p>
        </p:txBody>
      </p:sp>
      <p:sp>
        <p:nvSpPr>
          <p:cNvPr id="6" name="Content Placeholder 1"/>
          <p:cNvSpPr>
            <a:spLocks noGrp="1"/>
          </p:cNvSpPr>
          <p:nvPr>
            <p:ph idx="1"/>
          </p:nvPr>
        </p:nvSpPr>
        <p:spPr/>
        <p:txBody>
          <a:bodyPr>
            <a:normAutofit fontScale="92500" lnSpcReduction="20000"/>
          </a:bodyPr>
          <a:lstStyle/>
          <a:p>
            <a:r>
              <a:rPr lang="en-US" dirty="0" smtClean="0"/>
              <a:t>Period of performance – 1/16/17 through 4/16/18 – NCE to 5/31/18 applied for.</a:t>
            </a:r>
          </a:p>
          <a:p>
            <a:r>
              <a:rPr lang="en-US" dirty="0" smtClean="0"/>
              <a:t>Exact schedule will be dependent on availability of vendors for arranging demonstrations and venues.</a:t>
            </a:r>
            <a:endParaRPr lang="en-US" dirty="0"/>
          </a:p>
          <a:p>
            <a:r>
              <a:rPr lang="en-US" dirty="0" smtClean="0"/>
              <a:t>Schedule targets are</a:t>
            </a:r>
          </a:p>
          <a:p>
            <a:pPr lvl="1"/>
            <a:r>
              <a:rPr lang="en-US" dirty="0" smtClean="0"/>
              <a:t>Refine requirements – Apr/May 2017</a:t>
            </a:r>
          </a:p>
          <a:p>
            <a:pPr lvl="1"/>
            <a:r>
              <a:rPr lang="en-US" dirty="0" smtClean="0"/>
              <a:t>Perform </a:t>
            </a:r>
            <a:r>
              <a:rPr lang="en-US" dirty="0"/>
              <a:t>t</a:t>
            </a:r>
            <a:r>
              <a:rPr lang="en-US" dirty="0" smtClean="0"/>
              <a:t>rade study – June/July 2017</a:t>
            </a:r>
          </a:p>
          <a:p>
            <a:pPr lvl="1"/>
            <a:r>
              <a:rPr lang="en-US" dirty="0" smtClean="0"/>
              <a:t>Benchtop demonstrations – Aug/Sept 2017</a:t>
            </a:r>
          </a:p>
          <a:p>
            <a:pPr lvl="1"/>
            <a:r>
              <a:rPr lang="en-US" dirty="0" err="1" smtClean="0"/>
              <a:t>Downselect</a:t>
            </a:r>
            <a:r>
              <a:rPr lang="en-US" dirty="0" smtClean="0"/>
              <a:t> to single technology – Dec – Feb 2018</a:t>
            </a:r>
          </a:p>
          <a:p>
            <a:pPr lvl="1"/>
            <a:r>
              <a:rPr lang="en-US" dirty="0" smtClean="0"/>
              <a:t>Plan and perform final demonstration – April 2018</a:t>
            </a:r>
          </a:p>
          <a:p>
            <a:pPr lvl="1"/>
            <a:r>
              <a:rPr lang="en-US" dirty="0" smtClean="0"/>
              <a:t>Submit Final Report – May 2018</a:t>
            </a:r>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7</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88132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Trade Study Details</a:t>
            </a:r>
            <a:endParaRPr lang="en-US" dirty="0"/>
          </a:p>
        </p:txBody>
      </p:sp>
      <p:sp>
        <p:nvSpPr>
          <p:cNvPr id="6" name="Content Placeholder 1"/>
          <p:cNvSpPr>
            <a:spLocks noGrp="1"/>
          </p:cNvSpPr>
          <p:nvPr>
            <p:ph idx="1"/>
          </p:nvPr>
        </p:nvSpPr>
        <p:spPr>
          <a:xfrm>
            <a:off x="76200" y="1295400"/>
            <a:ext cx="8991600" cy="4648200"/>
          </a:xfrm>
        </p:spPr>
        <p:txBody>
          <a:bodyPr>
            <a:normAutofit fontScale="85000" lnSpcReduction="20000"/>
          </a:bodyPr>
          <a:lstStyle/>
          <a:p>
            <a:r>
              <a:rPr lang="en-US" dirty="0"/>
              <a:t>Study </a:t>
            </a:r>
            <a:r>
              <a:rPr lang="en-US" dirty="0" smtClean="0"/>
              <a:t>evaluates </a:t>
            </a:r>
            <a:r>
              <a:rPr lang="en-US" dirty="0"/>
              <a:t>technical feasibility, reliability, implementation and maintenance requirements, and costs </a:t>
            </a:r>
            <a:r>
              <a:rPr lang="en-US" dirty="0" err="1"/>
              <a:t>wrt</a:t>
            </a:r>
            <a:r>
              <a:rPr lang="en-US" dirty="0"/>
              <a:t> implementation on Navy ships (focus on 4160 V systems</a:t>
            </a:r>
            <a:r>
              <a:rPr lang="en-US" dirty="0" smtClean="0"/>
              <a:t>)</a:t>
            </a:r>
          </a:p>
          <a:p>
            <a:r>
              <a:rPr lang="en-US" dirty="0" smtClean="0"/>
              <a:t>Identified DTS technologies to compare:</a:t>
            </a:r>
          </a:p>
          <a:p>
            <a:pPr lvl="1"/>
            <a:r>
              <a:rPr lang="en-US" dirty="0" smtClean="0"/>
              <a:t>Raman Shift</a:t>
            </a:r>
          </a:p>
          <a:p>
            <a:pPr lvl="1"/>
            <a:r>
              <a:rPr lang="en-US" dirty="0" smtClean="0"/>
              <a:t>Rayleigh Scattering</a:t>
            </a:r>
          </a:p>
          <a:p>
            <a:pPr lvl="1"/>
            <a:r>
              <a:rPr lang="en-US" dirty="0" smtClean="0"/>
              <a:t>Fiber Bragg Gratings</a:t>
            </a:r>
          </a:p>
          <a:p>
            <a:pPr lvl="1"/>
            <a:r>
              <a:rPr lang="en-US" dirty="0" smtClean="0"/>
              <a:t>Brillouin Scattering </a:t>
            </a:r>
            <a:endParaRPr lang="en-US" dirty="0">
              <a:solidFill>
                <a:srgbClr val="FF0000"/>
              </a:solidFill>
            </a:endParaRPr>
          </a:p>
          <a:p>
            <a:r>
              <a:rPr lang="en-US" dirty="0" smtClean="0">
                <a:solidFill>
                  <a:srgbClr val="0070C0"/>
                </a:solidFill>
              </a:rPr>
              <a:t>Vendor features and performance evaluated against requirements document and sample implementation on representative Navy ship</a:t>
            </a:r>
          </a:p>
          <a:p>
            <a:r>
              <a:rPr lang="en-US" dirty="0" smtClean="0"/>
              <a:t>Maintain sensitivity to proprietary and competition-sensitive information from vendors.</a:t>
            </a:r>
            <a:endParaRPr lang="en-US" dirty="0"/>
          </a:p>
        </p:txBody>
      </p:sp>
      <p:sp>
        <p:nvSpPr>
          <p:cNvPr id="2" name="Slide Number Placeholder 1"/>
          <p:cNvSpPr>
            <a:spLocks noGrp="1"/>
          </p:cNvSpPr>
          <p:nvPr>
            <p:ph type="sldNum" sz="quarter" idx="12"/>
          </p:nvPr>
        </p:nvSpPr>
        <p:spPr/>
        <p:txBody>
          <a:bodyPr/>
          <a:lstStyle/>
          <a:p>
            <a:fld id="{8DABA455-31A2-409C-90BA-E614965D8C2C}" type="slidenum">
              <a:rPr lang="en-US" smtClean="0"/>
              <a:pPr/>
              <a:t>8</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10500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Raman Shift</a:t>
            </a:r>
            <a:endParaRPr lang="en-US" dirty="0"/>
          </a:p>
        </p:txBody>
      </p:sp>
      <p:sp>
        <p:nvSpPr>
          <p:cNvPr id="7" name="Content Placeholder 1"/>
          <p:cNvSpPr>
            <a:spLocks noGrp="1"/>
          </p:cNvSpPr>
          <p:nvPr>
            <p:ph idx="1"/>
          </p:nvPr>
        </p:nvSpPr>
        <p:spPr>
          <a:xfrm>
            <a:off x="76200" y="1295400"/>
            <a:ext cx="8991600" cy="2819400"/>
          </a:xfrm>
        </p:spPr>
        <p:txBody>
          <a:bodyPr>
            <a:normAutofit fontScale="62500" lnSpcReduction="20000"/>
          </a:bodyPr>
          <a:lstStyle/>
          <a:p>
            <a:r>
              <a:rPr lang="en-US" dirty="0" smtClean="0"/>
              <a:t>Light is scattered in optical fibers from microscopic defects or inconsistencies.  There are three scattering processes – Rayleigh, Brillouin and Raman</a:t>
            </a:r>
          </a:p>
          <a:p>
            <a:r>
              <a:rPr lang="en-US" dirty="0" smtClean="0"/>
              <a:t>Raman makes use of collisions of photons with atoms or molecules along the optical fiber.  The reflected light is shifted in wavelength.</a:t>
            </a:r>
          </a:p>
          <a:p>
            <a:r>
              <a:rPr lang="en-US" dirty="0" smtClean="0"/>
              <a:t>If photon loses energy to the fiber wall, the scattered wavelength is longer (known as the Stokes Component).  If it gains energy, the wavelength is shorter (Anti-Stokes). </a:t>
            </a:r>
          </a:p>
          <a:p>
            <a:r>
              <a:rPr lang="en-US" dirty="0" smtClean="0"/>
              <a:t>Anti-Stokes is sensitive to temperature.  Ratio of two signals corresponds to temperature change in fiber. </a:t>
            </a:r>
          </a:p>
          <a:p>
            <a:r>
              <a:rPr lang="en-US" dirty="0" smtClean="0"/>
              <a:t>Optical Frequency Domain Reflectometry (OFDR) determines the timing of the return signal which locates it along the fiber.</a:t>
            </a:r>
            <a:endParaRPr lang="en-US" dirty="0"/>
          </a:p>
        </p:txBody>
      </p:sp>
      <p:pic>
        <p:nvPicPr>
          <p:cNvPr id="8" name="Picture 2" descr="http://www.omnisens.com/img/pics/Scattering_spect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473574"/>
            <a:ext cx="2857500" cy="17621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ABA455-31A2-409C-90BA-E614965D8C2C}" type="slidenum">
              <a:rPr lang="en-US" smtClean="0"/>
              <a:pPr/>
              <a:t>9</a:t>
            </a:fld>
            <a:endParaRPr lang="en-US" dirty="0"/>
          </a:p>
        </p:txBody>
      </p:sp>
      <p:sp>
        <p:nvSpPr>
          <p:cNvPr id="9" name="TextBox 8"/>
          <p:cNvSpPr txBox="1"/>
          <p:nvPr/>
        </p:nvSpPr>
        <p:spPr>
          <a:xfrm>
            <a:off x="1752600" y="6194020"/>
            <a:ext cx="4568879" cy="261610"/>
          </a:xfrm>
          <a:prstGeom prst="rect">
            <a:avLst/>
          </a:prstGeom>
          <a:noFill/>
        </p:spPr>
        <p:txBody>
          <a:bodyPr wrap="none" rtlCol="0">
            <a:spAutoFit/>
          </a:bodyPr>
          <a:lstStyle/>
          <a:p>
            <a:r>
              <a:rPr lang="en-US" sz="1100" dirty="0" smtClean="0"/>
              <a:t>Distribution Statement A: Approved for public release: distribution unlimited</a:t>
            </a:r>
            <a:endParaRPr lang="en-US" sz="1100" dirty="0"/>
          </a:p>
        </p:txBody>
      </p:sp>
    </p:spTree>
    <p:extLst>
      <p:ext uri="{BB962C8B-B14F-4D97-AF65-F5344CB8AC3E}">
        <p14:creationId xmlns:p14="http://schemas.microsoft.com/office/powerpoint/2010/main" val="32107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4449</Words>
  <Application>Microsoft Office PowerPoint</Application>
  <PresentationFormat>On-screen Show (4:3)</PresentationFormat>
  <Paragraphs>501</Paragraphs>
  <Slides>43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Calibri Light</vt:lpstr>
      <vt:lpstr>Segoe UI</vt:lpstr>
      <vt:lpstr>Times New Roman</vt:lpstr>
      <vt:lpstr>Office Theme</vt:lpstr>
      <vt:lpstr>Custom Design</vt:lpstr>
      <vt:lpstr>Distributed Temperature Sensing for Inspection of Electrical Panels on Navy Ships</vt:lpstr>
      <vt:lpstr>Presentation Outline</vt:lpstr>
      <vt:lpstr>Background</vt:lpstr>
      <vt:lpstr>Approach</vt:lpstr>
      <vt:lpstr>Project Goals</vt:lpstr>
      <vt:lpstr>Technical Approach (from SOW)</vt:lpstr>
      <vt:lpstr>Schedule</vt:lpstr>
      <vt:lpstr>Trade Study Details</vt:lpstr>
      <vt:lpstr>Raman Shift</vt:lpstr>
      <vt:lpstr>Rayleigh Backscattering</vt:lpstr>
      <vt:lpstr>Fiber Bragg Gratings (FBG)</vt:lpstr>
      <vt:lpstr>Brillouin Scattering</vt:lpstr>
      <vt:lpstr>Benchtop Demonstrations</vt:lpstr>
      <vt:lpstr>Benchtop Demonstrations - Images</vt:lpstr>
      <vt:lpstr>Benchtop Demo Summary - 1</vt:lpstr>
      <vt:lpstr>Benchtop Demo Summary - 2</vt:lpstr>
      <vt:lpstr>Visit to Ingalls Shipyard</vt:lpstr>
      <vt:lpstr>Implementation Scenario</vt:lpstr>
      <vt:lpstr>Trade Study Comparison</vt:lpstr>
      <vt:lpstr>Raman Issues</vt:lpstr>
      <vt:lpstr>Trade Study Downselect</vt:lpstr>
      <vt:lpstr>Final Demonstration</vt:lpstr>
      <vt:lpstr>Conclusions</vt:lpstr>
      <vt:lpstr>Backups</vt:lpstr>
      <vt:lpstr>Background</vt:lpstr>
      <vt:lpstr>Background - Issues</vt:lpstr>
      <vt:lpstr>Active Project Participants</vt:lpstr>
      <vt:lpstr>Integrated Project Team (IPT) Advisors and Other Stakeholders</vt:lpstr>
      <vt:lpstr>Raman Shift - Pros and Cons</vt:lpstr>
      <vt:lpstr>Raman Shift - Pros and Cons</vt:lpstr>
      <vt:lpstr>Rayleigh Backscatter – Pros &amp; Cons</vt:lpstr>
      <vt:lpstr>Rayleigh Backscatter – Pros &amp; Cons</vt:lpstr>
      <vt:lpstr>FBG – Pros and Cons</vt:lpstr>
      <vt:lpstr>FBG – Pros and Cons</vt:lpstr>
      <vt:lpstr>Benchtop Demonstrations - 2</vt:lpstr>
      <vt:lpstr>Benchtop Demo FBG - 1</vt:lpstr>
      <vt:lpstr>Benchtop Demo FBG - 1</vt:lpstr>
      <vt:lpstr>Benchtop Demo FBG - 2</vt:lpstr>
      <vt:lpstr>Benchtop Demo FBG - 2</vt:lpstr>
      <vt:lpstr>Benchtop Demo Rayleigh</vt:lpstr>
      <vt:lpstr>Benchtop Demo Rayleigh</vt:lpstr>
      <vt:lpstr>Benchtop Demo Raman</vt:lpstr>
      <vt:lpstr>Benchtop Demo Raman</vt:lpstr>
    </vt:vector>
  </TitlesOfParts>
  <Company>SCRA &amp; 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McCracken, Tobey</dc:creator>
  <cp:lastModifiedBy>Jeffrey N. Callen</cp:lastModifiedBy>
  <cp:revision>48</cp:revision>
  <dcterms:created xsi:type="dcterms:W3CDTF">2015-02-09T15:03:29Z</dcterms:created>
  <dcterms:modified xsi:type="dcterms:W3CDTF">2018-03-13T13:22:52Z</dcterms:modified>
</cp:coreProperties>
</file>