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activeX/activeX3.xml" ContentType="application/vnd.ms-office.activeX+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activeX/activeX5.xml" ContentType="application/vnd.ms-office.activeX+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activeX/activeX1.xml" ContentType="application/vnd.ms-office.activeX+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activeX/activeX6.xml" ContentType="application/vnd.ms-office.activeX+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activeX/activeX2.xml" ContentType="application/vnd.ms-office.activeX+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activeX/activeX7.xml" ContentType="application/vnd.ms-office.activeX+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ms-office.activeX"/>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activeX/activeX4.xml" ContentType="application/vnd.ms-office.activeX+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4"/>
  </p:notesMasterIdLst>
  <p:handoutMasterIdLst>
    <p:handoutMasterId r:id="rId175"/>
  </p:handoutMasterIdLst>
  <p:sldIdLst>
    <p:sldId id="1133" r:id="rId2"/>
    <p:sldId id="924" r:id="rId3"/>
    <p:sldId id="1026" r:id="rId4"/>
    <p:sldId id="925" r:id="rId5"/>
    <p:sldId id="926" r:id="rId6"/>
    <p:sldId id="927" r:id="rId7"/>
    <p:sldId id="928" r:id="rId8"/>
    <p:sldId id="929" r:id="rId9"/>
    <p:sldId id="930" r:id="rId10"/>
    <p:sldId id="931" r:id="rId11"/>
    <p:sldId id="1110" r:id="rId12"/>
    <p:sldId id="933" r:id="rId13"/>
    <p:sldId id="934" r:id="rId14"/>
    <p:sldId id="935" r:id="rId15"/>
    <p:sldId id="936" r:id="rId16"/>
    <p:sldId id="1027" r:id="rId17"/>
    <p:sldId id="937" r:id="rId18"/>
    <p:sldId id="938" r:id="rId19"/>
    <p:sldId id="1154" r:id="rId20"/>
    <p:sldId id="1028" r:id="rId21"/>
    <p:sldId id="1145" r:id="rId22"/>
    <p:sldId id="1146" r:id="rId23"/>
    <p:sldId id="1147" r:id="rId24"/>
    <p:sldId id="940" r:id="rId25"/>
    <p:sldId id="578" r:id="rId26"/>
    <p:sldId id="579" r:id="rId27"/>
    <p:sldId id="1029" r:id="rId28"/>
    <p:sldId id="1136" r:id="rId29"/>
    <p:sldId id="307" r:id="rId30"/>
    <p:sldId id="313" r:id="rId31"/>
    <p:sldId id="795" r:id="rId32"/>
    <p:sldId id="308" r:id="rId33"/>
    <p:sldId id="1030" r:id="rId34"/>
    <p:sldId id="1038" r:id="rId35"/>
    <p:sldId id="1150" r:id="rId36"/>
    <p:sldId id="1151" r:id="rId37"/>
    <p:sldId id="869" r:id="rId38"/>
    <p:sldId id="909" r:id="rId39"/>
    <p:sldId id="1052" r:id="rId40"/>
    <p:sldId id="1050" r:id="rId41"/>
    <p:sldId id="1152" r:id="rId42"/>
    <p:sldId id="900" r:id="rId43"/>
    <p:sldId id="1051" r:id="rId44"/>
    <p:sldId id="1049" r:id="rId45"/>
    <p:sldId id="908" r:id="rId46"/>
    <p:sldId id="911" r:id="rId47"/>
    <p:sldId id="1053" r:id="rId48"/>
    <p:sldId id="1054" r:id="rId49"/>
    <p:sldId id="796" r:id="rId50"/>
    <p:sldId id="913" r:id="rId51"/>
    <p:sldId id="1055" r:id="rId52"/>
    <p:sldId id="1056" r:id="rId53"/>
    <p:sldId id="902" r:id="rId54"/>
    <p:sldId id="797" r:id="rId55"/>
    <p:sldId id="1057" r:id="rId56"/>
    <p:sldId id="1058" r:id="rId57"/>
    <p:sldId id="901" r:id="rId58"/>
    <p:sldId id="1034" r:id="rId59"/>
    <p:sldId id="844" r:id="rId60"/>
    <p:sldId id="905" r:id="rId61"/>
    <p:sldId id="906" r:id="rId62"/>
    <p:sldId id="907" r:id="rId63"/>
    <p:sldId id="995" r:id="rId64"/>
    <p:sldId id="996" r:id="rId65"/>
    <p:sldId id="997" r:id="rId66"/>
    <p:sldId id="998" r:id="rId67"/>
    <p:sldId id="1048" r:id="rId68"/>
    <p:sldId id="301" r:id="rId69"/>
    <p:sldId id="1004" r:id="rId70"/>
    <p:sldId id="1005" r:id="rId71"/>
    <p:sldId id="1007" r:id="rId72"/>
    <p:sldId id="1066" r:id="rId73"/>
    <p:sldId id="1009" r:id="rId74"/>
    <p:sldId id="1010" r:id="rId75"/>
    <p:sldId id="1012" r:id="rId76"/>
    <p:sldId id="1013" r:id="rId77"/>
    <p:sldId id="799" r:id="rId78"/>
    <p:sldId id="1087" r:id="rId79"/>
    <p:sldId id="1112" r:id="rId80"/>
    <p:sldId id="1113" r:id="rId81"/>
    <p:sldId id="1114" r:id="rId82"/>
    <p:sldId id="1115" r:id="rId83"/>
    <p:sldId id="1116" r:id="rId84"/>
    <p:sldId id="1117" r:id="rId85"/>
    <p:sldId id="1155" r:id="rId86"/>
    <p:sldId id="1118" r:id="rId87"/>
    <p:sldId id="802" r:id="rId88"/>
    <p:sldId id="1071" r:id="rId89"/>
    <p:sldId id="1072" r:id="rId90"/>
    <p:sldId id="1073" r:id="rId91"/>
    <p:sldId id="804" r:id="rId92"/>
    <p:sldId id="1067" r:id="rId93"/>
    <p:sldId id="1068" r:id="rId94"/>
    <p:sldId id="1069" r:id="rId95"/>
    <p:sldId id="1070" r:id="rId96"/>
    <p:sldId id="806" r:id="rId97"/>
    <p:sldId id="1024" r:id="rId98"/>
    <p:sldId id="1025" r:id="rId99"/>
    <p:sldId id="1075" r:id="rId100"/>
    <p:sldId id="807" r:id="rId101"/>
    <p:sldId id="808" r:id="rId102"/>
    <p:sldId id="809" r:id="rId103"/>
    <p:sldId id="811" r:id="rId104"/>
    <p:sldId id="302" r:id="rId105"/>
    <p:sldId id="1020" r:id="rId106"/>
    <p:sldId id="1021" r:id="rId107"/>
    <p:sldId id="1149" r:id="rId108"/>
    <p:sldId id="1022" r:id="rId109"/>
    <p:sldId id="1076" r:id="rId110"/>
    <p:sldId id="1077" r:id="rId111"/>
    <p:sldId id="598" r:id="rId112"/>
    <p:sldId id="892" r:id="rId113"/>
    <p:sldId id="1078" r:id="rId114"/>
    <p:sldId id="1023" r:id="rId115"/>
    <p:sldId id="1079" r:id="rId116"/>
    <p:sldId id="1119" r:id="rId117"/>
    <p:sldId id="818" r:id="rId118"/>
    <p:sldId id="1141" r:id="rId119"/>
    <p:sldId id="1137" r:id="rId120"/>
    <p:sldId id="1138" r:id="rId121"/>
    <p:sldId id="1142" r:id="rId122"/>
    <p:sldId id="1101" r:id="rId123"/>
    <p:sldId id="1102" r:id="rId124"/>
    <p:sldId id="1103" r:id="rId125"/>
    <p:sldId id="1104" r:id="rId126"/>
    <p:sldId id="1105" r:id="rId127"/>
    <p:sldId id="1156" r:id="rId128"/>
    <p:sldId id="580" r:id="rId129"/>
    <p:sldId id="1128" r:id="rId130"/>
    <p:sldId id="1129" r:id="rId131"/>
    <p:sldId id="1120" r:id="rId132"/>
    <p:sldId id="1121" r:id="rId133"/>
    <p:sldId id="1122" r:id="rId134"/>
    <p:sldId id="1123" r:id="rId135"/>
    <p:sldId id="1124" r:id="rId136"/>
    <p:sldId id="1125" r:id="rId137"/>
    <p:sldId id="1126" r:id="rId138"/>
    <p:sldId id="1080" r:id="rId139"/>
    <p:sldId id="1143" r:id="rId140"/>
    <p:sldId id="1084" r:id="rId141"/>
    <p:sldId id="1085" r:id="rId142"/>
    <p:sldId id="1144" r:id="rId143"/>
    <p:sldId id="828" r:id="rId144"/>
    <p:sldId id="823" r:id="rId145"/>
    <p:sldId id="829" r:id="rId146"/>
    <p:sldId id="1082" r:id="rId147"/>
    <p:sldId id="1148" r:id="rId148"/>
    <p:sldId id="830" r:id="rId149"/>
    <p:sldId id="831" r:id="rId150"/>
    <p:sldId id="832" r:id="rId151"/>
    <p:sldId id="835" r:id="rId152"/>
    <p:sldId id="1108" r:id="rId153"/>
    <p:sldId id="833" r:id="rId154"/>
    <p:sldId id="1127" r:id="rId155"/>
    <p:sldId id="582" r:id="rId156"/>
    <p:sldId id="1130" r:id="rId157"/>
    <p:sldId id="1131" r:id="rId158"/>
    <p:sldId id="729" r:id="rId159"/>
    <p:sldId id="1089" r:id="rId160"/>
    <p:sldId id="962" r:id="rId161"/>
    <p:sldId id="1091" r:id="rId162"/>
    <p:sldId id="1092" r:id="rId163"/>
    <p:sldId id="1093" r:id="rId164"/>
    <p:sldId id="1094" r:id="rId165"/>
    <p:sldId id="1097" r:id="rId166"/>
    <p:sldId id="1098" r:id="rId167"/>
    <p:sldId id="1099" r:id="rId168"/>
    <p:sldId id="1157" r:id="rId169"/>
    <p:sldId id="1132" r:id="rId170"/>
    <p:sldId id="1135" r:id="rId171"/>
    <p:sldId id="1134" r:id="rId172"/>
    <p:sldId id="1107" r:id="rId17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645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6" autoAdjust="0"/>
    <p:restoredTop sz="86190" autoAdjust="0"/>
  </p:normalViewPr>
  <p:slideViewPr>
    <p:cSldViewPr>
      <p:cViewPr>
        <p:scale>
          <a:sx n="82" d="100"/>
          <a:sy n="82" d="100"/>
        </p:scale>
        <p:origin x="-1716"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61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handoutMaster" Target="handoutMasters/handout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E7060D-0F66-4D3A-9466-8F271C9602DC}"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32A8DDE3-8652-4F55-A54F-1C37A9D26538}">
      <dgm:prSet phldrT="[Text]"/>
      <dgm:spPr>
        <a:blipFill rotWithShape="0">
          <a:blip xmlns:r="http://schemas.openxmlformats.org/officeDocument/2006/relationships" r:embed="rId1"/>
          <a:stretch>
            <a:fillRect/>
          </a:stretch>
        </a:blipFill>
        <a:effectLst>
          <a:outerShdw blurRad="50800" dist="38100" dir="21540000" algn="br" rotWithShape="0">
            <a:prstClr val="black">
              <a:alpha val="40000"/>
            </a:prstClr>
          </a:outerShdw>
        </a:effectLst>
      </dgm:spPr>
      <dgm:t>
        <a:bodyPr/>
        <a:lstStyle/>
        <a:p>
          <a:endParaRPr lang="en-US" dirty="0"/>
        </a:p>
      </dgm:t>
    </dgm:pt>
    <dgm:pt modelId="{EED3A9A3-C7A4-4EEE-B4A8-900D79BC8C69}" type="parTrans" cxnId="{05EC8167-5483-4E7D-BD83-A0070C397685}">
      <dgm:prSet/>
      <dgm:spPr/>
      <dgm:t>
        <a:bodyPr/>
        <a:lstStyle/>
        <a:p>
          <a:endParaRPr lang="en-US"/>
        </a:p>
      </dgm:t>
    </dgm:pt>
    <dgm:pt modelId="{399524E9-86ED-4809-A169-7BA1E97FDA71}" type="sibTrans" cxnId="{05EC8167-5483-4E7D-BD83-A0070C397685}">
      <dgm:prSet/>
      <dgm:spPr>
        <a:scene3d>
          <a:camera prst="orthographicFront"/>
          <a:lightRig rig="threePt" dir="t"/>
        </a:scene3d>
        <a:sp3d>
          <a:bevelB w="152400" h="50800" prst="softRound"/>
        </a:sp3d>
      </dgm:spPr>
      <dgm:t>
        <a:bodyPr/>
        <a:lstStyle/>
        <a:p>
          <a:endParaRPr lang="en-US"/>
        </a:p>
      </dgm:t>
    </dgm:pt>
    <dgm:pt modelId="{712B10E7-FC6C-46A3-8652-82B1E033F8F8}">
      <dgm:prSet phldrT="[Text]"/>
      <dgm:spPr>
        <a:blipFill rotWithShape="0">
          <a:blip xmlns:r="http://schemas.openxmlformats.org/officeDocument/2006/relationships" r:embed="rId2"/>
          <a:stretch>
            <a:fillRect/>
          </a:stretch>
        </a:blipFill>
        <a:effectLst>
          <a:outerShdw blurRad="50800" dist="38100" dir="21540000" algn="l" rotWithShape="0">
            <a:prstClr val="black">
              <a:alpha val="40000"/>
            </a:prstClr>
          </a:outerShdw>
        </a:effectLst>
      </dgm:spPr>
      <dgm:t>
        <a:bodyPr/>
        <a:lstStyle/>
        <a:p>
          <a:endParaRPr lang="en-US" dirty="0"/>
        </a:p>
      </dgm:t>
    </dgm:pt>
    <dgm:pt modelId="{2AC58AA2-91A0-4CB3-B4EA-128B577FDDE6}" type="parTrans" cxnId="{139CF0F0-07D5-40B3-B409-9FA122C3A478}">
      <dgm:prSet/>
      <dgm:spPr/>
      <dgm:t>
        <a:bodyPr/>
        <a:lstStyle/>
        <a:p>
          <a:endParaRPr lang="en-US"/>
        </a:p>
      </dgm:t>
    </dgm:pt>
    <dgm:pt modelId="{ECAD56F2-7164-439A-B6D4-14E58EAE823C}" type="sibTrans" cxnId="{139CF0F0-07D5-40B3-B409-9FA122C3A478}">
      <dgm:prSet/>
      <dgm:spPr/>
      <dgm:t>
        <a:bodyPr/>
        <a:lstStyle/>
        <a:p>
          <a:endParaRPr lang="en-US"/>
        </a:p>
      </dgm:t>
    </dgm:pt>
    <dgm:pt modelId="{2C56B167-1D5F-4A26-9B64-3CCD5C3786D2}">
      <dgm:prSet phldrT="[Text]"/>
      <dgm:spPr>
        <a:blipFill rotWithShape="0">
          <a:blip xmlns:r="http://schemas.openxmlformats.org/officeDocument/2006/relationships" r:embed="rId3"/>
          <a:stretch>
            <a:fillRect/>
          </a:stretch>
        </a:blipFill>
        <a:effectLst>
          <a:outerShdw blurRad="50800" dist="38100" dir="21540000" algn="t" rotWithShape="0">
            <a:prstClr val="black">
              <a:alpha val="40000"/>
            </a:prstClr>
          </a:outerShdw>
        </a:effectLst>
      </dgm:spPr>
      <dgm:t>
        <a:bodyPr/>
        <a:lstStyle/>
        <a:p>
          <a:endParaRPr lang="en-US" dirty="0"/>
        </a:p>
      </dgm:t>
    </dgm:pt>
    <dgm:pt modelId="{1ED19A5A-8A10-4167-858B-9FFF5257DF7A}" type="parTrans" cxnId="{D0B218C0-1CD6-4D77-BA9D-510DD4F118F8}">
      <dgm:prSet/>
      <dgm:spPr/>
      <dgm:t>
        <a:bodyPr/>
        <a:lstStyle/>
        <a:p>
          <a:endParaRPr lang="en-US"/>
        </a:p>
      </dgm:t>
    </dgm:pt>
    <dgm:pt modelId="{C72A93C4-850C-454C-B797-E0DF15031045}" type="sibTrans" cxnId="{D0B218C0-1CD6-4D77-BA9D-510DD4F118F8}">
      <dgm:prSet/>
      <dgm:spPr/>
      <dgm:t>
        <a:bodyPr/>
        <a:lstStyle/>
        <a:p>
          <a:endParaRPr lang="en-US"/>
        </a:p>
      </dgm:t>
    </dgm:pt>
    <dgm:pt modelId="{12FAEA6A-6BDD-4ED8-BE41-1B9CC8069695}">
      <dgm:prSet/>
      <dgm:spPr/>
      <dgm:t>
        <a:bodyPr/>
        <a:lstStyle/>
        <a:p>
          <a:endParaRPr lang="en-US"/>
        </a:p>
      </dgm:t>
    </dgm:pt>
    <dgm:pt modelId="{A5BF1B0B-515D-4887-A71E-B4D32B5DD8C5}" type="parTrans" cxnId="{045248C5-C026-4B66-828F-DBBDCE4F6814}">
      <dgm:prSet/>
      <dgm:spPr/>
      <dgm:t>
        <a:bodyPr/>
        <a:lstStyle/>
        <a:p>
          <a:endParaRPr lang="en-US"/>
        </a:p>
      </dgm:t>
    </dgm:pt>
    <dgm:pt modelId="{49F89482-2181-4E50-8840-F138AF90A77A}" type="sibTrans" cxnId="{045248C5-C026-4B66-828F-DBBDCE4F6814}">
      <dgm:prSet/>
      <dgm:spPr/>
      <dgm:t>
        <a:bodyPr/>
        <a:lstStyle/>
        <a:p>
          <a:endParaRPr lang="en-US"/>
        </a:p>
      </dgm:t>
    </dgm:pt>
    <dgm:pt modelId="{818C59DB-0FE0-4DD4-A73F-2687CF661610}">
      <dgm:prSet/>
      <dgm:spPr/>
      <dgm:t>
        <a:bodyPr/>
        <a:lstStyle/>
        <a:p>
          <a:endParaRPr lang="en-US"/>
        </a:p>
      </dgm:t>
    </dgm:pt>
    <dgm:pt modelId="{F407E682-82B1-4AD9-8416-0D8175CAA8F2}" type="parTrans" cxnId="{D0E18DC0-6035-49CE-817B-F83E95511959}">
      <dgm:prSet/>
      <dgm:spPr/>
      <dgm:t>
        <a:bodyPr/>
        <a:lstStyle/>
        <a:p>
          <a:endParaRPr lang="en-US"/>
        </a:p>
      </dgm:t>
    </dgm:pt>
    <dgm:pt modelId="{B5A4F78E-AE48-470B-B18C-42D6F236D62C}" type="sibTrans" cxnId="{D0E18DC0-6035-49CE-817B-F83E95511959}">
      <dgm:prSet/>
      <dgm:spPr/>
      <dgm:t>
        <a:bodyPr/>
        <a:lstStyle/>
        <a:p>
          <a:endParaRPr lang="en-US"/>
        </a:p>
      </dgm:t>
    </dgm:pt>
    <dgm:pt modelId="{65AA1796-ED0F-4DF8-86A7-A4B3AA44B12F}" type="pres">
      <dgm:prSet presAssocID="{26E7060D-0F66-4D3A-9466-8F271C9602DC}" presName="composite" presStyleCnt="0">
        <dgm:presLayoutVars>
          <dgm:chMax val="3"/>
          <dgm:animLvl val="lvl"/>
          <dgm:resizeHandles val="exact"/>
        </dgm:presLayoutVars>
      </dgm:prSet>
      <dgm:spPr/>
      <dgm:t>
        <a:bodyPr/>
        <a:lstStyle/>
        <a:p>
          <a:endParaRPr lang="en-US"/>
        </a:p>
      </dgm:t>
    </dgm:pt>
    <dgm:pt modelId="{79DEDF5B-A5FE-40C5-8E73-8B47C5B3D5DF}" type="pres">
      <dgm:prSet presAssocID="{32A8DDE3-8652-4F55-A54F-1C37A9D26538}" presName="gear1" presStyleLbl="node1" presStyleIdx="0" presStyleCnt="3">
        <dgm:presLayoutVars>
          <dgm:chMax val="1"/>
          <dgm:bulletEnabled val="1"/>
        </dgm:presLayoutVars>
      </dgm:prSet>
      <dgm:spPr/>
      <dgm:t>
        <a:bodyPr/>
        <a:lstStyle/>
        <a:p>
          <a:endParaRPr lang="en-US"/>
        </a:p>
      </dgm:t>
    </dgm:pt>
    <dgm:pt modelId="{CD3D72C3-1F7C-41DB-8D92-213A5D6B0138}" type="pres">
      <dgm:prSet presAssocID="{32A8DDE3-8652-4F55-A54F-1C37A9D26538}" presName="gear1srcNode" presStyleLbl="node1" presStyleIdx="0" presStyleCnt="3"/>
      <dgm:spPr/>
      <dgm:t>
        <a:bodyPr/>
        <a:lstStyle/>
        <a:p>
          <a:endParaRPr lang="en-US"/>
        </a:p>
      </dgm:t>
    </dgm:pt>
    <dgm:pt modelId="{4B8245AE-18CE-4A4C-880F-B7B656DFF88D}" type="pres">
      <dgm:prSet presAssocID="{32A8DDE3-8652-4F55-A54F-1C37A9D26538}" presName="gear1dstNode" presStyleLbl="node1" presStyleIdx="0" presStyleCnt="3"/>
      <dgm:spPr/>
      <dgm:t>
        <a:bodyPr/>
        <a:lstStyle/>
        <a:p>
          <a:endParaRPr lang="en-US"/>
        </a:p>
      </dgm:t>
    </dgm:pt>
    <dgm:pt modelId="{95B480DE-FF03-40ED-B467-AEEDDD36471F}" type="pres">
      <dgm:prSet presAssocID="{712B10E7-FC6C-46A3-8652-82B1E033F8F8}" presName="gear2" presStyleLbl="node1" presStyleIdx="1" presStyleCnt="3">
        <dgm:presLayoutVars>
          <dgm:chMax val="1"/>
          <dgm:bulletEnabled val="1"/>
        </dgm:presLayoutVars>
      </dgm:prSet>
      <dgm:spPr/>
      <dgm:t>
        <a:bodyPr/>
        <a:lstStyle/>
        <a:p>
          <a:endParaRPr lang="en-US"/>
        </a:p>
      </dgm:t>
    </dgm:pt>
    <dgm:pt modelId="{B9A2034D-3DD2-408C-9FF6-7DF746EAC052}" type="pres">
      <dgm:prSet presAssocID="{712B10E7-FC6C-46A3-8652-82B1E033F8F8}" presName="gear2srcNode" presStyleLbl="node1" presStyleIdx="1" presStyleCnt="3"/>
      <dgm:spPr/>
      <dgm:t>
        <a:bodyPr/>
        <a:lstStyle/>
        <a:p>
          <a:endParaRPr lang="en-US"/>
        </a:p>
      </dgm:t>
    </dgm:pt>
    <dgm:pt modelId="{B781511D-8448-4C5D-90F4-ECC72F97167B}" type="pres">
      <dgm:prSet presAssocID="{712B10E7-FC6C-46A3-8652-82B1E033F8F8}" presName="gear2dstNode" presStyleLbl="node1" presStyleIdx="1" presStyleCnt="3"/>
      <dgm:spPr/>
      <dgm:t>
        <a:bodyPr/>
        <a:lstStyle/>
        <a:p>
          <a:endParaRPr lang="en-US"/>
        </a:p>
      </dgm:t>
    </dgm:pt>
    <dgm:pt modelId="{1E7BBB0F-8649-4D4E-8566-ADCE16AC957B}" type="pres">
      <dgm:prSet presAssocID="{2C56B167-1D5F-4A26-9B64-3CCD5C3786D2}" presName="gear3" presStyleLbl="node1" presStyleIdx="2" presStyleCnt="3"/>
      <dgm:spPr/>
      <dgm:t>
        <a:bodyPr/>
        <a:lstStyle/>
        <a:p>
          <a:endParaRPr lang="en-US"/>
        </a:p>
      </dgm:t>
    </dgm:pt>
    <dgm:pt modelId="{48A173D4-2C09-4F24-A6B3-FAC23352E0D5}" type="pres">
      <dgm:prSet presAssocID="{2C56B167-1D5F-4A26-9B64-3CCD5C3786D2}" presName="gear3tx" presStyleLbl="node1" presStyleIdx="2" presStyleCnt="3">
        <dgm:presLayoutVars>
          <dgm:chMax val="1"/>
          <dgm:bulletEnabled val="1"/>
        </dgm:presLayoutVars>
      </dgm:prSet>
      <dgm:spPr/>
      <dgm:t>
        <a:bodyPr/>
        <a:lstStyle/>
        <a:p>
          <a:endParaRPr lang="en-US"/>
        </a:p>
      </dgm:t>
    </dgm:pt>
    <dgm:pt modelId="{592DA90A-6A38-4888-89D3-87DA6137FBF1}" type="pres">
      <dgm:prSet presAssocID="{2C56B167-1D5F-4A26-9B64-3CCD5C3786D2}" presName="gear3srcNode" presStyleLbl="node1" presStyleIdx="2" presStyleCnt="3"/>
      <dgm:spPr/>
      <dgm:t>
        <a:bodyPr/>
        <a:lstStyle/>
        <a:p>
          <a:endParaRPr lang="en-US"/>
        </a:p>
      </dgm:t>
    </dgm:pt>
    <dgm:pt modelId="{CC1A4713-6FE6-4AB2-9F13-B66B8F0E4A5E}" type="pres">
      <dgm:prSet presAssocID="{2C56B167-1D5F-4A26-9B64-3CCD5C3786D2}" presName="gear3dstNode" presStyleLbl="node1" presStyleIdx="2" presStyleCnt="3"/>
      <dgm:spPr/>
      <dgm:t>
        <a:bodyPr/>
        <a:lstStyle/>
        <a:p>
          <a:endParaRPr lang="en-US"/>
        </a:p>
      </dgm:t>
    </dgm:pt>
    <dgm:pt modelId="{175334A6-3251-4A62-83A0-20ED4E52DFEF}" type="pres">
      <dgm:prSet presAssocID="{399524E9-86ED-4809-A169-7BA1E97FDA71}" presName="connector1" presStyleLbl="sibTrans2D1" presStyleIdx="0" presStyleCnt="3" custLinFactNeighborX="-157" custLinFactNeighborY="-1556"/>
      <dgm:spPr/>
      <dgm:t>
        <a:bodyPr/>
        <a:lstStyle/>
        <a:p>
          <a:endParaRPr lang="en-US"/>
        </a:p>
      </dgm:t>
    </dgm:pt>
    <dgm:pt modelId="{571004DF-660F-4C70-BA13-DC7267210FA4}" type="pres">
      <dgm:prSet presAssocID="{ECAD56F2-7164-439A-B6D4-14E58EAE823C}" presName="connector2" presStyleLbl="sibTrans2D1" presStyleIdx="1" presStyleCnt="3"/>
      <dgm:spPr/>
      <dgm:t>
        <a:bodyPr/>
        <a:lstStyle/>
        <a:p>
          <a:endParaRPr lang="en-US"/>
        </a:p>
      </dgm:t>
    </dgm:pt>
    <dgm:pt modelId="{E65C3CCD-F7A2-4812-A9D7-4F0A5F5A586F}" type="pres">
      <dgm:prSet presAssocID="{C72A93C4-850C-454C-B797-E0DF15031045}" presName="connector3" presStyleLbl="sibTrans2D1" presStyleIdx="2" presStyleCnt="3"/>
      <dgm:spPr/>
      <dgm:t>
        <a:bodyPr/>
        <a:lstStyle/>
        <a:p>
          <a:endParaRPr lang="en-US"/>
        </a:p>
      </dgm:t>
    </dgm:pt>
  </dgm:ptLst>
  <dgm:cxnLst>
    <dgm:cxn modelId="{40D1620F-0010-4F4B-BCFE-2460763684B2}" type="presOf" srcId="{2C56B167-1D5F-4A26-9B64-3CCD5C3786D2}" destId="{CC1A4713-6FE6-4AB2-9F13-B66B8F0E4A5E}" srcOrd="3" destOrd="0" presId="urn:microsoft.com/office/officeart/2005/8/layout/gear1"/>
    <dgm:cxn modelId="{F2774F55-92E6-443D-92B0-B27059875B92}" type="presOf" srcId="{26E7060D-0F66-4D3A-9466-8F271C9602DC}" destId="{65AA1796-ED0F-4DF8-86A7-A4B3AA44B12F}" srcOrd="0" destOrd="0" presId="urn:microsoft.com/office/officeart/2005/8/layout/gear1"/>
    <dgm:cxn modelId="{D0E18DC0-6035-49CE-817B-F83E95511959}" srcId="{26E7060D-0F66-4D3A-9466-8F271C9602DC}" destId="{818C59DB-0FE0-4DD4-A73F-2687CF661610}" srcOrd="4" destOrd="0" parTransId="{F407E682-82B1-4AD9-8416-0D8175CAA8F2}" sibTransId="{B5A4F78E-AE48-470B-B18C-42D6F236D62C}"/>
    <dgm:cxn modelId="{B0AB17EA-ED67-4778-9390-B0FBE4C0979B}" type="presOf" srcId="{712B10E7-FC6C-46A3-8652-82B1E033F8F8}" destId="{B9A2034D-3DD2-408C-9FF6-7DF746EAC052}" srcOrd="1" destOrd="0" presId="urn:microsoft.com/office/officeart/2005/8/layout/gear1"/>
    <dgm:cxn modelId="{20005EC0-46D8-44B5-8788-3D2706350B7C}" type="presOf" srcId="{712B10E7-FC6C-46A3-8652-82B1E033F8F8}" destId="{B781511D-8448-4C5D-90F4-ECC72F97167B}" srcOrd="2" destOrd="0" presId="urn:microsoft.com/office/officeart/2005/8/layout/gear1"/>
    <dgm:cxn modelId="{40A11C19-A0CB-47AB-AC32-CD88DA9EC741}" type="presOf" srcId="{2C56B167-1D5F-4A26-9B64-3CCD5C3786D2}" destId="{1E7BBB0F-8649-4D4E-8566-ADCE16AC957B}" srcOrd="0" destOrd="0" presId="urn:microsoft.com/office/officeart/2005/8/layout/gear1"/>
    <dgm:cxn modelId="{80F6B5F7-65F7-444D-B07F-E95FD50363D5}" type="presOf" srcId="{32A8DDE3-8652-4F55-A54F-1C37A9D26538}" destId="{CD3D72C3-1F7C-41DB-8D92-213A5D6B0138}" srcOrd="1" destOrd="0" presId="urn:microsoft.com/office/officeart/2005/8/layout/gear1"/>
    <dgm:cxn modelId="{E8EE0B65-BB4F-4C74-B558-3998F899107D}" type="presOf" srcId="{2C56B167-1D5F-4A26-9B64-3CCD5C3786D2}" destId="{592DA90A-6A38-4888-89D3-87DA6137FBF1}" srcOrd="2" destOrd="0" presId="urn:microsoft.com/office/officeart/2005/8/layout/gear1"/>
    <dgm:cxn modelId="{904AF5ED-EE48-49C8-A6BD-B2295C91D835}" type="presOf" srcId="{32A8DDE3-8652-4F55-A54F-1C37A9D26538}" destId="{4B8245AE-18CE-4A4C-880F-B7B656DFF88D}" srcOrd="2" destOrd="0" presId="urn:microsoft.com/office/officeart/2005/8/layout/gear1"/>
    <dgm:cxn modelId="{81595C61-F611-46FD-8863-BA0704BD1B8A}" type="presOf" srcId="{C72A93C4-850C-454C-B797-E0DF15031045}" destId="{E65C3CCD-F7A2-4812-A9D7-4F0A5F5A586F}" srcOrd="0" destOrd="0" presId="urn:microsoft.com/office/officeart/2005/8/layout/gear1"/>
    <dgm:cxn modelId="{139CF0F0-07D5-40B3-B409-9FA122C3A478}" srcId="{26E7060D-0F66-4D3A-9466-8F271C9602DC}" destId="{712B10E7-FC6C-46A3-8652-82B1E033F8F8}" srcOrd="1" destOrd="0" parTransId="{2AC58AA2-91A0-4CB3-B4EA-128B577FDDE6}" sibTransId="{ECAD56F2-7164-439A-B6D4-14E58EAE823C}"/>
    <dgm:cxn modelId="{B2D7CB29-0CF6-4950-95F7-F57DA62B6DC0}" type="presOf" srcId="{399524E9-86ED-4809-A169-7BA1E97FDA71}" destId="{175334A6-3251-4A62-83A0-20ED4E52DFEF}" srcOrd="0" destOrd="0" presId="urn:microsoft.com/office/officeart/2005/8/layout/gear1"/>
    <dgm:cxn modelId="{05EC8167-5483-4E7D-BD83-A0070C397685}" srcId="{26E7060D-0F66-4D3A-9466-8F271C9602DC}" destId="{32A8DDE3-8652-4F55-A54F-1C37A9D26538}" srcOrd="0" destOrd="0" parTransId="{EED3A9A3-C7A4-4EEE-B4A8-900D79BC8C69}" sibTransId="{399524E9-86ED-4809-A169-7BA1E97FDA71}"/>
    <dgm:cxn modelId="{B82CC93A-3F81-4348-A66E-E0756F3041BA}" type="presOf" srcId="{ECAD56F2-7164-439A-B6D4-14E58EAE823C}" destId="{571004DF-660F-4C70-BA13-DC7267210FA4}" srcOrd="0" destOrd="0" presId="urn:microsoft.com/office/officeart/2005/8/layout/gear1"/>
    <dgm:cxn modelId="{D0B218C0-1CD6-4D77-BA9D-510DD4F118F8}" srcId="{26E7060D-0F66-4D3A-9466-8F271C9602DC}" destId="{2C56B167-1D5F-4A26-9B64-3CCD5C3786D2}" srcOrd="2" destOrd="0" parTransId="{1ED19A5A-8A10-4167-858B-9FFF5257DF7A}" sibTransId="{C72A93C4-850C-454C-B797-E0DF15031045}"/>
    <dgm:cxn modelId="{045248C5-C026-4B66-828F-DBBDCE4F6814}" srcId="{26E7060D-0F66-4D3A-9466-8F271C9602DC}" destId="{12FAEA6A-6BDD-4ED8-BE41-1B9CC8069695}" srcOrd="3" destOrd="0" parTransId="{A5BF1B0B-515D-4887-A71E-B4D32B5DD8C5}" sibTransId="{49F89482-2181-4E50-8840-F138AF90A77A}"/>
    <dgm:cxn modelId="{8D6F73FC-B7B0-4613-A87F-3299BB3853BB}" type="presOf" srcId="{2C56B167-1D5F-4A26-9B64-3CCD5C3786D2}" destId="{48A173D4-2C09-4F24-A6B3-FAC23352E0D5}" srcOrd="1" destOrd="0" presId="urn:microsoft.com/office/officeart/2005/8/layout/gear1"/>
    <dgm:cxn modelId="{0DD207CD-0BC7-451A-8396-FC6C8B2B89DD}" type="presOf" srcId="{712B10E7-FC6C-46A3-8652-82B1E033F8F8}" destId="{95B480DE-FF03-40ED-B467-AEEDDD36471F}" srcOrd="0" destOrd="0" presId="urn:microsoft.com/office/officeart/2005/8/layout/gear1"/>
    <dgm:cxn modelId="{E8024A15-D829-4E03-9136-87CBBB849151}" type="presOf" srcId="{32A8DDE3-8652-4F55-A54F-1C37A9D26538}" destId="{79DEDF5B-A5FE-40C5-8E73-8B47C5B3D5DF}" srcOrd="0" destOrd="0" presId="urn:microsoft.com/office/officeart/2005/8/layout/gear1"/>
    <dgm:cxn modelId="{402FF916-1D3D-4813-9F2A-21801761B870}" type="presParOf" srcId="{65AA1796-ED0F-4DF8-86A7-A4B3AA44B12F}" destId="{79DEDF5B-A5FE-40C5-8E73-8B47C5B3D5DF}" srcOrd="0" destOrd="0" presId="urn:microsoft.com/office/officeart/2005/8/layout/gear1"/>
    <dgm:cxn modelId="{441F1811-41A2-4AE4-8AD6-3AAB962A3231}" type="presParOf" srcId="{65AA1796-ED0F-4DF8-86A7-A4B3AA44B12F}" destId="{CD3D72C3-1F7C-41DB-8D92-213A5D6B0138}" srcOrd="1" destOrd="0" presId="urn:microsoft.com/office/officeart/2005/8/layout/gear1"/>
    <dgm:cxn modelId="{AAA7939A-E779-40D4-B161-DA89536CDF35}" type="presParOf" srcId="{65AA1796-ED0F-4DF8-86A7-A4B3AA44B12F}" destId="{4B8245AE-18CE-4A4C-880F-B7B656DFF88D}" srcOrd="2" destOrd="0" presId="urn:microsoft.com/office/officeart/2005/8/layout/gear1"/>
    <dgm:cxn modelId="{A7EF938F-C406-4216-BEEA-5B35321BD4B8}" type="presParOf" srcId="{65AA1796-ED0F-4DF8-86A7-A4B3AA44B12F}" destId="{95B480DE-FF03-40ED-B467-AEEDDD36471F}" srcOrd="3" destOrd="0" presId="urn:microsoft.com/office/officeart/2005/8/layout/gear1"/>
    <dgm:cxn modelId="{66EE779E-AB35-44F3-8C34-DD17C849C340}" type="presParOf" srcId="{65AA1796-ED0F-4DF8-86A7-A4B3AA44B12F}" destId="{B9A2034D-3DD2-408C-9FF6-7DF746EAC052}" srcOrd="4" destOrd="0" presId="urn:microsoft.com/office/officeart/2005/8/layout/gear1"/>
    <dgm:cxn modelId="{929A8867-6AED-4BCC-9D3C-CBF851155717}" type="presParOf" srcId="{65AA1796-ED0F-4DF8-86A7-A4B3AA44B12F}" destId="{B781511D-8448-4C5D-90F4-ECC72F97167B}" srcOrd="5" destOrd="0" presId="urn:microsoft.com/office/officeart/2005/8/layout/gear1"/>
    <dgm:cxn modelId="{C33182A8-80B0-48F0-8472-A7835489030D}" type="presParOf" srcId="{65AA1796-ED0F-4DF8-86A7-A4B3AA44B12F}" destId="{1E7BBB0F-8649-4D4E-8566-ADCE16AC957B}" srcOrd="6" destOrd="0" presId="urn:microsoft.com/office/officeart/2005/8/layout/gear1"/>
    <dgm:cxn modelId="{A9661B50-200C-4B0E-94B5-7E5624490A28}" type="presParOf" srcId="{65AA1796-ED0F-4DF8-86A7-A4B3AA44B12F}" destId="{48A173D4-2C09-4F24-A6B3-FAC23352E0D5}" srcOrd="7" destOrd="0" presId="urn:microsoft.com/office/officeart/2005/8/layout/gear1"/>
    <dgm:cxn modelId="{9753DFA1-DE0C-4C8D-BB29-EC3552921365}" type="presParOf" srcId="{65AA1796-ED0F-4DF8-86A7-A4B3AA44B12F}" destId="{592DA90A-6A38-4888-89D3-87DA6137FBF1}" srcOrd="8" destOrd="0" presId="urn:microsoft.com/office/officeart/2005/8/layout/gear1"/>
    <dgm:cxn modelId="{26A36FF2-6316-4A99-9BAB-AD6BC2F342F5}" type="presParOf" srcId="{65AA1796-ED0F-4DF8-86A7-A4B3AA44B12F}" destId="{CC1A4713-6FE6-4AB2-9F13-B66B8F0E4A5E}" srcOrd="9" destOrd="0" presId="urn:microsoft.com/office/officeart/2005/8/layout/gear1"/>
    <dgm:cxn modelId="{556C2C44-A80E-414A-A0D7-467883CB4DFD}" type="presParOf" srcId="{65AA1796-ED0F-4DF8-86A7-A4B3AA44B12F}" destId="{175334A6-3251-4A62-83A0-20ED4E52DFEF}" srcOrd="10" destOrd="0" presId="urn:microsoft.com/office/officeart/2005/8/layout/gear1"/>
    <dgm:cxn modelId="{1CDFF79A-AE40-4307-807F-1AD518534BE7}" type="presParOf" srcId="{65AA1796-ED0F-4DF8-86A7-A4B3AA44B12F}" destId="{571004DF-660F-4C70-BA13-DC7267210FA4}" srcOrd="11" destOrd="0" presId="urn:microsoft.com/office/officeart/2005/8/layout/gear1"/>
    <dgm:cxn modelId="{0C610EC6-77B2-4A35-B767-BBB2B7DD0C87}" type="presParOf" srcId="{65AA1796-ED0F-4DF8-86A7-A4B3AA44B12F}" destId="{E65C3CCD-F7A2-4812-A9D7-4F0A5F5A586F}" srcOrd="12" destOrd="0" presId="urn:microsoft.com/office/officeart/2005/8/layout/gear1"/>
  </dgm:cxnLst>
  <dgm:bg>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DEDF5B-A5FE-40C5-8E73-8B47C5B3D5DF}">
      <dsp:nvSpPr>
        <dsp:cNvPr id="0" name=""/>
        <dsp:cNvSpPr/>
      </dsp:nvSpPr>
      <dsp:spPr>
        <a:xfrm>
          <a:off x="2082800" y="1828800"/>
          <a:ext cx="2235200" cy="2235200"/>
        </a:xfrm>
        <a:prstGeom prst="gear9">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a:outerShdw blurRad="50800" dist="38100" dir="21540000" algn="b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082800" y="1828800"/>
        <a:ext cx="2235200" cy="2235200"/>
      </dsp:txXfrm>
    </dsp:sp>
    <dsp:sp modelId="{95B480DE-FF03-40ED-B467-AEEDDD36471F}">
      <dsp:nvSpPr>
        <dsp:cNvPr id="0" name=""/>
        <dsp:cNvSpPr/>
      </dsp:nvSpPr>
      <dsp:spPr>
        <a:xfrm>
          <a:off x="782320" y="1300480"/>
          <a:ext cx="1625600" cy="1625600"/>
        </a:xfrm>
        <a:prstGeom prst="gear6">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a:outerShdw blurRad="50800" dist="38100" dir="215400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782320" y="1300480"/>
        <a:ext cx="1625600" cy="1625600"/>
      </dsp:txXfrm>
    </dsp:sp>
    <dsp:sp modelId="{1E7BBB0F-8649-4D4E-8566-ADCE16AC957B}">
      <dsp:nvSpPr>
        <dsp:cNvPr id="0" name=""/>
        <dsp:cNvSpPr/>
      </dsp:nvSpPr>
      <dsp:spPr>
        <a:xfrm rot="20700000">
          <a:off x="1692821" y="178981"/>
          <a:ext cx="1592756" cy="1592756"/>
        </a:xfrm>
        <a:prstGeom prst="gear6">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a:outerShdw blurRad="50800" dist="38100" dir="2154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dirty="0"/>
        </a:p>
      </dsp:txBody>
      <dsp:txXfrm>
        <a:off x="2042160" y="528320"/>
        <a:ext cx="894080" cy="894080"/>
      </dsp:txXfrm>
    </dsp:sp>
    <dsp:sp modelId="{175334A6-3251-4A62-83A0-20ED4E52DFEF}">
      <dsp:nvSpPr>
        <dsp:cNvPr id="0" name=""/>
        <dsp:cNvSpPr/>
      </dsp:nvSpPr>
      <dsp:spPr>
        <a:xfrm>
          <a:off x="1905014" y="1447802"/>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a:scene3d>
          <a:camera prst="orthographicFront"/>
          <a:lightRig rig="threePt" dir="t"/>
        </a:scene3d>
        <a:sp3d>
          <a:bevelB w="152400" h="50800" prst="softRound"/>
        </a:sp3d>
      </dsp:spPr>
      <dsp:style>
        <a:lnRef idx="0">
          <a:scrgbClr r="0" g="0" b="0"/>
        </a:lnRef>
        <a:fillRef idx="1">
          <a:scrgbClr r="0" g="0" b="0"/>
        </a:fillRef>
        <a:effectRef idx="0">
          <a:scrgbClr r="0" g="0" b="0"/>
        </a:effectRef>
        <a:fontRef idx="minor">
          <a:schemeClr val="lt1"/>
        </a:fontRef>
      </dsp:style>
    </dsp:sp>
    <dsp:sp modelId="{571004DF-660F-4C70-BA13-DC7267210FA4}">
      <dsp:nvSpPr>
        <dsp:cNvPr id="0" name=""/>
        <dsp:cNvSpPr/>
      </dsp:nvSpPr>
      <dsp:spPr>
        <a:xfrm>
          <a:off x="494429"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5C3CCD-F7A2-4812-A9D7-4F0A5F5A586F}">
      <dsp:nvSpPr>
        <dsp:cNvPr id="0" name=""/>
        <dsp:cNvSpPr/>
      </dsp:nvSpPr>
      <dsp:spPr>
        <a:xfrm>
          <a:off x="1324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8" y="0"/>
            <a:ext cx="3169920" cy="480060"/>
          </a:xfrm>
          <a:prstGeom prst="rect">
            <a:avLst/>
          </a:prstGeom>
        </p:spPr>
        <p:txBody>
          <a:bodyPr vert="horz" lIns="96653" tIns="48327" rIns="96653" bIns="48327" rtlCol="0"/>
          <a:lstStyle>
            <a:lvl1pPr algn="r">
              <a:defRPr sz="1200"/>
            </a:lvl1pPr>
          </a:lstStyle>
          <a:p>
            <a:fld id="{FC48D7D0-7243-4202-A678-3C788E85C85F}" type="datetimeFigureOut">
              <a:rPr lang="en-US" smtClean="0"/>
              <a:pPr/>
              <a:t>6/6/2014</a:t>
            </a:fld>
            <a:endParaRPr lang="en-US"/>
          </a:p>
        </p:txBody>
      </p:sp>
      <p:sp>
        <p:nvSpPr>
          <p:cNvPr id="4" name="Footer Placeholder 3"/>
          <p:cNvSpPr>
            <a:spLocks noGrp="1"/>
          </p:cNvSpPr>
          <p:nvPr>
            <p:ph type="ftr" sz="quarter" idx="2"/>
          </p:nvPr>
        </p:nvSpPr>
        <p:spPr>
          <a:xfrm>
            <a:off x="1"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3" tIns="48327" rIns="96653" bIns="48327" rtlCol="0" anchor="b"/>
          <a:lstStyle>
            <a:lvl1pPr algn="r">
              <a:defRPr sz="1200"/>
            </a:lvl1pPr>
          </a:lstStyle>
          <a:p>
            <a:fld id="{E3DF259B-C7A6-443F-9558-482D835662D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8" y="0"/>
            <a:ext cx="3169920" cy="480060"/>
          </a:xfrm>
          <a:prstGeom prst="rect">
            <a:avLst/>
          </a:prstGeom>
        </p:spPr>
        <p:txBody>
          <a:bodyPr vert="horz" lIns="96653" tIns="48327" rIns="96653" bIns="48327" rtlCol="0"/>
          <a:lstStyle>
            <a:lvl1pPr algn="r">
              <a:defRPr sz="1200"/>
            </a:lvl1pPr>
          </a:lstStyle>
          <a:p>
            <a:fld id="{52EF6CF9-F23A-4C7E-B23B-287FF1745014}" type="datetimeFigureOut">
              <a:rPr lang="en-US" smtClean="0"/>
              <a:pPr/>
              <a:t>6/6/2014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3" tIns="48327" rIns="96653" bIns="48327" rtlCol="0" anchor="b"/>
          <a:lstStyle>
            <a:lvl1pPr algn="r">
              <a:defRPr sz="1200"/>
            </a:lvl1pPr>
          </a:lstStyle>
          <a:p>
            <a:fld id="{CFD28FED-60A5-4C0E-A0AB-BB2B0FE9316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Group discussion:  What do you think the correlation is between this slide and quality?</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16</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Preventive</a:t>
            </a:r>
            <a:r>
              <a:rPr lang="en-US" b="1" baseline="0" dirty="0" smtClean="0"/>
              <a:t> Maintenance </a:t>
            </a:r>
            <a:r>
              <a:rPr lang="en-US" baseline="0" dirty="0" smtClean="0"/>
              <a:t>procedures for </a:t>
            </a:r>
            <a:r>
              <a:rPr lang="en-US" b="1" baseline="0" dirty="0" smtClean="0"/>
              <a:t>plasma cutters </a:t>
            </a:r>
            <a:r>
              <a:rPr lang="en-US" baseline="0" dirty="0" smtClean="0"/>
              <a:t>need to be followed to insure the plasma cutters are performing to the standard they were designed for.</a:t>
            </a:r>
          </a:p>
          <a:p>
            <a:pPr marL="713095" lvl="1" indent="-237698">
              <a:buAutoNum type="alphaLcParenR"/>
            </a:pPr>
            <a:r>
              <a:rPr lang="en-US" b="1" baseline="0" dirty="0" smtClean="0"/>
              <a:t>Before fitting</a:t>
            </a:r>
            <a:r>
              <a:rPr lang="en-US" baseline="0" dirty="0" smtClean="0"/>
              <a:t>, it is important for fitters to </a:t>
            </a:r>
            <a:r>
              <a:rPr lang="en-US" b="1" baseline="0" dirty="0" smtClean="0"/>
              <a:t>check the part dimensions </a:t>
            </a:r>
            <a:r>
              <a:rPr lang="en-US" baseline="0" dirty="0" smtClean="0"/>
              <a:t>they receive and validate they are consistent with the design specs</a:t>
            </a:r>
          </a:p>
          <a:p>
            <a:pPr marL="1188491" lvl="2" indent="-237698">
              <a:buAutoNum type="alphaLcParenR"/>
            </a:pPr>
            <a:r>
              <a:rPr lang="en-US" baseline="0" dirty="0" smtClean="0"/>
              <a:t>If parts are </a:t>
            </a:r>
            <a:r>
              <a:rPr lang="en-US" b="1" baseline="0" dirty="0" smtClean="0"/>
              <a:t>continually out-of-tolerance</a:t>
            </a:r>
            <a:r>
              <a:rPr lang="en-US" baseline="0" dirty="0" smtClean="0"/>
              <a:t>, if any inaccuracy </a:t>
            </a:r>
            <a:r>
              <a:rPr lang="en-US" b="1" baseline="0" dirty="0" smtClean="0"/>
              <a:t>trends</a:t>
            </a:r>
            <a:r>
              <a:rPr lang="en-US" baseline="0" dirty="0" smtClean="0"/>
              <a:t> are noticed, or extensive trimming or other rework to fit properly are required, you should </a:t>
            </a:r>
            <a:r>
              <a:rPr lang="en-US" b="1" baseline="0" dirty="0" smtClean="0"/>
              <a:t>notify</a:t>
            </a:r>
            <a:r>
              <a:rPr lang="en-US" baseline="0" dirty="0" smtClean="0"/>
              <a:t> your </a:t>
            </a:r>
            <a:r>
              <a:rPr lang="en-US" b="1" baseline="0" dirty="0" smtClean="0"/>
              <a:t>supervisor</a:t>
            </a:r>
            <a:r>
              <a:rPr lang="en-US" baseline="0" dirty="0" smtClean="0"/>
              <a:t> so the problem can be identified and addressed at the root cause. </a:t>
            </a:r>
          </a:p>
          <a:p>
            <a:pPr marL="237698" indent="-237698">
              <a:buAutoNum type="alphaLcParenR"/>
            </a:pPr>
            <a:r>
              <a:rPr lang="en-US" baseline="0" dirty="0" smtClean="0"/>
              <a:t>If </a:t>
            </a:r>
            <a:r>
              <a:rPr lang="en-US" b="1" baseline="0" dirty="0" smtClean="0"/>
              <a:t>insert</a:t>
            </a:r>
            <a:r>
              <a:rPr lang="en-US" baseline="0" dirty="0" smtClean="0"/>
              <a:t> plates are dimensionally inaccurate, it is essential that the plate is </a:t>
            </a:r>
            <a:r>
              <a:rPr lang="en-US" b="1" baseline="0" dirty="0" smtClean="0"/>
              <a:t>trimmed</a:t>
            </a:r>
            <a:r>
              <a:rPr lang="en-US" baseline="0" dirty="0" smtClean="0"/>
              <a:t> to maintain a 1-2 mm root opening before being welded</a:t>
            </a:r>
          </a:p>
          <a:p>
            <a:pPr marL="713095" lvl="1" indent="-237698">
              <a:buAutoNum type="alphaLcParenR"/>
            </a:pPr>
            <a:r>
              <a:rPr lang="en-US" baseline="0" dirty="0" smtClean="0"/>
              <a:t>Under no circumstances should insert plates be </a:t>
            </a:r>
            <a:r>
              <a:rPr lang="en-US" b="1" baseline="0" dirty="0" smtClean="0"/>
              <a:t>forced-fit</a:t>
            </a:r>
            <a:r>
              <a:rPr lang="en-US" baseline="0" dirty="0" smtClean="0"/>
              <a:t> into decks as this causes a large buildup of residual stress and significant distortion will be created when the insert is welded.</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132</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This</a:t>
            </a:r>
            <a:r>
              <a:rPr lang="en-US" baseline="0" dirty="0" smtClean="0"/>
              <a:t> picture shows an </a:t>
            </a:r>
            <a:r>
              <a:rPr lang="en-US" b="1" baseline="0" dirty="0" smtClean="0"/>
              <a:t>insert plate that was forced fit</a:t>
            </a:r>
            <a:r>
              <a:rPr lang="en-US" baseline="0" dirty="0" smtClean="0"/>
              <a:t> into the deck along the radius</a:t>
            </a:r>
          </a:p>
          <a:p>
            <a:pPr marL="713095" lvl="1" indent="-237698">
              <a:buAutoNum type="alphaLcParenR"/>
            </a:pPr>
            <a:r>
              <a:rPr lang="en-US" baseline="0" dirty="0" smtClean="0"/>
              <a:t>There is </a:t>
            </a:r>
            <a:r>
              <a:rPr lang="en-US" b="1" baseline="0" dirty="0" smtClean="0"/>
              <a:t>no room for thermal expansion </a:t>
            </a:r>
            <a:r>
              <a:rPr lang="en-US" baseline="0" dirty="0" smtClean="0"/>
              <a:t>when welded and residual stress is built up in the plate.</a:t>
            </a:r>
          </a:p>
          <a:p>
            <a:pPr marL="713095" lvl="1" indent="-237698">
              <a:buAutoNum type="alphaLcParenR"/>
            </a:pPr>
            <a:r>
              <a:rPr lang="en-US" baseline="0" dirty="0" smtClean="0"/>
              <a:t>When the plate stresses rebalance after welding, the </a:t>
            </a:r>
            <a:r>
              <a:rPr lang="en-US" b="1" baseline="0" dirty="0" smtClean="0"/>
              <a:t>residual stress buildup </a:t>
            </a:r>
            <a:r>
              <a:rPr lang="en-US" baseline="0" dirty="0" smtClean="0"/>
              <a:t>will cause the plate to distort and the </a:t>
            </a:r>
            <a:r>
              <a:rPr lang="en-US" b="1" baseline="0" dirty="0" smtClean="0"/>
              <a:t>distortion will radiate outwards </a:t>
            </a:r>
            <a:r>
              <a:rPr lang="en-US" baseline="0" dirty="0" smtClean="0"/>
              <a:t>from the insert radii causing </a:t>
            </a:r>
            <a:r>
              <a:rPr lang="en-US" b="1" baseline="0" dirty="0" smtClean="0"/>
              <a:t>rework</a:t>
            </a:r>
            <a:r>
              <a:rPr lang="en-US" baseline="0" dirty="0" smtClean="0"/>
              <a:t> and process delays at </a:t>
            </a:r>
            <a:r>
              <a:rPr lang="en-US" b="1" baseline="0" dirty="0" smtClean="0"/>
              <a:t>every subsequent work station</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133</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Poor</a:t>
            </a:r>
            <a:r>
              <a:rPr lang="en-US" b="1" baseline="0" dirty="0" smtClean="0"/>
              <a:t> fit-up </a:t>
            </a:r>
            <a:r>
              <a:rPr lang="en-US" baseline="0" dirty="0" smtClean="0"/>
              <a:t>causes a number of issues for welders and </a:t>
            </a:r>
            <a:r>
              <a:rPr lang="en-US" b="1" baseline="0" dirty="0" smtClean="0"/>
              <a:t>prohibits</a:t>
            </a:r>
            <a:r>
              <a:rPr lang="en-US" baseline="0" dirty="0" smtClean="0"/>
              <a:t> the use of proper </a:t>
            </a:r>
            <a:r>
              <a:rPr lang="en-US" b="1" baseline="0" dirty="0" smtClean="0"/>
              <a:t>distortion control techniques</a:t>
            </a:r>
          </a:p>
          <a:p>
            <a:pPr marL="713095" lvl="1" indent="-237698">
              <a:buAutoNum type="alphaLcParenR"/>
            </a:pPr>
            <a:r>
              <a:rPr lang="en-US" baseline="0" dirty="0" smtClean="0"/>
              <a:t>It requires </a:t>
            </a:r>
            <a:r>
              <a:rPr lang="en-US" b="1" baseline="0" dirty="0" smtClean="0"/>
              <a:t>additional process time </a:t>
            </a:r>
          </a:p>
          <a:p>
            <a:pPr marL="713095" lvl="1" indent="-237698">
              <a:buAutoNum type="alphaLcParenR"/>
            </a:pPr>
            <a:r>
              <a:rPr lang="en-US" baseline="0" dirty="0" smtClean="0"/>
              <a:t>Can </a:t>
            </a:r>
            <a:r>
              <a:rPr lang="en-US" b="1" baseline="0" dirty="0" smtClean="0"/>
              <a:t>increase the weld size </a:t>
            </a:r>
            <a:r>
              <a:rPr lang="en-US" baseline="0" dirty="0" smtClean="0"/>
              <a:t>required and lead to </a:t>
            </a:r>
            <a:r>
              <a:rPr lang="en-US" baseline="0" dirty="0" err="1" smtClean="0"/>
              <a:t>overwelding</a:t>
            </a:r>
            <a:r>
              <a:rPr lang="en-US" baseline="0" dirty="0" smtClean="0"/>
              <a:t> distortion</a:t>
            </a:r>
          </a:p>
          <a:p>
            <a:pPr marL="713095" lvl="1" indent="-237698">
              <a:buAutoNum type="alphaLcParenR"/>
            </a:pPr>
            <a:r>
              <a:rPr lang="en-US" baseline="0" dirty="0" smtClean="0"/>
              <a:t>May require weld “</a:t>
            </a:r>
            <a:r>
              <a:rPr lang="en-US" b="1" baseline="0" dirty="0" smtClean="0"/>
              <a:t>buttering</a:t>
            </a:r>
            <a:r>
              <a:rPr lang="en-US" baseline="0" dirty="0" smtClean="0"/>
              <a:t>” which is a slow cumbersome process that can reduce the joint strength to lower than the design requires</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134</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Steel</a:t>
            </a:r>
            <a:r>
              <a:rPr lang="en-US" baseline="0" dirty="0" smtClean="0"/>
              <a:t> plate from the </a:t>
            </a:r>
            <a:r>
              <a:rPr lang="en-US" b="1" baseline="0" dirty="0" smtClean="0"/>
              <a:t>mill</a:t>
            </a:r>
            <a:r>
              <a:rPr lang="en-US" baseline="0" dirty="0" smtClean="0"/>
              <a:t> arrives at Ingalls with </a:t>
            </a:r>
            <a:r>
              <a:rPr lang="en-US" b="1" baseline="0" dirty="0" smtClean="0"/>
              <a:t>residual stresses already in the plate</a:t>
            </a:r>
          </a:p>
          <a:p>
            <a:pPr marL="713095" lvl="1" indent="-237698">
              <a:buAutoNum type="alphaLcParenR"/>
            </a:pPr>
            <a:r>
              <a:rPr lang="en-US" baseline="0" dirty="0" smtClean="0"/>
              <a:t>Due to the nature of the </a:t>
            </a:r>
            <a:r>
              <a:rPr lang="en-US" b="1" baseline="0" dirty="0" smtClean="0"/>
              <a:t>material</a:t>
            </a:r>
            <a:r>
              <a:rPr lang="en-US" baseline="0" dirty="0" smtClean="0"/>
              <a:t> and the </a:t>
            </a:r>
            <a:r>
              <a:rPr lang="en-US" b="1" baseline="0" dirty="0" smtClean="0"/>
              <a:t>rolling process </a:t>
            </a:r>
            <a:r>
              <a:rPr lang="en-US" baseline="0" dirty="0" smtClean="0"/>
              <a:t>used, the residual stress </a:t>
            </a:r>
            <a:r>
              <a:rPr lang="en-US" b="1" baseline="0" dirty="0" smtClean="0"/>
              <a:t>in each plate is unknown and unique</a:t>
            </a:r>
          </a:p>
          <a:p>
            <a:pPr marL="713095" lvl="1" indent="-237698">
              <a:buAutoNum type="alphaLcParenR"/>
            </a:pPr>
            <a:r>
              <a:rPr lang="en-US" b="1" baseline="0" dirty="0" smtClean="0"/>
              <a:t>Stress assumptions</a:t>
            </a:r>
            <a:r>
              <a:rPr lang="en-US" baseline="0" dirty="0" smtClean="0"/>
              <a:t> can be made and modeled to give a cutting process that </a:t>
            </a:r>
            <a:r>
              <a:rPr lang="en-US" b="1" baseline="0" dirty="0" smtClean="0"/>
              <a:t>minimizes plate movement</a:t>
            </a:r>
            <a:r>
              <a:rPr lang="en-US" baseline="0" dirty="0" smtClean="0"/>
              <a:t> and part inaccuracies</a:t>
            </a:r>
          </a:p>
          <a:p>
            <a:pPr marL="1188491" lvl="2" indent="-237698">
              <a:buAutoNum type="alphaLcParenR"/>
            </a:pPr>
            <a:r>
              <a:rPr lang="en-US" baseline="0" dirty="0" smtClean="0"/>
              <a:t>Following </a:t>
            </a:r>
            <a:r>
              <a:rPr lang="en-US" b="1" baseline="0" dirty="0" smtClean="0"/>
              <a:t>cut sequences</a:t>
            </a:r>
            <a:r>
              <a:rPr lang="en-US" baseline="0" dirty="0" smtClean="0"/>
              <a:t> in the nest tapes will allow for the </a:t>
            </a:r>
            <a:r>
              <a:rPr lang="en-US" b="1" baseline="0" dirty="0" smtClean="0"/>
              <a:t>best chance at receiving accurate parts</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135</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Edge</a:t>
            </a:r>
            <a:r>
              <a:rPr lang="en-US" b="1" baseline="0" dirty="0" smtClean="0"/>
              <a:t> trimming </a:t>
            </a:r>
            <a:r>
              <a:rPr lang="en-US" baseline="0" dirty="0" smtClean="0"/>
              <a:t>of plate can </a:t>
            </a:r>
            <a:r>
              <a:rPr lang="en-US" b="1" baseline="0" dirty="0" smtClean="0"/>
              <a:t>relieve some of the inherent residual stress</a:t>
            </a:r>
            <a:r>
              <a:rPr lang="en-US" baseline="0" dirty="0" smtClean="0"/>
              <a:t> in the plate and allow </a:t>
            </a:r>
            <a:r>
              <a:rPr lang="en-US" b="1" baseline="0" dirty="0" smtClean="0"/>
              <a:t>for less distortion</a:t>
            </a:r>
            <a:r>
              <a:rPr lang="en-US" baseline="0" dirty="0" smtClean="0"/>
              <a:t> when fit and welded</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136</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Here</a:t>
            </a:r>
            <a:r>
              <a:rPr lang="en-US" baseline="0" dirty="0" smtClean="0"/>
              <a:t> you can see the affects </a:t>
            </a:r>
            <a:r>
              <a:rPr lang="en-US" b="1" baseline="0" dirty="0" smtClean="0"/>
              <a:t>trimming</a:t>
            </a:r>
            <a:r>
              <a:rPr lang="en-US" baseline="0" dirty="0" smtClean="0"/>
              <a:t> has on </a:t>
            </a:r>
            <a:r>
              <a:rPr lang="en-US" b="1" baseline="0" dirty="0" smtClean="0"/>
              <a:t>relieving residual stress</a:t>
            </a:r>
            <a:r>
              <a:rPr lang="en-US" baseline="0" dirty="0" smtClean="0"/>
              <a:t> and </a:t>
            </a:r>
            <a:r>
              <a:rPr lang="en-US" b="1" baseline="0" dirty="0" smtClean="0"/>
              <a:t>controlling plate movement. </a:t>
            </a:r>
          </a:p>
          <a:p>
            <a:pPr marL="713095" lvl="1" indent="-237698">
              <a:buAutoNum type="alphaLcParenR"/>
            </a:pPr>
            <a:r>
              <a:rPr lang="en-US" baseline="0" dirty="0" smtClean="0"/>
              <a:t>The dimensional </a:t>
            </a:r>
            <a:r>
              <a:rPr lang="en-US" b="1" baseline="0" dirty="0" smtClean="0"/>
              <a:t>changes</a:t>
            </a:r>
            <a:r>
              <a:rPr lang="en-US" baseline="0" dirty="0" smtClean="0"/>
              <a:t> have been </a:t>
            </a:r>
            <a:r>
              <a:rPr lang="en-US" b="1" baseline="0" dirty="0" smtClean="0"/>
              <a:t>exaggerated</a:t>
            </a:r>
            <a:r>
              <a:rPr lang="en-US" baseline="0" dirty="0" smtClean="0"/>
              <a:t> for clarity but are </a:t>
            </a:r>
            <a:r>
              <a:rPr lang="en-US" b="1" baseline="0" dirty="0" smtClean="0"/>
              <a:t>scaled</a:t>
            </a:r>
            <a:r>
              <a:rPr lang="en-US" baseline="0" dirty="0" smtClean="0"/>
              <a:t> to show actual differences between processes</a:t>
            </a:r>
          </a:p>
          <a:p>
            <a:pPr marL="713095" lvl="1" indent="-237698">
              <a:buAutoNum type="alphaLcParenR"/>
            </a:pPr>
            <a:r>
              <a:rPr lang="en-US" baseline="0" dirty="0" smtClean="0"/>
              <a:t>When </a:t>
            </a:r>
            <a:r>
              <a:rPr lang="en-US" b="1" baseline="0" dirty="0" smtClean="0"/>
              <a:t>combined</a:t>
            </a:r>
            <a:r>
              <a:rPr lang="en-US" baseline="0" dirty="0" smtClean="0"/>
              <a:t> with an optimal </a:t>
            </a:r>
            <a:r>
              <a:rPr lang="en-US" b="1" baseline="0" dirty="0" smtClean="0"/>
              <a:t>cut sequence</a:t>
            </a:r>
            <a:r>
              <a:rPr lang="en-US" baseline="0" dirty="0" smtClean="0"/>
              <a:t>, part </a:t>
            </a:r>
            <a:r>
              <a:rPr lang="en-US" b="1" baseline="0" dirty="0" smtClean="0"/>
              <a:t>accuracy</a:t>
            </a:r>
            <a:r>
              <a:rPr lang="en-US" baseline="0" dirty="0" smtClean="0"/>
              <a:t> can be </a:t>
            </a:r>
            <a:r>
              <a:rPr lang="en-US" b="1" baseline="0" dirty="0" smtClean="0"/>
              <a:t>maximized</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137</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As</a:t>
            </a:r>
            <a:r>
              <a:rPr lang="en-US" baseline="0" dirty="0" smtClean="0"/>
              <a:t> stated before, the </a:t>
            </a:r>
            <a:r>
              <a:rPr lang="en-US" b="1" baseline="0" dirty="0" smtClean="0"/>
              <a:t>mill rolling procedures </a:t>
            </a:r>
            <a:r>
              <a:rPr lang="en-US" baseline="0" dirty="0" smtClean="0"/>
              <a:t>cause </a:t>
            </a:r>
            <a:r>
              <a:rPr lang="en-US" b="1" baseline="0" dirty="0" smtClean="0"/>
              <a:t>non-uniform residual stress</a:t>
            </a:r>
            <a:r>
              <a:rPr lang="en-US" baseline="0" dirty="0" smtClean="0"/>
              <a:t> in the plate that makes </a:t>
            </a:r>
            <a:r>
              <a:rPr lang="en-US" b="1" baseline="0" dirty="0" smtClean="0"/>
              <a:t>each plate react different </a:t>
            </a:r>
            <a:r>
              <a:rPr lang="en-US" baseline="0" dirty="0" smtClean="0"/>
              <a:t>when cut and welded</a:t>
            </a:r>
          </a:p>
          <a:p>
            <a:pPr marL="713095" lvl="1" indent="-237698">
              <a:buAutoNum type="alphaLcParenR"/>
            </a:pPr>
            <a:r>
              <a:rPr lang="en-US" baseline="0" dirty="0" smtClean="0"/>
              <a:t>Following the procedures laid out for you will minimize the uncertainties and improve quality</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138</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Weld</a:t>
            </a:r>
            <a:r>
              <a:rPr lang="en-US" b="1" baseline="0" dirty="0" smtClean="0"/>
              <a:t> quality is driven by fit quality</a:t>
            </a:r>
          </a:p>
          <a:p>
            <a:pPr marL="713095" lvl="1" indent="-237698">
              <a:buAutoNum type="alphaLcParenR"/>
            </a:pPr>
            <a:r>
              <a:rPr lang="en-US" baseline="0" dirty="0" smtClean="0"/>
              <a:t>Welding distortion control best practices are much easier to achieve when proper fit is achieved</a:t>
            </a:r>
          </a:p>
          <a:p>
            <a:pPr marL="237698" indent="-237698">
              <a:buAutoNum type="alphaLcParenR"/>
            </a:pPr>
            <a:r>
              <a:rPr lang="en-US" b="1" baseline="0" dirty="0" smtClean="0"/>
              <a:t>Common causes of poor fit </a:t>
            </a:r>
            <a:r>
              <a:rPr lang="en-US" baseline="0" dirty="0" smtClean="0"/>
              <a:t>quality include:</a:t>
            </a:r>
          </a:p>
          <a:p>
            <a:pPr marL="713095" lvl="1" indent="-237698">
              <a:buAutoNum type="alphaLcParenR"/>
            </a:pPr>
            <a:r>
              <a:rPr lang="en-US" baseline="0" dirty="0" smtClean="0"/>
              <a:t>Poor workmanship practice</a:t>
            </a:r>
          </a:p>
          <a:p>
            <a:pPr marL="1188491" lvl="2" indent="-237698">
              <a:buAutoNum type="alphaLcParenR"/>
            </a:pPr>
            <a:r>
              <a:rPr lang="en-US" baseline="0" dirty="0" smtClean="0"/>
              <a:t>Fit with excessive </a:t>
            </a:r>
            <a:r>
              <a:rPr lang="en-US" b="1" baseline="0" dirty="0" smtClean="0"/>
              <a:t>gaps</a:t>
            </a:r>
            <a:r>
              <a:rPr lang="en-US" baseline="0" dirty="0" smtClean="0"/>
              <a:t> or forced-fit insert</a:t>
            </a:r>
          </a:p>
          <a:p>
            <a:pPr marL="1188491" lvl="2" indent="-237698">
              <a:buAutoNum type="alphaLcParenR"/>
            </a:pPr>
            <a:r>
              <a:rPr lang="en-US" baseline="0" dirty="0" smtClean="0"/>
              <a:t>Excessive </a:t>
            </a:r>
            <a:r>
              <a:rPr lang="en-US" b="1" baseline="0" dirty="0" smtClean="0"/>
              <a:t>tack</a:t>
            </a:r>
            <a:r>
              <a:rPr lang="en-US" baseline="0" dirty="0" smtClean="0"/>
              <a:t> sizes</a:t>
            </a:r>
          </a:p>
          <a:p>
            <a:pPr marL="1188491" lvl="2" indent="-237698">
              <a:buAutoNum type="alphaLcParenR"/>
            </a:pPr>
            <a:r>
              <a:rPr lang="en-US" baseline="0" dirty="0" smtClean="0"/>
              <a:t>Poor </a:t>
            </a:r>
            <a:r>
              <a:rPr lang="en-US" b="1" baseline="0" dirty="0" smtClean="0"/>
              <a:t>quality tacks</a:t>
            </a:r>
          </a:p>
          <a:p>
            <a:pPr marL="713095" lvl="1" indent="-237698">
              <a:buAutoNum type="alphaLcParenR"/>
            </a:pPr>
            <a:r>
              <a:rPr lang="en-US" baseline="0" dirty="0" smtClean="0"/>
              <a:t>Poor dimensioning</a:t>
            </a:r>
          </a:p>
          <a:p>
            <a:pPr marL="713095" lvl="1" indent="-237698">
              <a:buAutoNum type="alphaLcParenR"/>
            </a:pPr>
            <a:r>
              <a:rPr lang="en-US" baseline="0" dirty="0" smtClean="0"/>
              <a:t>Tolerance on drawings</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140</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Fit-up</a:t>
            </a:r>
            <a:r>
              <a:rPr lang="en-US" b="1" baseline="0" dirty="0" smtClean="0"/>
              <a:t> and gap control is critical for maintaining design weld size</a:t>
            </a:r>
          </a:p>
          <a:p>
            <a:pPr marL="713095" lvl="1" indent="-237698">
              <a:buAutoNum type="alphaLcParenR"/>
            </a:pPr>
            <a:r>
              <a:rPr lang="en-US" b="0" baseline="0" dirty="0" smtClean="0"/>
              <a:t>Enlarged gaps can cause the fillet weld size to be increased due to the reduction in throat width</a:t>
            </a:r>
          </a:p>
          <a:p>
            <a:pPr marL="713095" lvl="1" indent="-237698">
              <a:buAutoNum type="alphaLcParenR"/>
            </a:pPr>
            <a:r>
              <a:rPr lang="en-US" b="0" baseline="0" dirty="0" smtClean="0"/>
              <a:t>Excessive gaps can also create welding difficulties, defects, and more rework</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141</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What is an Insert?</a:t>
            </a:r>
            <a:endParaRPr lang="en-US" b="1" baseline="0" dirty="0" smtClean="0"/>
          </a:p>
          <a:p>
            <a:pPr marL="713095" lvl="1" indent="-237698">
              <a:buAutoNum type="alphaLcParenR"/>
            </a:pPr>
            <a:r>
              <a:rPr lang="en-US" b="0" baseline="0" dirty="0" smtClean="0"/>
              <a:t>An insert that is in the </a:t>
            </a:r>
            <a:r>
              <a:rPr lang="en-US" b="1" baseline="0" dirty="0" smtClean="0"/>
              <a:t>design</a:t>
            </a:r>
            <a:r>
              <a:rPr lang="en-US" b="0" baseline="0" dirty="0" smtClean="0"/>
              <a:t> drawing is normally </a:t>
            </a:r>
            <a:r>
              <a:rPr lang="en-US" b="1" baseline="0" dirty="0" smtClean="0"/>
              <a:t>a thicker plate installed in a thinner surrounding plate</a:t>
            </a:r>
            <a:r>
              <a:rPr lang="en-US" b="0" baseline="0" dirty="0" smtClean="0"/>
              <a:t> to give local </a:t>
            </a:r>
            <a:r>
              <a:rPr lang="en-US" b="1" baseline="0" dirty="0" smtClean="0"/>
              <a:t>reinforcement</a:t>
            </a:r>
            <a:r>
              <a:rPr lang="en-US" b="0" baseline="0" dirty="0" smtClean="0"/>
              <a:t> where needed</a:t>
            </a:r>
          </a:p>
          <a:p>
            <a:pPr marL="713095" lvl="1" indent="-237698">
              <a:buAutoNum type="alphaLcParenR"/>
            </a:pPr>
            <a:r>
              <a:rPr lang="en-US" b="0" baseline="0" dirty="0" smtClean="0"/>
              <a:t>Inserts can also be added when needed to </a:t>
            </a:r>
            <a:r>
              <a:rPr lang="en-US" b="1" baseline="0" dirty="0" smtClean="0"/>
              <a:t>repair</a:t>
            </a:r>
            <a:r>
              <a:rPr lang="en-US" b="0" baseline="0" dirty="0" smtClean="0"/>
              <a:t> plate or seal a temporary access opening</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142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Interactive Class Activity Opportunity.</a:t>
            </a:r>
          </a:p>
          <a:p>
            <a:pPr marL="237127" indent="-237127">
              <a:buAutoNum type="arabicParenBoth"/>
            </a:pPr>
            <a:r>
              <a:rPr lang="en-US" dirty="0" smtClean="0"/>
              <a:t>Divide the students in groups of two or three. </a:t>
            </a:r>
          </a:p>
          <a:p>
            <a:pPr marL="237127" indent="-237127">
              <a:buAutoNum type="arabicParenBoth"/>
            </a:pPr>
            <a:r>
              <a:rPr lang="en-US" dirty="0" smtClean="0"/>
              <a:t>Provide each group with a page from a flip chart taped to the wall.  </a:t>
            </a:r>
          </a:p>
          <a:p>
            <a:pPr marL="237127" indent="-237127">
              <a:buAutoNum type="arabicParenBoth"/>
            </a:pPr>
            <a:r>
              <a:rPr lang="en-US" dirty="0" smtClean="0"/>
              <a:t>Instruct the students to work in their small groups to answer the questions you ask. </a:t>
            </a:r>
          </a:p>
          <a:p>
            <a:pPr marL="237127" indent="-237127">
              <a:buAutoNum type="arabicParenBoth"/>
            </a:pPr>
            <a:r>
              <a:rPr lang="en-US" dirty="0" smtClean="0"/>
              <a:t>Have the students write the number 100 on their flip chart paper. This represents the 100% each group is starting off with on the pre-assessment. </a:t>
            </a:r>
          </a:p>
          <a:p>
            <a:r>
              <a:rPr lang="en-US" dirty="0" smtClean="0"/>
              <a:t>(5) Ask the first question from the pre-assessment.</a:t>
            </a:r>
          </a:p>
          <a:p>
            <a:r>
              <a:rPr lang="en-US" dirty="0" smtClean="0"/>
              <a:t>(6) Have each group answer it to the best of their ability. </a:t>
            </a:r>
          </a:p>
          <a:p>
            <a:r>
              <a:rPr lang="en-US" dirty="0" smtClean="0"/>
              <a:t>(7) Go onto the 2nd question and repeat for each of  the subsequent questions. </a:t>
            </a:r>
          </a:p>
          <a:p>
            <a:r>
              <a:rPr lang="en-US" dirty="0" smtClean="0"/>
              <a:t>(8) Once you have completed the questions, begin reviewing with the students by having each group share their responses and evaluate their answers. </a:t>
            </a:r>
          </a:p>
          <a:p>
            <a:r>
              <a:rPr lang="en-US" dirty="0" smtClean="0"/>
              <a:t>(9) Determine if they have the question answered correctly. If they answered correctly, have them write 10 next to the question number. If they answered incorrectly, have them write 0 next to the question number</a:t>
            </a:r>
          </a:p>
          <a:p>
            <a:pPr defTabSz="948511">
              <a:defRPr/>
            </a:pPr>
            <a:r>
              <a:rPr lang="en-US" dirty="0" smtClean="0"/>
              <a:t>(10) Go onto the 2nd question, repeat the process for each of the subsequent questions. This process should be followed until you finish.</a:t>
            </a:r>
          </a:p>
          <a:p>
            <a:pPr defTabSz="948511">
              <a:defRPr/>
            </a:pPr>
            <a:endParaRPr lang="en-US" dirty="0" smtClean="0"/>
          </a:p>
          <a:p>
            <a:pPr defTabSz="948511">
              <a:defRPr/>
            </a:pPr>
            <a:endParaRPr lang="en-US" dirty="0" smtClean="0"/>
          </a:p>
          <a:p>
            <a:r>
              <a:rPr lang="en-US" dirty="0" smtClean="0"/>
              <a:t>This activity provides the students with an interactive activity that will allow you to evaluate the level of knowledge of the class as a whole.</a:t>
            </a:r>
          </a:p>
        </p:txBody>
      </p:sp>
      <p:sp>
        <p:nvSpPr>
          <p:cNvPr id="4" name="Slide Number Placeholder 3"/>
          <p:cNvSpPr>
            <a:spLocks noGrp="1"/>
          </p:cNvSpPr>
          <p:nvPr>
            <p:ph type="sldNum" sz="quarter" idx="10"/>
          </p:nvPr>
        </p:nvSpPr>
        <p:spPr/>
        <p:txBody>
          <a:bodyPr/>
          <a:lstStyle/>
          <a:p>
            <a:fld id="{CFD28FED-60A5-4C0E-A0AB-BB2B0FE9316E}" type="slidenum">
              <a:rPr lang="en-US" smtClean="0"/>
              <a:pPr/>
              <a:t>20</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baseline="0" dirty="0" smtClean="0"/>
              <a:t>Inserts are Major Welding Induced Distortion Driver</a:t>
            </a:r>
          </a:p>
          <a:p>
            <a:pPr marL="713095" lvl="1" indent="-237698">
              <a:buAutoNum type="alphaLcParenR"/>
            </a:pPr>
            <a:r>
              <a:rPr lang="en-US" b="0" baseline="0" dirty="0" smtClean="0"/>
              <a:t>Due to the high heat concentration in a relatively small area, plate is more susceptible to distorting</a:t>
            </a:r>
          </a:p>
          <a:p>
            <a:pPr marL="713095" lvl="1" indent="-237698">
              <a:buAutoNum type="alphaLcParenR"/>
            </a:pPr>
            <a:r>
              <a:rPr lang="en-US" b="0" baseline="0" dirty="0" smtClean="0"/>
              <a:t>Difficult to fit and weld, fit-up is critical for controlling distortion when welding. </a:t>
            </a:r>
          </a:p>
          <a:p>
            <a:pPr marL="713095" lvl="1" indent="-237698">
              <a:buAutoNum type="alphaLcParenR"/>
            </a:pPr>
            <a:r>
              <a:rPr lang="en-US" b="0" baseline="0" dirty="0" smtClean="0"/>
              <a:t>Weld size, especially around insert radii is critical. </a:t>
            </a:r>
            <a:r>
              <a:rPr lang="en-US" b="0" baseline="0" dirty="0" err="1" smtClean="0"/>
              <a:t>Overwelding</a:t>
            </a:r>
            <a:r>
              <a:rPr lang="en-US" b="0" baseline="0" dirty="0" smtClean="0"/>
              <a:t> around radii will lead to significant distortion radiating outward from insert corners. </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143</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baseline="0" dirty="0" smtClean="0"/>
              <a:t>Inserts: Buckling Distortion</a:t>
            </a:r>
          </a:p>
          <a:p>
            <a:pPr marL="713095" lvl="1" indent="-237698">
              <a:buAutoNum type="alphaLcParenR"/>
            </a:pPr>
            <a:r>
              <a:rPr lang="en-US" b="0" baseline="0" dirty="0" smtClean="0"/>
              <a:t>Here is an example of an insert that was fully welded out prior to any structural members being installed. Even after </a:t>
            </a:r>
            <a:r>
              <a:rPr lang="en-US" b="0" baseline="0" dirty="0" err="1" smtClean="0"/>
              <a:t>longitudinals</a:t>
            </a:r>
            <a:r>
              <a:rPr lang="en-US" b="0" baseline="0" dirty="0" smtClean="0"/>
              <a:t> were added, severe buckling distortion remains. </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145</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79F54AE0-3AA3-4B12-A185-3C37FBDAA8E7}" type="slidenum">
              <a:rPr lang="en-US"/>
              <a:pPr/>
              <a:t>146</a:t>
            </a:fld>
            <a:endParaRPr lang="en-US" dirty="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r>
              <a:rPr lang="en-US" dirty="0" smtClean="0"/>
              <a:t>Instructor:</a:t>
            </a:r>
          </a:p>
          <a:p>
            <a:endParaRPr lang="en-US" dirty="0" smtClean="0"/>
          </a:p>
          <a:p>
            <a:pPr marL="237698" indent="-237698">
              <a:buAutoNum type="alphaLcParenR"/>
            </a:pPr>
            <a:r>
              <a:rPr lang="en-US" b="1" dirty="0" smtClean="0"/>
              <a:t>Insert Welding Procedure</a:t>
            </a:r>
          </a:p>
          <a:p>
            <a:pPr marL="713095" lvl="1" indent="-237698">
              <a:buAutoNum type="alphaLcParenR"/>
            </a:pPr>
            <a:r>
              <a:rPr lang="en-US" b="0" baseline="0" dirty="0" smtClean="0"/>
              <a:t>Inserts radii falling </a:t>
            </a:r>
            <a:r>
              <a:rPr lang="en-US" b="1" baseline="0" dirty="0" smtClean="0"/>
              <a:t>within 36” of plate edge </a:t>
            </a:r>
            <a:r>
              <a:rPr lang="en-US" b="0" baseline="0" dirty="0" smtClean="0"/>
              <a:t>shall be </a:t>
            </a:r>
            <a:r>
              <a:rPr lang="en-US" b="1" baseline="0" dirty="0" smtClean="0"/>
              <a:t>left </a:t>
            </a:r>
            <a:r>
              <a:rPr lang="en-US" b="1" baseline="0" dirty="0" err="1" smtClean="0"/>
              <a:t>unwelded</a:t>
            </a:r>
            <a:r>
              <a:rPr lang="en-US" b="1" baseline="0" dirty="0" smtClean="0"/>
              <a:t> </a:t>
            </a:r>
            <a:r>
              <a:rPr lang="en-US" b="0" baseline="0" dirty="0" smtClean="0"/>
              <a:t>until the plate is fully reinforced by longitudinal and structural members (after w/s 225)</a:t>
            </a:r>
          </a:p>
          <a:p>
            <a:pPr marL="713095" lvl="1" indent="-237698">
              <a:buAutoNum type="alphaLcParenR"/>
            </a:pPr>
            <a:r>
              <a:rPr lang="en-US" b="0" baseline="0" dirty="0" smtClean="0"/>
              <a:t>Delaying the welding of inserts until the plate is more adequately stiffened is ideal for controlling distortion, welding process time may increase so thicker plate may be welded out fully in w/s 220 if adequate clamp or weight restraints methods are utilized. </a:t>
            </a:r>
          </a:p>
          <a:p>
            <a:pPr eaLnBrk="1" hangingPunct="1"/>
            <a:endParaRPr lang="en-US"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79F54AE0-3AA3-4B12-A185-3C37FBDAA8E7}" type="slidenum">
              <a:rPr lang="en-US"/>
              <a:pPr/>
              <a:t>147</a:t>
            </a:fld>
            <a:endParaRPr lang="en-US" dirty="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Insert Radius Fit</a:t>
            </a:r>
            <a:r>
              <a:rPr lang="en-US" b="1" baseline="0" dirty="0" smtClean="0"/>
              <a:t> and Welding</a:t>
            </a:r>
          </a:p>
          <a:p>
            <a:pPr marL="713095" lvl="1" indent="-237698">
              <a:buAutoNum type="alphaLcParenR"/>
            </a:pPr>
            <a:r>
              <a:rPr lang="en-US" b="0" baseline="0" dirty="0" smtClean="0"/>
              <a:t>Insert feature designed to eliminate hard 90 degree junctions in plate. </a:t>
            </a:r>
          </a:p>
          <a:p>
            <a:pPr marL="713095" lvl="1" indent="-237698">
              <a:buAutoNum type="alphaLcParenR"/>
            </a:pPr>
            <a:r>
              <a:rPr lang="en-US" b="0" baseline="0" dirty="0" smtClean="0"/>
              <a:t>Due to </a:t>
            </a:r>
            <a:r>
              <a:rPr lang="en-US" b="1" baseline="0" dirty="0" smtClean="0"/>
              <a:t>curvature</a:t>
            </a:r>
            <a:r>
              <a:rPr lang="en-US" b="0" baseline="0" dirty="0" smtClean="0"/>
              <a:t> and the tendency of the plate to move as </a:t>
            </a:r>
            <a:r>
              <a:rPr lang="en-US" b="1" baseline="0" dirty="0" smtClean="0"/>
              <a:t>heat from welding </a:t>
            </a:r>
            <a:r>
              <a:rPr lang="en-US" b="0" baseline="0" dirty="0" smtClean="0"/>
              <a:t>is induced, it generates an uneven shrinking force and creates </a:t>
            </a:r>
            <a:r>
              <a:rPr lang="en-US" b="1" baseline="0" dirty="0" smtClean="0"/>
              <a:t>excessive distortion </a:t>
            </a:r>
            <a:r>
              <a:rPr lang="en-US" b="0" baseline="0" dirty="0" smtClean="0"/>
              <a:t>on thin plate. </a:t>
            </a:r>
          </a:p>
          <a:p>
            <a:pPr marL="713095" lvl="1" indent="-237698">
              <a:buAutoNum type="alphaLcParenR"/>
            </a:pPr>
            <a:r>
              <a:rPr lang="en-US" b="0" baseline="0" dirty="0" smtClean="0"/>
              <a:t>Fit-up on radii is crucial. Maintaining a </a:t>
            </a:r>
            <a:r>
              <a:rPr lang="en-US" b="1" baseline="0" dirty="0" smtClean="0"/>
              <a:t>1-2mm root gap </a:t>
            </a:r>
            <a:r>
              <a:rPr lang="en-US" b="0" baseline="0" dirty="0" smtClean="0"/>
              <a:t>allows for the plate to expand and contrast during welding without being restricted by the base plate. </a:t>
            </a:r>
          </a:p>
          <a:p>
            <a:pPr marL="1188491" lvl="2" indent="-237698">
              <a:buAutoNum type="alphaLcParenR"/>
            </a:pPr>
            <a:r>
              <a:rPr lang="en-US" b="0" baseline="0" dirty="0" smtClean="0"/>
              <a:t>Fit-up that is tight around insert radii creates a high residual stress concentration and as the plate cools to room temperature the stresses redistribute with no room to relax evenly, generating distortion. </a:t>
            </a:r>
          </a:p>
          <a:p>
            <a:pPr marL="1188491" lvl="2" indent="-237698">
              <a:buAutoNum type="alphaLcParenR"/>
            </a:pPr>
            <a:r>
              <a:rPr lang="en-US" b="0" baseline="0" dirty="0" smtClean="0"/>
              <a:t>Additional care should be taken to maintain a 1-2mm root opening. </a:t>
            </a:r>
            <a:r>
              <a:rPr lang="en-US" b="1" baseline="0" dirty="0" smtClean="0"/>
              <a:t>Force-fitting inserts must be avoided</a:t>
            </a:r>
            <a:r>
              <a:rPr lang="en-US" b="0" baseline="0" dirty="0" smtClean="0"/>
              <a:t>. Trim when necessary to achieve proper gap. </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148</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Leaving Radii</a:t>
            </a:r>
            <a:r>
              <a:rPr lang="en-US" b="1" baseline="0" dirty="0" smtClean="0"/>
              <a:t> </a:t>
            </a:r>
            <a:r>
              <a:rPr lang="en-US" b="1" baseline="0" dirty="0" err="1" smtClean="0"/>
              <a:t>Unwelded</a:t>
            </a:r>
            <a:endParaRPr lang="en-US" b="1" baseline="0" dirty="0" smtClean="0"/>
          </a:p>
          <a:p>
            <a:pPr marL="713095" lvl="1" indent="-237698">
              <a:buAutoNum type="alphaLcParenR"/>
            </a:pPr>
            <a:r>
              <a:rPr lang="en-US" b="0" baseline="0" dirty="0" smtClean="0"/>
              <a:t>As shown in the insert weld procedure, the </a:t>
            </a:r>
            <a:r>
              <a:rPr lang="en-US" b="1" baseline="0" dirty="0" smtClean="0"/>
              <a:t>radii are best left </a:t>
            </a:r>
            <a:r>
              <a:rPr lang="en-US" b="1" baseline="0" dirty="0" err="1" smtClean="0"/>
              <a:t>unwelded</a:t>
            </a:r>
            <a:r>
              <a:rPr lang="en-US" b="1" baseline="0" dirty="0" smtClean="0"/>
              <a:t> </a:t>
            </a:r>
            <a:r>
              <a:rPr lang="en-US" b="0" baseline="0" dirty="0" smtClean="0"/>
              <a:t>until the plate is </a:t>
            </a:r>
            <a:r>
              <a:rPr lang="en-US" b="1" baseline="0" dirty="0" smtClean="0"/>
              <a:t>strengthened by structural members</a:t>
            </a:r>
          </a:p>
          <a:p>
            <a:pPr marL="713095" lvl="1" indent="-237698">
              <a:buAutoNum type="alphaLcParenR"/>
            </a:pPr>
            <a:r>
              <a:rPr lang="en-US" b="0" baseline="0" dirty="0" smtClean="0"/>
              <a:t>Tests and production trials have shown a </a:t>
            </a:r>
            <a:r>
              <a:rPr lang="en-US" b="1" baseline="0" dirty="0" smtClean="0"/>
              <a:t>significant reduction in final plate distortion </a:t>
            </a:r>
            <a:r>
              <a:rPr lang="en-US" b="0" baseline="0" dirty="0" smtClean="0"/>
              <a:t>when welded after longitudinal and transverse members are installed</a:t>
            </a:r>
          </a:p>
          <a:p>
            <a:pPr marL="713095" lvl="1" indent="-237698">
              <a:buAutoNum type="alphaLcParenR"/>
            </a:pP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149</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Insert Weld Sequencing</a:t>
            </a:r>
          </a:p>
          <a:p>
            <a:pPr marL="713095" lvl="1" indent="-237698">
              <a:buAutoNum type="alphaLcParenR"/>
            </a:pPr>
            <a:r>
              <a:rPr lang="en-US" b="0" baseline="0" dirty="0" smtClean="0"/>
              <a:t>Proper sequencing can drastically </a:t>
            </a:r>
            <a:r>
              <a:rPr lang="en-US" b="1" baseline="0" dirty="0" smtClean="0"/>
              <a:t>reduce the distortion </a:t>
            </a:r>
            <a:r>
              <a:rPr lang="en-US" b="0" baseline="0" dirty="0" smtClean="0"/>
              <a:t>causing characteristics of insert welding</a:t>
            </a:r>
          </a:p>
          <a:p>
            <a:pPr marL="713095" lvl="1" indent="-237698">
              <a:buAutoNum type="alphaLcParenR"/>
            </a:pPr>
            <a:r>
              <a:rPr lang="en-US" b="1" baseline="0" dirty="0" smtClean="0"/>
              <a:t>Balancing heat input across the neutral axis</a:t>
            </a:r>
            <a:r>
              <a:rPr lang="en-US" b="0" baseline="0" dirty="0" smtClean="0"/>
              <a:t> can be thought of as </a:t>
            </a:r>
            <a:r>
              <a:rPr lang="en-US" b="1" baseline="0" dirty="0" smtClean="0"/>
              <a:t>tightening lug nuts when changing a tire</a:t>
            </a:r>
            <a:r>
              <a:rPr lang="en-US" b="0" baseline="0" dirty="0" smtClean="0"/>
              <a:t>, you want to ensure they are all equally snug when tightening and then the final tightening should be done in a “star” pattern rather than clockwise to make sure everything is properly aligned.</a:t>
            </a:r>
          </a:p>
          <a:p>
            <a:pPr marL="1188491" lvl="2" indent="-237698">
              <a:buAutoNum type="alphaLcParenR"/>
            </a:pPr>
            <a:r>
              <a:rPr lang="en-US" b="0" baseline="0" dirty="0" smtClean="0"/>
              <a:t>The theory behind weld sequence is similar, too much heat in one spot (</a:t>
            </a:r>
            <a:r>
              <a:rPr lang="en-US" b="0" baseline="0" dirty="0" err="1" smtClean="0"/>
              <a:t>overtightening</a:t>
            </a:r>
            <a:r>
              <a:rPr lang="en-US" b="0" baseline="0" dirty="0" smtClean="0"/>
              <a:t> a lug while the others are still loose) causes the shape to distort from it’s intended design shape. </a:t>
            </a:r>
          </a:p>
          <a:p>
            <a:pPr marL="1188491" lvl="2" indent="-237698">
              <a:buAutoNum type="alphaLcParenR"/>
            </a:pPr>
            <a:r>
              <a:rPr lang="en-US" b="0" baseline="0" dirty="0" smtClean="0"/>
              <a:t>Welding in a balanced sequence like the one shown here is key to minimizing distortion when welding inserts</a:t>
            </a:r>
          </a:p>
          <a:p>
            <a:pPr marL="713095" lvl="1" indent="-237698">
              <a:buAutoNum type="alphaLcParenR"/>
            </a:pPr>
            <a:r>
              <a:rPr lang="en-US" b="1" baseline="0" dirty="0" smtClean="0"/>
              <a:t>Straight sections should be welded first </a:t>
            </a:r>
            <a:r>
              <a:rPr lang="en-US" b="0" baseline="0" dirty="0" smtClean="0"/>
              <a:t>because the linear weld will </a:t>
            </a:r>
            <a:r>
              <a:rPr lang="en-US" b="1" baseline="0" dirty="0" smtClean="0"/>
              <a:t>shrink more uniformly </a:t>
            </a:r>
            <a:r>
              <a:rPr lang="en-US" b="0" baseline="0" dirty="0" smtClean="0"/>
              <a:t>than curved radii and once cooled </a:t>
            </a:r>
            <a:r>
              <a:rPr lang="en-US" b="1" baseline="0" dirty="0" smtClean="0"/>
              <a:t>will help restrain </a:t>
            </a:r>
            <a:r>
              <a:rPr lang="en-US" b="0" baseline="0" dirty="0" smtClean="0"/>
              <a:t>the plate from moving when radii are welded. </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150</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Back-Step Welding</a:t>
            </a:r>
            <a:endParaRPr lang="en-US" b="1" baseline="0" dirty="0" smtClean="0"/>
          </a:p>
          <a:p>
            <a:pPr marL="713095" lvl="1" indent="-237698">
              <a:buAutoNum type="alphaLcParenR"/>
            </a:pPr>
            <a:r>
              <a:rPr lang="en-US" b="0" baseline="0" dirty="0" smtClean="0"/>
              <a:t>Back-step welding is a form of weld sequencing that minimizes the amount of plate movement while welding and cooling and therefore reduces the amount of distortion. </a:t>
            </a:r>
          </a:p>
          <a:p>
            <a:pPr marL="713095" lvl="1" indent="-237698">
              <a:buAutoNum type="alphaLcParenR"/>
            </a:pPr>
            <a:r>
              <a:rPr lang="en-US" b="0" baseline="0" dirty="0" smtClean="0"/>
              <a:t>Welding several small sections in the directions and sequences shown locks plate into the correct position </a:t>
            </a:r>
          </a:p>
          <a:p>
            <a:pPr marL="713095" lvl="1" indent="-237698">
              <a:buAutoNum type="alphaLcParenR"/>
            </a:pP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151</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Note: Slide</a:t>
            </a:r>
            <a:r>
              <a:rPr lang="en-US" baseline="0" dirty="0" smtClean="0"/>
              <a:t> must be in slideshow mode to view animation. If prompted to “trust content” click yes or animation will not play until PowerPoint is re-opened</a:t>
            </a:r>
            <a:endParaRPr lang="en-US" dirty="0" smtClean="0"/>
          </a:p>
          <a:p>
            <a:endParaRPr lang="en-US" dirty="0" smtClean="0"/>
          </a:p>
          <a:p>
            <a:pPr marL="237698" indent="-237698">
              <a:buAutoNum type="alphaLcParenR"/>
            </a:pPr>
            <a:r>
              <a:rPr lang="en-US" b="1" dirty="0" smtClean="0"/>
              <a:t>Back-Step Welding (Radius)</a:t>
            </a:r>
            <a:endParaRPr lang="en-US" b="1" baseline="0" dirty="0" smtClean="0"/>
          </a:p>
          <a:p>
            <a:pPr marL="713095" lvl="1" indent="-237698">
              <a:buAutoNum type="alphaLcParenR"/>
            </a:pPr>
            <a:r>
              <a:rPr lang="en-US" b="0" baseline="0" dirty="0" smtClean="0"/>
              <a:t>Back-step welding on radii or other non-linear welds is even more beneficial</a:t>
            </a:r>
          </a:p>
          <a:p>
            <a:pPr marL="713095" lvl="1" indent="-237698">
              <a:buAutoNum type="alphaLcParenR"/>
            </a:pPr>
            <a:r>
              <a:rPr lang="en-US" b="0" baseline="0" dirty="0" smtClean="0"/>
              <a:t>While back-stepping straight sections is helpful in ensuring the plate maintains the correct alignment and root gap while welding, the linear welds shrink more uniformly than non-linear radius welds</a:t>
            </a:r>
          </a:p>
          <a:p>
            <a:pPr marL="1188491" lvl="2" indent="-237698">
              <a:buAutoNum type="alphaLcParenR"/>
            </a:pPr>
            <a:r>
              <a:rPr lang="en-US" b="1" baseline="0" dirty="0" smtClean="0"/>
              <a:t>Non-linear welds</a:t>
            </a:r>
            <a:r>
              <a:rPr lang="en-US" b="0" baseline="0" dirty="0" smtClean="0"/>
              <a:t> have a tendency to </a:t>
            </a:r>
            <a:r>
              <a:rPr lang="en-US" b="1" baseline="0" dirty="0" smtClean="0"/>
              <a:t>cause the plate to shift </a:t>
            </a:r>
            <a:r>
              <a:rPr lang="en-US" b="0" baseline="0" dirty="0" smtClean="0"/>
              <a:t>from it’s original position, this is known as plate </a:t>
            </a:r>
            <a:r>
              <a:rPr lang="en-US" b="1" baseline="0" dirty="0" smtClean="0"/>
              <a:t>“walking”</a:t>
            </a:r>
          </a:p>
          <a:p>
            <a:pPr marL="1188491" lvl="2" indent="-237698">
              <a:buAutoNum type="alphaLcParenR"/>
            </a:pPr>
            <a:r>
              <a:rPr lang="en-US" b="0" baseline="0" dirty="0" smtClean="0"/>
              <a:t>Looking at the animation, the first weld will cause the plate to slightly </a:t>
            </a:r>
            <a:r>
              <a:rPr lang="en-US" b="1" baseline="0" dirty="0" smtClean="0"/>
              <a:t>pull in the counter-clockwise directi</a:t>
            </a:r>
            <a:r>
              <a:rPr lang="en-US" b="0" baseline="0" dirty="0" smtClean="0"/>
              <a:t>on. The </a:t>
            </a:r>
            <a:r>
              <a:rPr lang="en-US" b="1" baseline="0" dirty="0" smtClean="0"/>
              <a:t>second weld re-balances </a:t>
            </a:r>
            <a:r>
              <a:rPr lang="en-US" b="0" baseline="0" dirty="0" smtClean="0"/>
              <a:t>the plate movements and returns the plate to it’s original position and shape. </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152</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Back</a:t>
            </a:r>
            <a:r>
              <a:rPr lang="en-US" b="1" baseline="0" dirty="0" smtClean="0"/>
              <a:t> Gouging</a:t>
            </a:r>
          </a:p>
          <a:p>
            <a:pPr marL="713095" lvl="1" indent="-237698">
              <a:buAutoNum type="alphaLcParenR"/>
            </a:pPr>
            <a:r>
              <a:rPr lang="en-US" b="0" baseline="0" dirty="0" smtClean="0"/>
              <a:t>Simply put, the</a:t>
            </a:r>
            <a:r>
              <a:rPr lang="en-US" b="1" baseline="0" dirty="0" smtClean="0"/>
              <a:t> larger </a:t>
            </a:r>
            <a:r>
              <a:rPr lang="en-US" b="0" baseline="0" dirty="0" smtClean="0"/>
              <a:t>the back gouge the </a:t>
            </a:r>
            <a:r>
              <a:rPr lang="en-US" b="1" baseline="0" dirty="0" smtClean="0"/>
              <a:t>more heat </a:t>
            </a:r>
            <a:r>
              <a:rPr lang="en-US" b="0" baseline="0" dirty="0" smtClean="0"/>
              <a:t>is put into the plate, the </a:t>
            </a:r>
            <a:r>
              <a:rPr lang="en-US" b="1" baseline="0" dirty="0" smtClean="0"/>
              <a:t>greater the weld size </a:t>
            </a:r>
            <a:r>
              <a:rPr lang="en-US" b="0" baseline="0" dirty="0" smtClean="0"/>
              <a:t>must be, and the </a:t>
            </a:r>
            <a:r>
              <a:rPr lang="en-US" b="1" baseline="0" dirty="0" smtClean="0"/>
              <a:t>more distorted the plate </a:t>
            </a:r>
            <a:r>
              <a:rPr lang="en-US" b="0" baseline="0" dirty="0" smtClean="0"/>
              <a:t>becomes. </a:t>
            </a:r>
          </a:p>
          <a:p>
            <a:pPr marL="713095" lvl="1" indent="-237698">
              <a:buAutoNum type="alphaLcParenR"/>
            </a:pPr>
            <a:r>
              <a:rPr lang="en-US" b="0" baseline="0" dirty="0" smtClean="0"/>
              <a:t>Ensuring proper care is used to only back gouge what is necessary will not only cause less distortion but will decrease the welding process time. </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153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Interactive Class Activity Opportunity.</a:t>
            </a:r>
          </a:p>
          <a:p>
            <a:pPr marL="237127" indent="-237127">
              <a:buAutoNum type="arabicParenBoth"/>
            </a:pPr>
            <a:r>
              <a:rPr lang="en-US" dirty="0" smtClean="0"/>
              <a:t>Divide the students in groups of two or three. </a:t>
            </a:r>
          </a:p>
          <a:p>
            <a:pPr marL="237127" indent="-237127">
              <a:buAutoNum type="arabicParenBoth"/>
            </a:pPr>
            <a:r>
              <a:rPr lang="en-US" dirty="0" smtClean="0"/>
              <a:t>Provide each group with a page from a flip chart taped to the wall.  </a:t>
            </a:r>
          </a:p>
          <a:p>
            <a:pPr marL="237127" indent="-237127">
              <a:buAutoNum type="arabicParenBoth"/>
            </a:pPr>
            <a:r>
              <a:rPr lang="en-US" dirty="0" smtClean="0"/>
              <a:t>Instruct the students to work in their small groups to answer the questions you ask. </a:t>
            </a:r>
          </a:p>
          <a:p>
            <a:pPr marL="237127" indent="-237127">
              <a:buAutoNum type="arabicParenBoth"/>
            </a:pPr>
            <a:r>
              <a:rPr lang="en-US" dirty="0" smtClean="0"/>
              <a:t>Have the students write the number 100 on their flip chart paper. This represents the 100% each group is starting off with on the pre-assessment. </a:t>
            </a:r>
          </a:p>
          <a:p>
            <a:r>
              <a:rPr lang="en-US" dirty="0" smtClean="0"/>
              <a:t>(5) Ask the first question from the pre-assessment.</a:t>
            </a:r>
          </a:p>
          <a:p>
            <a:r>
              <a:rPr lang="en-US" dirty="0" smtClean="0"/>
              <a:t>(6) Have each group answer it to the best of their ability. </a:t>
            </a:r>
          </a:p>
          <a:p>
            <a:r>
              <a:rPr lang="en-US" dirty="0" smtClean="0"/>
              <a:t>(7) Go onto the 2nd question and repeat for each of  the subsequent questions. </a:t>
            </a:r>
          </a:p>
          <a:p>
            <a:r>
              <a:rPr lang="en-US" dirty="0" smtClean="0"/>
              <a:t>(8) Once you have completed the questions, begin reviewing with the students by having each group share their responses and evaluate their answers. </a:t>
            </a:r>
          </a:p>
          <a:p>
            <a:r>
              <a:rPr lang="en-US" dirty="0" smtClean="0"/>
              <a:t>(9) Determine if they have the question answered correctly. If they answered correctly, have them write 10 next to the question number. If they answered incorrectly, have them write 0 next to the question number</a:t>
            </a:r>
          </a:p>
          <a:p>
            <a:pPr defTabSz="948511">
              <a:defRPr/>
            </a:pPr>
            <a:r>
              <a:rPr lang="en-US" dirty="0" smtClean="0"/>
              <a:t>(10) Go onto the 2nd question, repeat the process for each of the subsequent questions. This process should be followed until you finish.</a:t>
            </a:r>
          </a:p>
          <a:p>
            <a:pPr defTabSz="948511">
              <a:defRPr/>
            </a:pPr>
            <a:endParaRPr lang="en-US" dirty="0" smtClean="0"/>
          </a:p>
          <a:p>
            <a:pPr defTabSz="948511">
              <a:defRPr/>
            </a:pPr>
            <a:endParaRPr lang="en-US" dirty="0" smtClean="0"/>
          </a:p>
          <a:p>
            <a:r>
              <a:rPr lang="en-US" dirty="0" smtClean="0"/>
              <a:t>This activity provides the students with an interactive activity that will allow you to evaluate the level of knowledge of the class as a whole.</a:t>
            </a:r>
          </a:p>
        </p:txBody>
      </p:sp>
      <p:sp>
        <p:nvSpPr>
          <p:cNvPr id="4" name="Slide Number Placeholder 3"/>
          <p:cNvSpPr>
            <a:spLocks noGrp="1"/>
          </p:cNvSpPr>
          <p:nvPr>
            <p:ph type="sldNum" sz="quarter" idx="10"/>
          </p:nvPr>
        </p:nvSpPr>
        <p:spPr/>
        <p:txBody>
          <a:bodyPr/>
          <a:lstStyle/>
          <a:p>
            <a:fld id="{CFD28FED-60A5-4C0E-A0AB-BB2B0FE9316E}" type="slidenum">
              <a:rPr lang="en-US" smtClean="0"/>
              <a:pPr/>
              <a:t>21</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Back</a:t>
            </a:r>
            <a:r>
              <a:rPr lang="en-US" b="1" baseline="0" dirty="0" smtClean="0"/>
              <a:t> Gouging</a:t>
            </a:r>
          </a:p>
          <a:p>
            <a:pPr marL="713095" lvl="1" indent="-237698">
              <a:buAutoNum type="alphaLcParenR"/>
            </a:pPr>
            <a:r>
              <a:rPr lang="en-US" b="0" baseline="0" dirty="0" smtClean="0"/>
              <a:t>Understanding that </a:t>
            </a:r>
            <a:r>
              <a:rPr lang="en-US" b="1" baseline="0" dirty="0" smtClean="0"/>
              <a:t>back gouging can be difficult </a:t>
            </a:r>
            <a:r>
              <a:rPr lang="en-US" b="0" baseline="0" dirty="0" smtClean="0"/>
              <a:t>even for experienced workers, it </a:t>
            </a:r>
            <a:r>
              <a:rPr lang="en-US" b="1" baseline="0" dirty="0" smtClean="0"/>
              <a:t>should not be done carelessly</a:t>
            </a:r>
          </a:p>
          <a:p>
            <a:pPr marL="713095" lvl="1" indent="-237698">
              <a:buAutoNum type="alphaLcParenR"/>
            </a:pPr>
            <a:r>
              <a:rPr lang="en-US" b="0" baseline="0" dirty="0" smtClean="0"/>
              <a:t>Taking the time to make sure it is done as accurately as possible and not overdone will pay major dividends in the quality of the final product</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154</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156</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terminal objective</a:t>
            </a:r>
            <a:r>
              <a:rPr lang="en-US" baseline="0" dirty="0" smtClean="0"/>
              <a:t> is the first on the slide.  </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157</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79F54AE0-3AA3-4B12-A185-3C37FBDAA8E7}" type="slidenum">
              <a:rPr lang="en-US"/>
              <a:pPr/>
              <a:t>158</a:t>
            </a:fld>
            <a:endParaRPr lang="en-US" dirty="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r>
              <a:rPr lang="en-US" dirty="0" smtClean="0"/>
              <a:t>Instructor:</a:t>
            </a:r>
          </a:p>
          <a:p>
            <a:endParaRPr lang="en-US" dirty="0" smtClean="0"/>
          </a:p>
          <a:p>
            <a:pPr marL="237698" indent="-237698">
              <a:buAutoNum type="alphaLcParenR"/>
            </a:pPr>
            <a:r>
              <a:rPr lang="en-US" b="1" dirty="0" smtClean="0"/>
              <a:t>Quality</a:t>
            </a:r>
          </a:p>
          <a:p>
            <a:pPr marL="713095" lvl="1" indent="-237698">
              <a:buAutoNum type="alphaLcParenR"/>
            </a:pPr>
            <a:r>
              <a:rPr lang="en-US" b="0" dirty="0" smtClean="0"/>
              <a:t>Quality</a:t>
            </a:r>
            <a:r>
              <a:rPr lang="en-US" b="0" baseline="0" dirty="0" smtClean="0"/>
              <a:t> is the responsibility of everyone at the shipyard, making sure you don’t let </a:t>
            </a:r>
            <a:r>
              <a:rPr lang="en-US" b="1" baseline="0" dirty="0" smtClean="0"/>
              <a:t>the pressures of schedule </a:t>
            </a:r>
            <a:r>
              <a:rPr lang="en-US" b="0" baseline="0" dirty="0" smtClean="0"/>
              <a:t>overcome the </a:t>
            </a:r>
            <a:r>
              <a:rPr lang="en-US" b="1" baseline="0" dirty="0" smtClean="0"/>
              <a:t>importance of doing quality work </a:t>
            </a:r>
            <a:r>
              <a:rPr lang="en-US" b="0" baseline="0" dirty="0" smtClean="0"/>
              <a:t>will make the entire production process more efficient, reduce rework costs and ultimately have a positive impact on budget. </a:t>
            </a:r>
          </a:p>
          <a:p>
            <a:pPr marL="713095" lvl="1" indent="-237698">
              <a:buAutoNum type="alphaLcParenR"/>
            </a:pPr>
            <a:r>
              <a:rPr lang="en-US" b="0" baseline="0" dirty="0" smtClean="0"/>
              <a:t>Adhering to a proper first time quality plan is essential to avoiding unnecessary downstream costs</a:t>
            </a:r>
          </a:p>
          <a:p>
            <a:pPr marL="1188491" lvl="2" indent="-237698">
              <a:buAutoNum type="alphaLcParenR"/>
            </a:pPr>
            <a:r>
              <a:rPr lang="en-US" b="1" baseline="0" dirty="0" smtClean="0"/>
              <a:t>The cost to repair a quality issue increases exponentially the further the part gets down production</a:t>
            </a:r>
          </a:p>
          <a:p>
            <a:pPr marL="1188491" lvl="2" indent="-237698">
              <a:buAutoNum type="alphaLcParenR"/>
            </a:pPr>
            <a:r>
              <a:rPr lang="en-US" b="0" baseline="0" dirty="0" smtClean="0"/>
              <a:t>It is always more cost effective to take more time and produce a quality part the first time than it is to do it quickly to meet schedule demands and have to repair later. </a:t>
            </a:r>
          </a:p>
          <a:p>
            <a:pPr marL="713095" lvl="1" indent="-237698">
              <a:buAutoNum type="alphaLcParenR"/>
            </a:pPr>
            <a:r>
              <a:rPr lang="en-US" b="0" baseline="0" dirty="0" smtClean="0"/>
              <a:t>Take pride in your work, think about the men and women who rely on you to produce quality work to protect our freedoms</a:t>
            </a:r>
            <a:endParaRPr lang="en-US" b="0"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Class</a:t>
            </a:r>
            <a:r>
              <a:rPr lang="en-US" b="1" baseline="0" dirty="0" smtClean="0"/>
              <a:t> Activity</a:t>
            </a:r>
            <a:endParaRPr lang="en-US" b="1" dirty="0" smtClean="0"/>
          </a:p>
          <a:p>
            <a:pPr marL="713095" lvl="1" indent="-237698">
              <a:buAutoNum type="alphaLcParenR"/>
            </a:pPr>
            <a:r>
              <a:rPr lang="en-US" b="0" dirty="0" smtClean="0"/>
              <a:t>In</a:t>
            </a:r>
            <a:r>
              <a:rPr lang="en-US" b="0" baseline="0" dirty="0" smtClean="0"/>
              <a:t> this activity we will show examples of distortion and identify:</a:t>
            </a:r>
          </a:p>
          <a:p>
            <a:pPr marL="1188491" lvl="2" indent="-237698">
              <a:buAutoNum type="alphaLcParenR"/>
            </a:pPr>
            <a:r>
              <a:rPr lang="en-US" b="0" baseline="0" dirty="0" smtClean="0"/>
              <a:t>Distortion Type</a:t>
            </a:r>
          </a:p>
          <a:p>
            <a:pPr marL="1188491" lvl="2" indent="-237698">
              <a:buAutoNum type="alphaLcParenR"/>
            </a:pPr>
            <a:r>
              <a:rPr lang="en-US" b="0" baseline="0" dirty="0" smtClean="0"/>
              <a:t>Probable Causes</a:t>
            </a:r>
          </a:p>
          <a:p>
            <a:pPr marL="1188491" lvl="2" indent="-237698">
              <a:buAutoNum type="alphaLcParenR"/>
            </a:pPr>
            <a:r>
              <a:rPr lang="en-US" b="0" baseline="0" dirty="0" smtClean="0"/>
              <a:t>Prevention Measures</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159</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Refer to bulleted</a:t>
            </a:r>
            <a:r>
              <a:rPr lang="en-US" b="1" baseline="0" dirty="0" smtClean="0"/>
              <a:t> answers for each. </a:t>
            </a:r>
          </a:p>
          <a:p>
            <a:pPr marL="237698" indent="-237698">
              <a:buAutoNum type="alphaLcParenR"/>
            </a:pPr>
            <a:endParaRPr lang="en-US" b="1" baseline="0" dirty="0" smtClean="0"/>
          </a:p>
          <a:p>
            <a:pPr marL="237698" indent="-237698"/>
            <a:r>
              <a:rPr lang="en-US" b="0" baseline="0" dirty="0" smtClean="0"/>
              <a:t>Note: There may be other acceptable answers, the answers provided are simply what the photographer intended to depict with the photos</a:t>
            </a:r>
            <a:endParaRPr lang="en-US" b="0" dirty="0" smtClean="0"/>
          </a:p>
          <a:p>
            <a:endParaRPr lang="en-US" dirty="0"/>
          </a:p>
        </p:txBody>
      </p:sp>
      <p:sp>
        <p:nvSpPr>
          <p:cNvPr id="4" name="Slide Number Placeholder 3"/>
          <p:cNvSpPr>
            <a:spLocks noGrp="1"/>
          </p:cNvSpPr>
          <p:nvPr>
            <p:ph type="sldNum" sz="quarter" idx="10"/>
          </p:nvPr>
        </p:nvSpPr>
        <p:spPr/>
        <p:txBody>
          <a:bodyPr/>
          <a:lstStyle/>
          <a:p>
            <a:fld id="{39C1FB86-1424-4910-B291-1095ABD80198}" type="slidenum">
              <a:rPr lang="en-US" smtClean="0"/>
              <a:pPr/>
              <a:t>160</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Refer to bulleted</a:t>
            </a:r>
            <a:r>
              <a:rPr lang="en-US" b="1" baseline="0" dirty="0" smtClean="0"/>
              <a:t> answers for each. </a:t>
            </a:r>
          </a:p>
          <a:p>
            <a:pPr marL="237698" indent="-237698">
              <a:buAutoNum type="alphaLcParenR"/>
            </a:pPr>
            <a:endParaRPr lang="en-US" b="1" baseline="0" dirty="0" smtClean="0"/>
          </a:p>
          <a:p>
            <a:pPr marL="237698" indent="-237698"/>
            <a:r>
              <a:rPr lang="en-US" b="0" baseline="0" dirty="0" smtClean="0"/>
              <a:t>Note: There may be other acceptable answers, the answers provided are simply what the photographer intended to depict with the photos</a:t>
            </a:r>
            <a:endParaRPr lang="en-US" b="0" dirty="0" smtClean="0"/>
          </a:p>
          <a:p>
            <a:endParaRPr lang="en-US" dirty="0"/>
          </a:p>
        </p:txBody>
      </p:sp>
      <p:sp>
        <p:nvSpPr>
          <p:cNvPr id="4" name="Slide Number Placeholder 3"/>
          <p:cNvSpPr>
            <a:spLocks noGrp="1"/>
          </p:cNvSpPr>
          <p:nvPr>
            <p:ph type="sldNum" sz="quarter" idx="10"/>
          </p:nvPr>
        </p:nvSpPr>
        <p:spPr/>
        <p:txBody>
          <a:bodyPr/>
          <a:lstStyle/>
          <a:p>
            <a:fld id="{39C1FB86-1424-4910-B291-1095ABD80198}" type="slidenum">
              <a:rPr lang="en-US" smtClean="0"/>
              <a:pPr/>
              <a:t>161</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81">
              <a:defRPr/>
            </a:pPr>
            <a:endParaRPr lang="en-US" dirty="0" smtClean="0"/>
          </a:p>
          <a:p>
            <a:r>
              <a:rPr lang="en-US" dirty="0" smtClean="0"/>
              <a:t>Instructor:</a:t>
            </a:r>
          </a:p>
          <a:p>
            <a:endParaRPr lang="en-US" dirty="0" smtClean="0"/>
          </a:p>
          <a:p>
            <a:pPr marL="237698" indent="-237698">
              <a:buAutoNum type="alphaLcParenR"/>
            </a:pPr>
            <a:r>
              <a:rPr lang="en-US" b="1" dirty="0" smtClean="0"/>
              <a:t>Refer to bulleted</a:t>
            </a:r>
            <a:r>
              <a:rPr lang="en-US" b="1" baseline="0" dirty="0" smtClean="0"/>
              <a:t> answers for each. </a:t>
            </a:r>
          </a:p>
          <a:p>
            <a:pPr marL="237698" indent="-237698">
              <a:buAutoNum type="alphaLcParenR"/>
            </a:pPr>
            <a:endParaRPr lang="en-US" b="1" baseline="0" dirty="0" smtClean="0"/>
          </a:p>
          <a:p>
            <a:pPr marL="237698" indent="-237698"/>
            <a:r>
              <a:rPr lang="en-US" b="0" baseline="0" dirty="0" smtClean="0"/>
              <a:t>Note: There may be other acceptable answers, the answers provided are simply what the photographer intended to depict with the photos</a:t>
            </a:r>
            <a:endParaRPr lang="en-US" b="0" dirty="0" smtClean="0"/>
          </a:p>
          <a:p>
            <a:endParaRPr lang="en-US" dirty="0"/>
          </a:p>
        </p:txBody>
      </p:sp>
      <p:sp>
        <p:nvSpPr>
          <p:cNvPr id="4" name="Slide Number Placeholder 3"/>
          <p:cNvSpPr>
            <a:spLocks noGrp="1"/>
          </p:cNvSpPr>
          <p:nvPr>
            <p:ph type="sldNum" sz="quarter" idx="10"/>
          </p:nvPr>
        </p:nvSpPr>
        <p:spPr/>
        <p:txBody>
          <a:bodyPr/>
          <a:lstStyle/>
          <a:p>
            <a:fld id="{39C1FB86-1424-4910-B291-1095ABD80198}" type="slidenum">
              <a:rPr lang="en-US" smtClean="0"/>
              <a:pPr/>
              <a:t>162</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Refer to bulleted</a:t>
            </a:r>
            <a:r>
              <a:rPr lang="en-US" b="1" baseline="0" dirty="0" smtClean="0"/>
              <a:t> answers for each. </a:t>
            </a:r>
          </a:p>
          <a:p>
            <a:pPr marL="237698" indent="-237698">
              <a:buAutoNum type="alphaLcParenR"/>
            </a:pPr>
            <a:endParaRPr lang="en-US" b="1" baseline="0" dirty="0" smtClean="0"/>
          </a:p>
          <a:p>
            <a:pPr marL="237698" indent="-237698"/>
            <a:r>
              <a:rPr lang="en-US" b="0" baseline="0" dirty="0" smtClean="0"/>
              <a:t>Note: There may be other acceptable answers, the answers provided are simply what the photographer intended to depict with the photos</a:t>
            </a:r>
            <a:endParaRPr lang="en-US" b="0" dirty="0" smtClean="0"/>
          </a:p>
          <a:p>
            <a:endParaRPr lang="en-US" dirty="0"/>
          </a:p>
        </p:txBody>
      </p:sp>
      <p:sp>
        <p:nvSpPr>
          <p:cNvPr id="4" name="Slide Number Placeholder 3"/>
          <p:cNvSpPr>
            <a:spLocks noGrp="1"/>
          </p:cNvSpPr>
          <p:nvPr>
            <p:ph type="sldNum" sz="quarter" idx="10"/>
          </p:nvPr>
        </p:nvSpPr>
        <p:spPr/>
        <p:txBody>
          <a:bodyPr/>
          <a:lstStyle/>
          <a:p>
            <a:fld id="{39C1FB86-1424-4910-B291-1095ABD80198}" type="slidenum">
              <a:rPr lang="en-US" smtClean="0"/>
              <a:pPr/>
              <a:t>163</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Refer to bulleted</a:t>
            </a:r>
            <a:r>
              <a:rPr lang="en-US" b="1" baseline="0" dirty="0" smtClean="0"/>
              <a:t> answers for each. </a:t>
            </a:r>
          </a:p>
          <a:p>
            <a:pPr marL="237698" indent="-237698">
              <a:buAutoNum type="alphaLcParenR"/>
            </a:pPr>
            <a:endParaRPr lang="en-US" b="1" baseline="0" dirty="0" smtClean="0"/>
          </a:p>
          <a:p>
            <a:pPr marL="237698" indent="-237698"/>
            <a:r>
              <a:rPr lang="en-US" b="0" baseline="0" dirty="0" smtClean="0"/>
              <a:t>Note: There may be other acceptable answers, the answers provided are simply what the photographer intended to depict with the photos</a:t>
            </a:r>
            <a:endParaRPr lang="en-US" b="0" dirty="0" smtClean="0"/>
          </a:p>
          <a:p>
            <a:endParaRPr lang="en-US" dirty="0"/>
          </a:p>
        </p:txBody>
      </p:sp>
      <p:sp>
        <p:nvSpPr>
          <p:cNvPr id="4" name="Slide Number Placeholder 3"/>
          <p:cNvSpPr>
            <a:spLocks noGrp="1"/>
          </p:cNvSpPr>
          <p:nvPr>
            <p:ph type="sldNum" sz="quarter" idx="10"/>
          </p:nvPr>
        </p:nvSpPr>
        <p:spPr/>
        <p:txBody>
          <a:bodyPr/>
          <a:lstStyle/>
          <a:p>
            <a:fld id="{39C1FB86-1424-4910-B291-1095ABD80198}" type="slidenum">
              <a:rPr lang="en-US" smtClean="0"/>
              <a:pPr/>
              <a:t>164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Interactive Class Activity Opportunity.</a:t>
            </a:r>
          </a:p>
          <a:p>
            <a:pPr marL="237127" indent="-237127">
              <a:buAutoNum type="arabicParenBoth"/>
            </a:pPr>
            <a:r>
              <a:rPr lang="en-US" dirty="0" smtClean="0"/>
              <a:t>Divide the students in groups of two or three. </a:t>
            </a:r>
          </a:p>
          <a:p>
            <a:pPr marL="237127" indent="-237127">
              <a:buAutoNum type="arabicParenBoth"/>
            </a:pPr>
            <a:r>
              <a:rPr lang="en-US" dirty="0" smtClean="0"/>
              <a:t>Provide each group with a page from a flip chart taped to the wall.  </a:t>
            </a:r>
          </a:p>
          <a:p>
            <a:pPr marL="237127" indent="-237127">
              <a:buAutoNum type="arabicParenBoth"/>
            </a:pPr>
            <a:r>
              <a:rPr lang="en-US" dirty="0" smtClean="0"/>
              <a:t>Instruct the students to work in their small groups to answer the questions you ask. </a:t>
            </a:r>
          </a:p>
          <a:p>
            <a:pPr marL="237127" indent="-237127">
              <a:buAutoNum type="arabicParenBoth"/>
            </a:pPr>
            <a:r>
              <a:rPr lang="en-US" dirty="0" smtClean="0"/>
              <a:t>Have the students write the number 100 on their flip chart paper. This represents the 100% each group is starting off with on the pre-assessment. </a:t>
            </a:r>
          </a:p>
          <a:p>
            <a:r>
              <a:rPr lang="en-US" dirty="0" smtClean="0"/>
              <a:t>(5) Ask the first question from the pre-assessment.</a:t>
            </a:r>
          </a:p>
          <a:p>
            <a:r>
              <a:rPr lang="en-US" dirty="0" smtClean="0"/>
              <a:t>(6) Have each group answer it to the best of their ability. </a:t>
            </a:r>
          </a:p>
          <a:p>
            <a:r>
              <a:rPr lang="en-US" dirty="0" smtClean="0"/>
              <a:t>(7) Go onto the 2nd question and repeat for each of  the subsequent questions. </a:t>
            </a:r>
          </a:p>
          <a:p>
            <a:r>
              <a:rPr lang="en-US" dirty="0" smtClean="0"/>
              <a:t>(8) Once you have completed the questions, begin reviewing with the students by having each group share their responses and evaluate their answers. </a:t>
            </a:r>
          </a:p>
          <a:p>
            <a:r>
              <a:rPr lang="en-US" dirty="0" smtClean="0"/>
              <a:t>(9) Determine if they have the question answered correctly. If they answered correctly, have them write 10 next to the question number. If they answered incorrectly, have them write 0 next to the question number</a:t>
            </a:r>
          </a:p>
          <a:p>
            <a:pPr defTabSz="948511">
              <a:defRPr/>
            </a:pPr>
            <a:r>
              <a:rPr lang="en-US" dirty="0" smtClean="0"/>
              <a:t>(10) Go onto the 2nd question, repeat the process for each of the subsequent questions. This process should be followed until you finish.</a:t>
            </a:r>
          </a:p>
          <a:p>
            <a:pPr defTabSz="948511">
              <a:defRPr/>
            </a:pPr>
            <a:endParaRPr lang="en-US" dirty="0" smtClean="0"/>
          </a:p>
          <a:p>
            <a:pPr defTabSz="948511">
              <a:defRPr/>
            </a:pPr>
            <a:endParaRPr lang="en-US" dirty="0" smtClean="0"/>
          </a:p>
          <a:p>
            <a:r>
              <a:rPr lang="en-US" dirty="0" smtClean="0"/>
              <a:t>This activity provides the students with an interactive activity that will allow you to evaluate the level of knowledge of the class as a whole.</a:t>
            </a:r>
          </a:p>
        </p:txBody>
      </p:sp>
      <p:sp>
        <p:nvSpPr>
          <p:cNvPr id="4" name="Slide Number Placeholder 3"/>
          <p:cNvSpPr>
            <a:spLocks noGrp="1"/>
          </p:cNvSpPr>
          <p:nvPr>
            <p:ph type="sldNum" sz="quarter" idx="10"/>
          </p:nvPr>
        </p:nvSpPr>
        <p:spPr/>
        <p:txBody>
          <a:bodyPr/>
          <a:lstStyle/>
          <a:p>
            <a:fld id="{CFD28FED-60A5-4C0E-A0AB-BB2B0FE9316E}" type="slidenum">
              <a:rPr lang="en-US" smtClean="0"/>
              <a:pPr/>
              <a:t>22</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Refer to bulleted</a:t>
            </a:r>
            <a:r>
              <a:rPr lang="en-US" b="1" baseline="0" dirty="0" smtClean="0"/>
              <a:t> answers for each. </a:t>
            </a:r>
          </a:p>
          <a:p>
            <a:pPr marL="237698" indent="-237698">
              <a:buAutoNum type="alphaLcParenR"/>
            </a:pPr>
            <a:endParaRPr lang="en-US" b="1" baseline="0" dirty="0" smtClean="0"/>
          </a:p>
          <a:p>
            <a:pPr marL="237698" indent="-237698"/>
            <a:r>
              <a:rPr lang="en-US" b="0" baseline="0" dirty="0" smtClean="0"/>
              <a:t>Note: There may be other acceptable answers, the answers provided are simply what the photographer intended to depict with the photos</a:t>
            </a:r>
            <a:endParaRPr lang="en-US" b="0" dirty="0" smtClean="0"/>
          </a:p>
          <a:p>
            <a:endParaRPr lang="en-US" dirty="0"/>
          </a:p>
        </p:txBody>
      </p:sp>
      <p:sp>
        <p:nvSpPr>
          <p:cNvPr id="4" name="Slide Number Placeholder 3"/>
          <p:cNvSpPr>
            <a:spLocks noGrp="1"/>
          </p:cNvSpPr>
          <p:nvPr>
            <p:ph type="sldNum" sz="quarter" idx="10"/>
          </p:nvPr>
        </p:nvSpPr>
        <p:spPr/>
        <p:txBody>
          <a:bodyPr/>
          <a:lstStyle/>
          <a:p>
            <a:fld id="{39C1FB86-1424-4910-B291-1095ABD80198}" type="slidenum">
              <a:rPr lang="en-US" smtClean="0"/>
              <a:pPr/>
              <a:t>165</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Note: The slide</a:t>
            </a:r>
            <a:r>
              <a:rPr lang="en-US" baseline="0" dirty="0" smtClean="0"/>
              <a:t> must be in slide-show mode as each click will trigger the next picture on the slide to be displayed</a:t>
            </a:r>
            <a:endParaRPr lang="en-US" dirty="0" smtClean="0"/>
          </a:p>
          <a:p>
            <a:endParaRPr lang="en-US" dirty="0" smtClean="0"/>
          </a:p>
          <a:p>
            <a:pPr marL="237698" indent="-237698">
              <a:buAutoNum type="alphaLcParenR"/>
            </a:pPr>
            <a:r>
              <a:rPr lang="en-US" b="1" dirty="0" smtClean="0"/>
              <a:t>Downstream Distortion Example</a:t>
            </a:r>
          </a:p>
          <a:p>
            <a:pPr marL="713095" lvl="1" indent="-237698">
              <a:buAutoNum type="alphaLcParenR"/>
            </a:pPr>
            <a:r>
              <a:rPr lang="en-US" b="0" dirty="0" smtClean="0"/>
              <a:t>Most fitters</a:t>
            </a:r>
            <a:r>
              <a:rPr lang="en-US" b="0" baseline="0" dirty="0" smtClean="0"/>
              <a:t> and </a:t>
            </a:r>
            <a:r>
              <a:rPr lang="en-US" b="1" baseline="0" dirty="0" smtClean="0"/>
              <a:t>welders are not exposed to the downstream affects </a:t>
            </a:r>
            <a:r>
              <a:rPr lang="en-US" b="0" baseline="0" dirty="0" smtClean="0"/>
              <a:t>caused by work they have performed. Once a job is finished, welders move to the next and lose visibility on the previous job. </a:t>
            </a:r>
          </a:p>
          <a:p>
            <a:pPr marL="1188491" lvl="2" indent="-237698">
              <a:buAutoNum type="alphaLcParenR"/>
            </a:pPr>
            <a:r>
              <a:rPr lang="en-US" b="0" baseline="0" dirty="0" smtClean="0"/>
              <a:t>This activity will help give a </a:t>
            </a:r>
            <a:r>
              <a:rPr lang="en-US" b="1" baseline="0" dirty="0" smtClean="0"/>
              <a:t>visual example of the downstream affects </a:t>
            </a:r>
            <a:r>
              <a:rPr lang="en-US" b="0" baseline="0" dirty="0" smtClean="0"/>
              <a:t>of poor upstream quality</a:t>
            </a:r>
          </a:p>
          <a:p>
            <a:pPr marL="1188491" lvl="2" indent="-237698">
              <a:buAutoNum type="alphaLcParenR"/>
            </a:pPr>
            <a:r>
              <a:rPr lang="en-US" b="0" baseline="0" dirty="0" smtClean="0"/>
              <a:t>Simple steps or </a:t>
            </a:r>
            <a:r>
              <a:rPr lang="en-US" b="1" baseline="0" dirty="0" smtClean="0"/>
              <a:t>added care </a:t>
            </a:r>
            <a:r>
              <a:rPr lang="en-US" b="0" baseline="0" dirty="0" smtClean="0"/>
              <a:t>to work performed upstream can pay </a:t>
            </a:r>
            <a:r>
              <a:rPr lang="en-US" b="1" baseline="0" dirty="0" smtClean="0"/>
              <a:t>enormous dividends </a:t>
            </a:r>
            <a:r>
              <a:rPr lang="en-US" b="0" baseline="0" dirty="0" smtClean="0"/>
              <a:t>on downstream costs</a:t>
            </a:r>
          </a:p>
          <a:p>
            <a:pPr marL="713095" lvl="1" indent="-237698">
              <a:buAutoNum type="alphaLcParenR"/>
            </a:pPr>
            <a:r>
              <a:rPr lang="en-US" b="0" baseline="0" dirty="0" smtClean="0"/>
              <a:t>This example shows a plate that was </a:t>
            </a:r>
            <a:r>
              <a:rPr lang="en-US" b="1" baseline="0" dirty="0" err="1" smtClean="0"/>
              <a:t>overwelded</a:t>
            </a:r>
            <a:r>
              <a:rPr lang="en-US" b="0" baseline="0" dirty="0" smtClean="0"/>
              <a:t> with </a:t>
            </a:r>
            <a:r>
              <a:rPr lang="en-US" b="1" baseline="0" dirty="0" smtClean="0"/>
              <a:t>improper weld sequence </a:t>
            </a:r>
            <a:r>
              <a:rPr lang="en-US" b="0" baseline="0" dirty="0" smtClean="0"/>
              <a:t>and </a:t>
            </a:r>
            <a:r>
              <a:rPr lang="en-US" b="1" baseline="0" dirty="0" smtClean="0"/>
              <a:t>no plate restraints </a:t>
            </a:r>
            <a:r>
              <a:rPr lang="en-US" b="0" baseline="0" dirty="0" smtClean="0"/>
              <a:t>while welding</a:t>
            </a:r>
          </a:p>
          <a:p>
            <a:pPr marL="1188491" lvl="2" indent="-237698">
              <a:buAutoNum type="alphaLcParenR"/>
            </a:pPr>
            <a:r>
              <a:rPr lang="en-US" b="0" baseline="0" dirty="0" smtClean="0"/>
              <a:t>The distortion put in the plate in shop fabrication immediately affected the next work station as the </a:t>
            </a:r>
            <a:r>
              <a:rPr lang="en-US" b="1" baseline="0" dirty="0" smtClean="0"/>
              <a:t>distorted seams required time consuming measures </a:t>
            </a:r>
            <a:r>
              <a:rPr lang="en-US" b="0" baseline="0" dirty="0" smtClean="0"/>
              <a:t>to be taken to fit and weld. </a:t>
            </a:r>
          </a:p>
          <a:p>
            <a:pPr marL="1188491" lvl="2" indent="-237698">
              <a:buAutoNum type="alphaLcParenR"/>
            </a:pPr>
            <a:r>
              <a:rPr lang="en-US" b="0" baseline="0" dirty="0" smtClean="0"/>
              <a:t>The structural members fit at the next few work stations were fit to a distorted plate and modifications and additional </a:t>
            </a:r>
            <a:r>
              <a:rPr lang="en-US" b="1" baseline="0" dirty="0" smtClean="0"/>
              <a:t>non-value-added work </a:t>
            </a:r>
            <a:r>
              <a:rPr lang="en-US" b="0" baseline="0" dirty="0" smtClean="0"/>
              <a:t>was needed to complete their tasks</a:t>
            </a:r>
            <a:endParaRPr lang="en-US" dirty="0" smtClean="0"/>
          </a:p>
          <a:p>
            <a:endParaRPr lang="en-US" dirty="0"/>
          </a:p>
        </p:txBody>
      </p:sp>
      <p:sp>
        <p:nvSpPr>
          <p:cNvPr id="4" name="Slide Number Placeholder 3"/>
          <p:cNvSpPr>
            <a:spLocks noGrp="1"/>
          </p:cNvSpPr>
          <p:nvPr>
            <p:ph type="sldNum" sz="quarter" idx="10"/>
          </p:nvPr>
        </p:nvSpPr>
        <p:spPr/>
        <p:txBody>
          <a:bodyPr/>
          <a:lstStyle/>
          <a:p>
            <a:fld id="{39C1FB86-1424-4910-B291-1095ABD80198}" type="slidenum">
              <a:rPr lang="en-US" smtClean="0"/>
              <a:pPr/>
              <a:t>166</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Note: The slide</a:t>
            </a:r>
            <a:r>
              <a:rPr lang="en-US" baseline="0" dirty="0" smtClean="0"/>
              <a:t> must be in slide-show mode as each click will trigger the next picture on the slide to be displayed</a:t>
            </a:r>
            <a:endParaRPr lang="en-US" dirty="0" smtClean="0"/>
          </a:p>
          <a:p>
            <a:endParaRPr lang="en-US" dirty="0" smtClean="0"/>
          </a:p>
          <a:p>
            <a:pPr marL="237698" indent="-237698">
              <a:buAutoNum type="alphaLcParenR"/>
            </a:pPr>
            <a:r>
              <a:rPr lang="en-US" b="1" dirty="0" smtClean="0"/>
              <a:t>Downstream</a:t>
            </a:r>
            <a:r>
              <a:rPr lang="en-US" b="1" baseline="0" dirty="0" smtClean="0"/>
              <a:t> Distortion Example</a:t>
            </a:r>
            <a:endParaRPr lang="en-US" b="1" dirty="0" smtClean="0"/>
          </a:p>
          <a:p>
            <a:pPr marL="713095" lvl="1" indent="-237698">
              <a:buAutoNum type="alphaLcParenR"/>
            </a:pPr>
            <a:r>
              <a:rPr lang="en-US" b="0" baseline="0" dirty="0" smtClean="0"/>
              <a:t>This example shows a plate that had several inserts that were force-fit into the plate and then welded with an improper sequence and without clamping near the insert</a:t>
            </a:r>
          </a:p>
          <a:p>
            <a:pPr marL="1188491" lvl="2" indent="-237698">
              <a:buAutoNum type="alphaLcParenR"/>
            </a:pPr>
            <a:r>
              <a:rPr lang="en-US" b="0" baseline="0" dirty="0" smtClean="0"/>
              <a:t>Like the previous example, the distortion put in the plate in shop fabrication immediately affected the next work station as the </a:t>
            </a:r>
            <a:r>
              <a:rPr lang="en-US" b="1" baseline="0" dirty="0" smtClean="0"/>
              <a:t>distorted seams required time consuming measures </a:t>
            </a:r>
            <a:r>
              <a:rPr lang="en-US" b="0" baseline="0" dirty="0" smtClean="0"/>
              <a:t>to be taken to fit and weld. </a:t>
            </a:r>
          </a:p>
          <a:p>
            <a:pPr marL="1188491" lvl="2" indent="-237698">
              <a:buAutoNum type="alphaLcParenR"/>
            </a:pPr>
            <a:r>
              <a:rPr lang="en-US" b="0" baseline="0" dirty="0" smtClean="0"/>
              <a:t>Simply </a:t>
            </a:r>
            <a:r>
              <a:rPr lang="en-US" b="1" baseline="0" dirty="0" smtClean="0"/>
              <a:t>taking the time to trim </a:t>
            </a:r>
            <a:r>
              <a:rPr lang="en-US" b="0" baseline="0" dirty="0" smtClean="0"/>
              <a:t>the insert to fit properly in the plate and then </a:t>
            </a:r>
            <a:r>
              <a:rPr lang="en-US" b="1" baseline="0" dirty="0" smtClean="0"/>
              <a:t>following the weld guidelines </a:t>
            </a:r>
            <a:r>
              <a:rPr lang="en-US" b="0" baseline="0" dirty="0" smtClean="0"/>
              <a:t>would have </a:t>
            </a:r>
            <a:r>
              <a:rPr lang="en-US" b="1" baseline="0" dirty="0" smtClean="0"/>
              <a:t>avoided these downstream issues </a:t>
            </a:r>
            <a:r>
              <a:rPr lang="en-US" b="0" baseline="0" dirty="0" smtClean="0"/>
              <a:t>and significantly reduced production costs. </a:t>
            </a:r>
            <a:endParaRPr lang="en-US" dirty="0" smtClean="0"/>
          </a:p>
          <a:p>
            <a:endParaRPr lang="en-US" dirty="0"/>
          </a:p>
        </p:txBody>
      </p:sp>
      <p:sp>
        <p:nvSpPr>
          <p:cNvPr id="4" name="Slide Number Placeholder 3"/>
          <p:cNvSpPr>
            <a:spLocks noGrp="1"/>
          </p:cNvSpPr>
          <p:nvPr>
            <p:ph type="sldNum" sz="quarter" idx="10"/>
          </p:nvPr>
        </p:nvSpPr>
        <p:spPr/>
        <p:txBody>
          <a:bodyPr/>
          <a:lstStyle/>
          <a:p>
            <a:fld id="{39C1FB86-1424-4910-B291-1095ABD80198}" type="slidenum">
              <a:rPr lang="en-US" smtClean="0"/>
              <a:pPr/>
              <a:t>167</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66481">
              <a:defRPr/>
            </a:pPr>
            <a:endParaRPr lang="en-US" dirty="0" smtClean="0"/>
          </a:p>
          <a:p>
            <a:r>
              <a:rPr lang="en-US" dirty="0" smtClean="0"/>
              <a:t>Instructor:</a:t>
            </a:r>
          </a:p>
          <a:p>
            <a:endParaRPr lang="en-US" dirty="0" smtClean="0"/>
          </a:p>
          <a:p>
            <a:pPr marL="237698" indent="-237698">
              <a:buAutoNum type="alphaLcParenR"/>
            </a:pPr>
            <a:r>
              <a:rPr lang="en-US" b="1" dirty="0" smtClean="0"/>
              <a:t>Downstream Distortion Effects</a:t>
            </a:r>
          </a:p>
          <a:p>
            <a:pPr marL="713095" lvl="1" indent="-237698">
              <a:buAutoNum type="alphaLcParenR"/>
            </a:pPr>
            <a:r>
              <a:rPr lang="en-US" b="0" baseline="0" dirty="0" smtClean="0"/>
              <a:t>This example shows waterfront rework that stemmed from the first weld put on the deck plate</a:t>
            </a:r>
          </a:p>
          <a:p>
            <a:pPr marL="1188491" lvl="2" indent="-237698">
              <a:buAutoNum type="alphaLcParenR"/>
            </a:pPr>
            <a:r>
              <a:rPr lang="en-US" b="0" baseline="0" dirty="0" smtClean="0"/>
              <a:t>Plate was fit poorly and seams were grossly </a:t>
            </a:r>
            <a:r>
              <a:rPr lang="en-US" b="0" baseline="0" dirty="0" err="1" smtClean="0"/>
              <a:t>overwelded</a:t>
            </a:r>
            <a:r>
              <a:rPr lang="en-US" b="0" baseline="0" dirty="0" smtClean="0"/>
              <a:t>, no clamping was used and inserts were completely welded out prior to any structural members being installed</a:t>
            </a:r>
          </a:p>
          <a:p>
            <a:pPr marL="1188491" lvl="2" indent="-237698">
              <a:buAutoNum type="alphaLcParenR"/>
            </a:pPr>
            <a:r>
              <a:rPr lang="en-US" b="0" baseline="0" dirty="0" smtClean="0"/>
              <a:t>The amount of distortion in the fabrication shops was drastic and very avoidable</a:t>
            </a:r>
          </a:p>
          <a:p>
            <a:pPr marL="1188491" lvl="2" indent="-237698">
              <a:buAutoNum type="alphaLcParenR"/>
            </a:pPr>
            <a:r>
              <a:rPr lang="en-US" b="0" baseline="0" dirty="0" smtClean="0"/>
              <a:t>As the deck continued through production, process delays were incurred due to the distortion present in the plate</a:t>
            </a:r>
          </a:p>
          <a:p>
            <a:pPr marL="1188491" lvl="2" indent="-237698">
              <a:buAutoNum type="alphaLcParenR"/>
            </a:pPr>
            <a:r>
              <a:rPr lang="en-US" b="0" baseline="0" dirty="0" smtClean="0"/>
              <a:t>Significant flame straightening was needed once the unit was erected to pull the distortion out and meet fairness requirements</a:t>
            </a:r>
          </a:p>
          <a:p>
            <a:pPr marL="1188491" lvl="2" indent="-237698">
              <a:buAutoNum type="alphaLcParenR"/>
            </a:pPr>
            <a:r>
              <a:rPr lang="en-US" b="0" baseline="0" dirty="0" smtClean="0"/>
              <a:t>The amount of heat needed to shrink the plate flat was so great that deep web structural tee’s tripped underneath the deck. </a:t>
            </a:r>
          </a:p>
          <a:p>
            <a:pPr marL="713095" lvl="1" indent="-237698">
              <a:buAutoNum type="alphaLcParenR"/>
            </a:pPr>
            <a:r>
              <a:rPr lang="en-US" b="0" baseline="0" dirty="0" smtClean="0"/>
              <a:t>The tripped tee shown was one of several in that compartment and it was a direct result of the lack of first time quality in the very early stages of construction</a:t>
            </a:r>
          </a:p>
          <a:p>
            <a:pPr marL="713095" lvl="1" indent="-237698">
              <a:buAutoNum type="alphaLcParenR"/>
            </a:pPr>
            <a:r>
              <a:rPr lang="en-US" b="0" baseline="0" dirty="0" smtClean="0"/>
              <a:t>The costs to repair these issues is enormous, especially on the waterfront in a unit that was already painted and being outfit with electrical wire and insulation. </a:t>
            </a:r>
          </a:p>
          <a:p>
            <a:pPr marL="713095" lvl="1" indent="-237698">
              <a:buAutoNum type="alphaLcParenR"/>
            </a:pPr>
            <a:r>
              <a:rPr lang="en-US" b="0" baseline="0" dirty="0" smtClean="0"/>
              <a:t>Notice the list of groups affected and needed to make the necessary repairs, it is shocking</a:t>
            </a:r>
          </a:p>
          <a:p>
            <a:pPr marL="713095" lvl="1" indent="-237698">
              <a:buAutoNum type="alphaLcParenR"/>
            </a:pPr>
            <a:r>
              <a:rPr lang="en-US" b="0" baseline="0" dirty="0" smtClean="0"/>
              <a:t>Take pride in the work you do and strive to avoid these costly issues!</a:t>
            </a:r>
          </a:p>
        </p:txBody>
      </p:sp>
      <p:sp>
        <p:nvSpPr>
          <p:cNvPr id="4" name="Slide Number Placeholder 3"/>
          <p:cNvSpPr>
            <a:spLocks noGrp="1"/>
          </p:cNvSpPr>
          <p:nvPr>
            <p:ph type="sldNum" sz="quarter" idx="10"/>
          </p:nvPr>
        </p:nvSpPr>
        <p:spPr/>
        <p:txBody>
          <a:bodyPr/>
          <a:lstStyle/>
          <a:p>
            <a:fld id="{39C1FB86-1424-4910-B291-1095ABD80198}" type="slidenum">
              <a:rPr lang="en-US" smtClean="0"/>
              <a:pPr/>
              <a:t>168</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81">
              <a:defRPr/>
            </a:pPr>
            <a:endParaRPr lang="en-US" dirty="0" smtClean="0"/>
          </a:p>
          <a:p>
            <a:r>
              <a:rPr lang="en-US" dirty="0" smtClean="0"/>
              <a:t>Instructor:</a:t>
            </a:r>
          </a:p>
          <a:p>
            <a:endParaRPr lang="en-US" dirty="0" smtClean="0"/>
          </a:p>
          <a:p>
            <a:pPr marL="237698" indent="-237698">
              <a:buAutoNum type="alphaLcParenR"/>
            </a:pPr>
            <a:r>
              <a:rPr lang="en-US" b="1" dirty="0" smtClean="0"/>
              <a:t>New Technology:</a:t>
            </a:r>
            <a:r>
              <a:rPr lang="en-US" b="1" baseline="0" dirty="0" smtClean="0"/>
              <a:t> Looking to the Future</a:t>
            </a:r>
            <a:endParaRPr lang="en-US" b="1" dirty="0" smtClean="0"/>
          </a:p>
          <a:p>
            <a:pPr marL="713095" lvl="1" indent="-237698">
              <a:buAutoNum type="alphaLcParenR"/>
            </a:pPr>
            <a:r>
              <a:rPr lang="en-US" b="0" baseline="0" dirty="0" smtClean="0"/>
              <a:t>There is a wide range of up-and-coming technology to address the production challenges of thin steel welding and ship production</a:t>
            </a:r>
          </a:p>
          <a:p>
            <a:pPr marL="713095" lvl="1" indent="-237698">
              <a:buAutoNum type="alphaLcParenR"/>
            </a:pPr>
            <a:r>
              <a:rPr lang="en-US" b="0" baseline="0" dirty="0" smtClean="0"/>
              <a:t>Hybrid Laser Arch Welding is a new welding technology that combines the power of laser welding to penetrate deep into a plate root opening and the durability of arc welding to fill the seam with weld metal</a:t>
            </a:r>
          </a:p>
          <a:p>
            <a:pPr marL="713095" lvl="1" indent="-237698">
              <a:buAutoNum type="alphaLcParenR"/>
            </a:pPr>
            <a:r>
              <a:rPr lang="en-US" b="0" baseline="0" dirty="0" smtClean="0"/>
              <a:t>The penetration and high travel speeds of this process allow it to generate a 100% efficient weld with a very minimal weld profile</a:t>
            </a:r>
          </a:p>
          <a:p>
            <a:pPr marL="1188491" lvl="2" indent="-237698">
              <a:buAutoNum type="alphaLcParenR"/>
            </a:pPr>
            <a:r>
              <a:rPr lang="en-US" b="0" baseline="0" dirty="0" smtClean="0"/>
              <a:t>Heat input and distortion are proportional to weld profile, HLAW has the potential to reduce distortion by 71% over current welding methods</a:t>
            </a:r>
          </a:p>
          <a:p>
            <a:pPr marL="713095" lvl="1" indent="-237698">
              <a:buAutoNum type="alphaLcParenR"/>
            </a:pPr>
            <a:r>
              <a:rPr lang="en-US" b="0" baseline="0" dirty="0" smtClean="0"/>
              <a:t>Currently utilized by other industries such as airline and automotive, it has broken ground in the shipbuilding industry and is being used to create build-up-tees for several applications</a:t>
            </a:r>
          </a:p>
          <a:p>
            <a:pPr marL="1188491" lvl="2" indent="-237698">
              <a:buAutoNum type="alphaLcParenR"/>
            </a:pPr>
            <a:r>
              <a:rPr lang="en-US" b="0" baseline="0" dirty="0" smtClean="0"/>
              <a:t>Testing and extensive research is being conductive to provide an approved NAVSEA welding procedure for use in future Navy hull construction </a:t>
            </a:r>
          </a:p>
          <a:p>
            <a:pPr marL="713095" lvl="1" indent="-237698"/>
            <a:r>
              <a:rPr lang="en-US" b="0" baseline="0" dirty="0" smtClean="0"/>
              <a:t>	</a:t>
            </a:r>
          </a:p>
          <a:p>
            <a:pPr marL="1188491" lvl="2" indent="-237698">
              <a:buAutoNum type="alphaLcParenR"/>
            </a:pP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169</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81">
              <a:defRPr/>
            </a:pPr>
            <a:endParaRPr lang="en-US" dirty="0" smtClean="0"/>
          </a:p>
          <a:p>
            <a:r>
              <a:rPr lang="en-US" dirty="0" smtClean="0"/>
              <a:t>Instructor:</a:t>
            </a:r>
          </a:p>
          <a:p>
            <a:endParaRPr lang="en-US" dirty="0" smtClean="0"/>
          </a:p>
          <a:p>
            <a:pPr marL="237698" indent="-237698">
              <a:buAutoNum type="alphaLcParenR"/>
            </a:pPr>
            <a:r>
              <a:rPr lang="en-US" b="1" dirty="0" smtClean="0"/>
              <a:t>HLAW</a:t>
            </a:r>
            <a:r>
              <a:rPr lang="en-US" b="1" baseline="0" dirty="0" smtClean="0"/>
              <a:t> Distortion Reduction</a:t>
            </a:r>
          </a:p>
          <a:p>
            <a:pPr marL="713095" lvl="1" indent="-237698">
              <a:buAutoNum type="alphaLcParenR"/>
            </a:pPr>
            <a:r>
              <a:rPr lang="en-US" b="0" baseline="0" dirty="0" smtClean="0"/>
              <a:t>Shown are laser scans of test panels welded by both HLAW and SAW. The magnitude of distortion reduction is substantial</a:t>
            </a:r>
            <a:endParaRPr lang="en-US" b="0"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170</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81">
              <a:defRPr/>
            </a:pPr>
            <a:endParaRPr lang="en-US" dirty="0" smtClean="0"/>
          </a:p>
          <a:p>
            <a:r>
              <a:rPr lang="en-US" dirty="0" smtClean="0"/>
              <a:t>Instructor:</a:t>
            </a:r>
          </a:p>
          <a:p>
            <a:endParaRPr lang="en-US" dirty="0" smtClean="0"/>
          </a:p>
          <a:p>
            <a:pPr marL="237698" indent="-237698">
              <a:buAutoNum type="alphaLcParenR"/>
            </a:pPr>
            <a:r>
              <a:rPr lang="en-US" b="1" dirty="0" smtClean="0"/>
              <a:t>Transient Thermal Tensioning</a:t>
            </a:r>
          </a:p>
          <a:p>
            <a:pPr marL="713095" lvl="1" indent="-237698">
              <a:buAutoNum type="alphaLcParenR"/>
            </a:pPr>
            <a:r>
              <a:rPr lang="en-US" b="0" dirty="0" smtClean="0"/>
              <a:t>This</a:t>
            </a:r>
            <a:r>
              <a:rPr lang="en-US" b="0" baseline="0" dirty="0" smtClean="0"/>
              <a:t> technology introduces an additional heat source at a specific distance from where a weld is being made.</a:t>
            </a:r>
          </a:p>
          <a:p>
            <a:pPr marL="1188491" lvl="2" indent="-237698">
              <a:buAutoNum type="alphaLcParenR"/>
            </a:pPr>
            <a:r>
              <a:rPr lang="en-US" b="0" baseline="0" dirty="0" smtClean="0"/>
              <a:t>The additional heat adds another tension zone in the plate to more evenly distribute the plate stresses during the heating and cooling of welding</a:t>
            </a:r>
          </a:p>
          <a:p>
            <a:pPr marL="1188491" lvl="2" indent="-237698">
              <a:buAutoNum type="alphaLcParenR"/>
            </a:pPr>
            <a:r>
              <a:rPr lang="en-US" b="0" baseline="0" dirty="0" smtClean="0"/>
              <a:t>Proven technology and several conceptual trials have been successfully completed. A robust system capable of meeting the demands of the shipbuilding environment may soon be developed </a:t>
            </a:r>
            <a:endParaRPr lang="en-US" b="0"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171</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Divide the class</a:t>
            </a:r>
            <a:r>
              <a:rPr lang="en-US" baseline="0" dirty="0" smtClean="0"/>
              <a:t> into groups of two to three people and ask them to come up with a question from any part of the course.  Have each group share their question with the entire group.</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172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Interactive Class Activity Opportunity.</a:t>
            </a:r>
          </a:p>
          <a:p>
            <a:pPr marL="237127" indent="-237127">
              <a:buAutoNum type="arabicParenBoth"/>
            </a:pPr>
            <a:r>
              <a:rPr lang="en-US" dirty="0" smtClean="0"/>
              <a:t>Divide the students in groups of two or three. </a:t>
            </a:r>
          </a:p>
          <a:p>
            <a:pPr marL="237127" indent="-237127">
              <a:buAutoNum type="arabicParenBoth"/>
            </a:pPr>
            <a:r>
              <a:rPr lang="en-US" dirty="0" smtClean="0"/>
              <a:t>Provide each group with a page from a flip chart taped to the wall.  </a:t>
            </a:r>
          </a:p>
          <a:p>
            <a:pPr marL="237127" indent="-237127">
              <a:buAutoNum type="arabicParenBoth"/>
            </a:pPr>
            <a:r>
              <a:rPr lang="en-US" dirty="0" smtClean="0"/>
              <a:t>Instruct the students to work in their small groups to answer the questions you ask. </a:t>
            </a:r>
          </a:p>
          <a:p>
            <a:pPr marL="237127" indent="-237127">
              <a:buAutoNum type="arabicParenBoth"/>
            </a:pPr>
            <a:r>
              <a:rPr lang="en-US" dirty="0" smtClean="0"/>
              <a:t>Have the students write the number 100 on their flip chart paper. This represents the 100% each group is starting off with on the pre-assessment. </a:t>
            </a:r>
          </a:p>
          <a:p>
            <a:r>
              <a:rPr lang="en-US" dirty="0" smtClean="0"/>
              <a:t>(5) Ask the first question from the pre-assessment.</a:t>
            </a:r>
          </a:p>
          <a:p>
            <a:r>
              <a:rPr lang="en-US" dirty="0" smtClean="0"/>
              <a:t>(6) Have each group answer it to the best of their ability. </a:t>
            </a:r>
          </a:p>
          <a:p>
            <a:r>
              <a:rPr lang="en-US" dirty="0" smtClean="0"/>
              <a:t>(7) Go onto the 2nd question and repeat for each of  the subsequent questions. </a:t>
            </a:r>
          </a:p>
          <a:p>
            <a:r>
              <a:rPr lang="en-US" dirty="0" smtClean="0"/>
              <a:t>(8) Once you have completed the questions, begin reviewing with the students by having each group share their responses and evaluate their answers. </a:t>
            </a:r>
          </a:p>
          <a:p>
            <a:r>
              <a:rPr lang="en-US" dirty="0" smtClean="0"/>
              <a:t>(9) Determine if they have the question answered correctly. If they answered correctly, have them write 10 next to the question number. If they answered incorrectly, have them write 0 next to the question number</a:t>
            </a:r>
          </a:p>
          <a:p>
            <a:pPr defTabSz="948511">
              <a:defRPr/>
            </a:pPr>
            <a:r>
              <a:rPr lang="en-US" dirty="0" smtClean="0"/>
              <a:t>(10) Go onto the 2nd question, repeat the process for each of the subsequent questions. This process should be followed until you finish.</a:t>
            </a:r>
          </a:p>
          <a:p>
            <a:pPr defTabSz="948511">
              <a:defRPr/>
            </a:pPr>
            <a:endParaRPr lang="en-US" dirty="0" smtClean="0"/>
          </a:p>
          <a:p>
            <a:pPr defTabSz="948511">
              <a:defRPr/>
            </a:pPr>
            <a:endParaRPr lang="en-US" dirty="0" smtClean="0"/>
          </a:p>
          <a:p>
            <a:r>
              <a:rPr lang="en-US" dirty="0" smtClean="0"/>
              <a:t>This activity provides the students with an interactive activity that will allow you to evaluate the level of knowledge of the class as a whole.</a:t>
            </a:r>
          </a:p>
        </p:txBody>
      </p:sp>
      <p:sp>
        <p:nvSpPr>
          <p:cNvPr id="4" name="Slide Number Placeholder 3"/>
          <p:cNvSpPr>
            <a:spLocks noGrp="1"/>
          </p:cNvSpPr>
          <p:nvPr>
            <p:ph type="sldNum" sz="quarter" idx="10"/>
          </p:nvPr>
        </p:nvSpPr>
        <p:spPr/>
        <p:txBody>
          <a:bodyPr/>
          <a:lstStyle/>
          <a:p>
            <a:fld id="{CFD28FED-60A5-4C0E-A0AB-BB2B0FE9316E}" type="slidenum">
              <a:rPr lang="en-US" smtClean="0"/>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Use this</a:t>
            </a:r>
            <a:r>
              <a:rPr lang="en-US" baseline="0" dirty="0" smtClean="0"/>
              <a:t> slide to set the breaks for your class.</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  After course,</a:t>
            </a:r>
            <a:r>
              <a:rPr lang="en-US" baseline="0" dirty="0" smtClean="0"/>
              <a:t> you should have better </a:t>
            </a:r>
            <a:r>
              <a:rPr lang="en-US" b="1" baseline="0" dirty="0" smtClean="0"/>
              <a:t>understanding</a:t>
            </a:r>
            <a:r>
              <a:rPr lang="en-US" baseline="0" dirty="0" smtClean="0"/>
              <a:t> of distortion, </a:t>
            </a:r>
            <a:r>
              <a:rPr lang="en-US" b="1" baseline="0" dirty="0" smtClean="0"/>
              <a:t>how it’s caused</a:t>
            </a:r>
            <a:r>
              <a:rPr lang="en-US" baseline="0" dirty="0" smtClean="0"/>
              <a:t>, and </a:t>
            </a:r>
            <a:r>
              <a:rPr lang="en-US" b="1" baseline="0" dirty="0" smtClean="0"/>
              <a:t>ways to minimize</a:t>
            </a:r>
            <a:r>
              <a:rPr lang="en-US" baseline="0" dirty="0" smtClean="0"/>
              <a:t> its effects</a:t>
            </a:r>
          </a:p>
          <a:p>
            <a:pPr marL="237698" indent="-237698">
              <a:buAutoNum type="alphaLcParenR" startAt="2"/>
            </a:pPr>
            <a:r>
              <a:rPr lang="en-US" baseline="0" dirty="0" smtClean="0"/>
              <a:t>Achieved by</a:t>
            </a:r>
          </a:p>
          <a:p>
            <a:pPr marL="713095" lvl="1" indent="-237698">
              <a:buAutoNum type="alphaLcParenR" startAt="2"/>
            </a:pPr>
            <a:r>
              <a:rPr lang="en-US" b="1" baseline="0" dirty="0" smtClean="0"/>
              <a:t>Overview of distortion </a:t>
            </a:r>
            <a:r>
              <a:rPr lang="en-US" baseline="0" dirty="0" smtClean="0"/>
              <a:t>and different types</a:t>
            </a:r>
          </a:p>
          <a:p>
            <a:pPr marL="713095" lvl="1" indent="-237698">
              <a:buAutoNum type="alphaLcParenR" startAt="2"/>
            </a:pPr>
            <a:r>
              <a:rPr lang="en-US" baseline="0" dirty="0" smtClean="0"/>
              <a:t>Explain distortion control</a:t>
            </a:r>
          </a:p>
        </p:txBody>
      </p:sp>
      <p:sp>
        <p:nvSpPr>
          <p:cNvPr id="4" name="Slide Number Placeholder 3"/>
          <p:cNvSpPr>
            <a:spLocks noGrp="1"/>
          </p:cNvSpPr>
          <p:nvPr>
            <p:ph type="sldNum" sz="quarter" idx="10"/>
          </p:nvPr>
        </p:nvSpPr>
        <p:spPr/>
        <p:txBody>
          <a:bodyPr/>
          <a:lstStyle/>
          <a:p>
            <a:fld id="{CFD28FED-60A5-4C0E-A0AB-BB2B0FE9316E}"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Open class discussion by asking them why they think welding is important.</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aseline="0" dirty="0" smtClean="0"/>
              <a:t>Designers need to consider production impact when sizing welds, tendency to overdesign</a:t>
            </a:r>
          </a:p>
          <a:p>
            <a:pPr marL="237698" indent="-237698">
              <a:buAutoNum type="alphaLcParenR"/>
            </a:pPr>
            <a:r>
              <a:rPr lang="en-US" baseline="0" dirty="0" smtClean="0"/>
              <a:t>Designers have the opportunity to see the ship design as a whole so they need to do a better job at designing for production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a:t>
            </a:r>
            <a:r>
              <a:rPr lang="en-US" baseline="0" dirty="0" smtClean="0"/>
              <a:t> </a:t>
            </a:r>
          </a:p>
          <a:p>
            <a:endParaRPr lang="en-US" baseline="0" dirty="0" smtClean="0"/>
          </a:p>
          <a:p>
            <a:r>
              <a:rPr lang="en-US" baseline="0" dirty="0" smtClean="0"/>
              <a:t>QUESTION FOR CLASS: What are some problems associated with distortion?</a:t>
            </a:r>
          </a:p>
          <a:p>
            <a:endParaRPr lang="en-US" baseline="0" dirty="0" smtClean="0"/>
          </a:p>
          <a:p>
            <a:r>
              <a:rPr lang="en-US" baseline="0" dirty="0" smtClean="0"/>
              <a:t>	* Write Class Responses on Board*</a:t>
            </a:r>
          </a:p>
          <a:p>
            <a:endParaRPr lang="en-US" baseline="0" dirty="0" smtClean="0"/>
          </a:p>
          <a:p>
            <a:pPr marL="237127" indent="-237127">
              <a:buAutoNum type="alphaLcParenR"/>
            </a:pPr>
            <a:r>
              <a:rPr lang="en-US" b="1" baseline="0" dirty="0" smtClean="0"/>
              <a:t>Despite its advantages </a:t>
            </a:r>
            <a:r>
              <a:rPr lang="en-US" baseline="0" dirty="0" smtClean="0"/>
              <a:t>of being an economical way to join plate, welding can lead to </a:t>
            </a:r>
            <a:r>
              <a:rPr lang="en-US" b="1" baseline="0" dirty="0" smtClean="0"/>
              <a:t>structural problems</a:t>
            </a:r>
            <a:r>
              <a:rPr lang="en-US" baseline="0" dirty="0" smtClean="0"/>
              <a:t> and rework such as </a:t>
            </a:r>
            <a:r>
              <a:rPr lang="en-US" b="1" baseline="0" dirty="0" smtClean="0"/>
              <a:t>distortion. </a:t>
            </a:r>
          </a:p>
          <a:p>
            <a:pPr marL="237127" indent="-237127">
              <a:buAutoNum type="alphaLcParenR"/>
            </a:pPr>
            <a:r>
              <a:rPr lang="en-US" baseline="0" dirty="0" smtClean="0"/>
              <a:t>This module is designed to give you an </a:t>
            </a:r>
            <a:r>
              <a:rPr lang="en-US" b="1" baseline="0" dirty="0" smtClean="0"/>
              <a:t>understanding of </a:t>
            </a:r>
            <a:r>
              <a:rPr lang="en-US" baseline="0" dirty="0" smtClean="0"/>
              <a:t>welding induced </a:t>
            </a:r>
            <a:r>
              <a:rPr lang="en-US" b="1" baseline="0" dirty="0" smtClean="0"/>
              <a:t>problems on thin plate</a:t>
            </a:r>
            <a:r>
              <a:rPr lang="en-US" baseline="0" dirty="0" smtClean="0"/>
              <a:t> and the impact on </a:t>
            </a:r>
            <a:r>
              <a:rPr lang="en-US" b="1" baseline="0" dirty="0" smtClean="0"/>
              <a:t>cost and schedule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  </a:t>
            </a:r>
            <a:r>
              <a:rPr lang="en-US" b="1" dirty="0" smtClean="0"/>
              <a:t>Smaller welds have increased strength </a:t>
            </a:r>
            <a:r>
              <a:rPr lang="en-US" dirty="0" smtClean="0"/>
              <a:t>per area</a:t>
            </a:r>
            <a:r>
              <a:rPr lang="en-US" baseline="0" dirty="0" smtClean="0"/>
              <a:t> due to quicker cooling rates </a:t>
            </a:r>
          </a:p>
          <a:p>
            <a:pPr marL="237698" indent="-237698">
              <a:buAutoNum type="alphaLcParenR" startAt="2"/>
            </a:pPr>
            <a:r>
              <a:rPr lang="en-US" baseline="0" dirty="0" smtClean="0"/>
              <a:t>Small weld callouts </a:t>
            </a:r>
            <a:r>
              <a:rPr lang="en-US" b="1" baseline="0" dirty="0" smtClean="0"/>
              <a:t>(3-5mm) </a:t>
            </a:r>
            <a:r>
              <a:rPr lang="en-US" baseline="0" dirty="0" smtClean="0"/>
              <a:t>generally welded on </a:t>
            </a:r>
            <a:r>
              <a:rPr lang="en-US" b="1" baseline="0" dirty="0" smtClean="0"/>
              <a:t>thin</a:t>
            </a:r>
            <a:r>
              <a:rPr lang="en-US" baseline="0" dirty="0" smtClean="0"/>
              <a:t> member </a:t>
            </a:r>
            <a:r>
              <a:rPr lang="en-US" b="1" baseline="0" dirty="0" err="1" smtClean="0"/>
              <a:t>structurals</a:t>
            </a:r>
            <a:r>
              <a:rPr lang="en-US" baseline="0" dirty="0" smtClean="0"/>
              <a:t> where </a:t>
            </a:r>
            <a:r>
              <a:rPr lang="en-US" b="1" baseline="0" dirty="0" smtClean="0"/>
              <a:t>full weld penetration </a:t>
            </a:r>
            <a:r>
              <a:rPr lang="en-US" baseline="0" dirty="0" smtClean="0"/>
              <a:t>is often achieved</a:t>
            </a:r>
          </a:p>
          <a:p>
            <a:pPr marL="713095" lvl="1" indent="-237698">
              <a:buAutoNum type="alphaLcParenR" startAt="2"/>
            </a:pPr>
            <a:r>
              <a:rPr lang="en-US" b="1" baseline="0" dirty="0" err="1" smtClean="0"/>
              <a:t>Overwelding</a:t>
            </a:r>
            <a:r>
              <a:rPr lang="en-US" baseline="0" dirty="0" smtClean="0"/>
              <a:t> adds </a:t>
            </a:r>
            <a:r>
              <a:rPr lang="en-US" b="1" baseline="0" dirty="0" smtClean="0"/>
              <a:t>no strength </a:t>
            </a:r>
            <a:r>
              <a:rPr lang="en-US" baseline="0" dirty="0" smtClean="0"/>
              <a:t>to weld joints</a:t>
            </a:r>
          </a:p>
          <a:p>
            <a:pPr marL="713095" lvl="1" indent="-237698">
              <a:buAutoNum type="alphaLcParenR" startAt="2"/>
            </a:pPr>
            <a:r>
              <a:rPr lang="en-US" baseline="0" dirty="0" smtClean="0"/>
              <a:t>Additional heat from </a:t>
            </a:r>
            <a:r>
              <a:rPr lang="en-US" b="1" baseline="0" dirty="0" smtClean="0"/>
              <a:t>larger welds </a:t>
            </a:r>
            <a:r>
              <a:rPr lang="en-US" baseline="0" dirty="0" smtClean="0"/>
              <a:t>only </a:t>
            </a:r>
            <a:r>
              <a:rPr lang="en-US" b="1" baseline="0" dirty="0" smtClean="0"/>
              <a:t>damages</a:t>
            </a:r>
            <a:r>
              <a:rPr lang="en-US" baseline="0" dirty="0" smtClean="0"/>
              <a:t> material properties and adds </a:t>
            </a:r>
            <a:r>
              <a:rPr lang="en-US" b="1" baseline="0" dirty="0" smtClean="0"/>
              <a:t>unnecessary residual stress </a:t>
            </a:r>
            <a:r>
              <a:rPr lang="en-US" baseline="0" dirty="0" smtClean="0"/>
              <a:t>into the plate</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err="1" smtClean="0"/>
              <a:t>Overwelding</a:t>
            </a:r>
            <a:r>
              <a:rPr lang="en-US" dirty="0" smtClean="0"/>
              <a:t> and </a:t>
            </a:r>
            <a:r>
              <a:rPr lang="en-US" dirty="0" err="1" smtClean="0"/>
              <a:t>underwelding</a:t>
            </a:r>
            <a:r>
              <a:rPr lang="en-US" dirty="0" smtClean="0"/>
              <a:t> both</a:t>
            </a:r>
            <a:r>
              <a:rPr lang="en-US" baseline="0" dirty="0" smtClean="0"/>
              <a:t> </a:t>
            </a:r>
            <a:r>
              <a:rPr lang="en-US" b="1" baseline="0" dirty="0" smtClean="0"/>
              <a:t>create unnecessary non-value added time</a:t>
            </a:r>
          </a:p>
          <a:p>
            <a:pPr marL="237698" indent="-237698">
              <a:buAutoNum type="alphaLcParenR"/>
            </a:pPr>
            <a:r>
              <a:rPr lang="en-US" b="1" baseline="0" dirty="0" err="1" smtClean="0"/>
              <a:t>Overwelding</a:t>
            </a:r>
            <a:r>
              <a:rPr lang="en-US" baseline="0" dirty="0" smtClean="0"/>
              <a:t> is a greater concern due to the </a:t>
            </a:r>
            <a:r>
              <a:rPr lang="en-US" b="1" baseline="0" dirty="0" smtClean="0"/>
              <a:t>distortion</a:t>
            </a:r>
            <a:r>
              <a:rPr lang="en-US" baseline="0" dirty="0" smtClean="0"/>
              <a:t> and associated rework it requires late in construction</a:t>
            </a:r>
          </a:p>
          <a:p>
            <a:pPr marL="713095" lvl="1" indent="-237698">
              <a:buAutoNum type="alphaLcParenR"/>
            </a:pPr>
            <a:r>
              <a:rPr lang="en-US" baseline="0" dirty="0" smtClean="0"/>
              <a:t>Welders are pushed to </a:t>
            </a:r>
            <a:r>
              <a:rPr lang="en-US" baseline="0" dirty="0" err="1" smtClean="0"/>
              <a:t>overweld</a:t>
            </a:r>
            <a:r>
              <a:rPr lang="en-US" baseline="0" dirty="0" smtClean="0"/>
              <a:t> by </a:t>
            </a:r>
            <a:r>
              <a:rPr lang="en-US" b="1" baseline="0" dirty="0" smtClean="0"/>
              <a:t>QA</a:t>
            </a:r>
            <a:r>
              <a:rPr lang="en-US" baseline="0" dirty="0" smtClean="0"/>
              <a:t> based on </a:t>
            </a:r>
            <a:r>
              <a:rPr lang="en-US" b="1" baseline="0" dirty="0" smtClean="0"/>
              <a:t>undersized weld</a:t>
            </a:r>
            <a:r>
              <a:rPr lang="en-US" baseline="0" dirty="0" smtClean="0"/>
              <a:t> restrictions</a:t>
            </a:r>
          </a:p>
          <a:p>
            <a:pPr marL="713095" lvl="1" indent="-237698">
              <a:buAutoNum type="alphaLcParenR"/>
            </a:pPr>
            <a:r>
              <a:rPr lang="en-US" baseline="0" dirty="0" err="1" smtClean="0"/>
              <a:t>Overwelding</a:t>
            </a:r>
            <a:r>
              <a:rPr lang="en-US" baseline="0" dirty="0" smtClean="0"/>
              <a:t> increases labor cost, distortion, rework, and can harm the overall weld strength</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Ask class - what do you see in this picture? What is the problem?</a:t>
            </a:r>
          </a:p>
          <a:p>
            <a:r>
              <a:rPr lang="en-US" dirty="0" smtClean="0"/>
              <a:t>Explain: The picture here shows distortion of the material. The Distortion Control program is designed to remove the distortion</a:t>
            </a:r>
          </a:p>
          <a:p>
            <a:r>
              <a:rPr lang="en-US" dirty="0" smtClean="0"/>
              <a:t>through various methods and straighten out the material for installation on the ship.</a:t>
            </a:r>
          </a:p>
          <a:p>
            <a:r>
              <a:rPr lang="en-US" dirty="0" smtClean="0"/>
              <a:t>This process can further be defined as the elimination or reduction of</a:t>
            </a:r>
          </a:p>
          <a:p>
            <a:r>
              <a:rPr lang="en-US" dirty="0" smtClean="0"/>
              <a:t>distortion in an assembly, unit, or ship</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aseline="0" dirty="0" smtClean="0"/>
              <a:t>A major contributor to welding distortion is residual stress</a:t>
            </a:r>
          </a:p>
          <a:p>
            <a:pPr marL="713095" lvl="1" indent="-237698">
              <a:buAutoNum type="alphaLcParenR"/>
            </a:pPr>
            <a:r>
              <a:rPr lang="en-US" baseline="0" dirty="0" smtClean="0"/>
              <a:t>Stress that remains after a manufacturing step</a:t>
            </a:r>
          </a:p>
          <a:p>
            <a:pPr marL="713095" lvl="1" indent="-237698">
              <a:buAutoNum type="alphaLcParenR"/>
            </a:pPr>
            <a:r>
              <a:rPr lang="en-US" baseline="0" dirty="0" smtClean="0"/>
              <a:t>Cannot be seen</a:t>
            </a:r>
          </a:p>
          <a:p>
            <a:pPr marL="713095" lvl="1" indent="-237698">
              <a:buAutoNum type="alphaLcParenR"/>
            </a:pPr>
            <a:r>
              <a:rPr lang="en-US" baseline="0" dirty="0" smtClean="0"/>
              <a:t>Is an unknown quantity</a:t>
            </a:r>
          </a:p>
          <a:p>
            <a:pPr marL="713095" lvl="1" indent="-237698">
              <a:buAutoNum type="alphaLcParenR"/>
            </a:pPr>
            <a:r>
              <a:rPr lang="en-US" baseline="0" dirty="0" smtClean="0"/>
              <a:t>Induced by welding</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Distortion</a:t>
            </a:r>
            <a:r>
              <a:rPr lang="en-US" dirty="0" smtClean="0"/>
              <a:t> from welding is caused</a:t>
            </a:r>
            <a:r>
              <a:rPr lang="en-US" baseline="0" dirty="0" smtClean="0"/>
              <a:t> by </a:t>
            </a:r>
            <a:r>
              <a:rPr lang="en-US" b="1" baseline="0" dirty="0" smtClean="0"/>
              <a:t>high heat</a:t>
            </a:r>
            <a:r>
              <a:rPr lang="en-US" baseline="0" dirty="0" smtClean="0"/>
              <a:t> input in a localized area</a:t>
            </a:r>
          </a:p>
          <a:p>
            <a:pPr marL="713095" lvl="1" indent="-237698">
              <a:buAutoNum type="alphaLcParenR"/>
            </a:pPr>
            <a:r>
              <a:rPr lang="en-US" baseline="0" dirty="0" smtClean="0"/>
              <a:t>This causes </a:t>
            </a:r>
            <a:r>
              <a:rPr lang="en-US" b="1" baseline="0" dirty="0" smtClean="0"/>
              <a:t>non-uniform stresses </a:t>
            </a:r>
            <a:r>
              <a:rPr lang="en-US" baseline="0" dirty="0" smtClean="0"/>
              <a:t>in the plate when </a:t>
            </a:r>
            <a:r>
              <a:rPr lang="en-US" b="1" baseline="0" dirty="0" smtClean="0"/>
              <a:t>expansion and contraction</a:t>
            </a:r>
            <a:r>
              <a:rPr lang="en-US" baseline="0" dirty="0" smtClean="0"/>
              <a:t> occur</a:t>
            </a:r>
          </a:p>
          <a:p>
            <a:pPr marL="713095" lvl="1" indent="-237698">
              <a:buAutoNum type="alphaLcParenR"/>
            </a:pPr>
            <a:r>
              <a:rPr lang="en-US" baseline="0" dirty="0" smtClean="0"/>
              <a:t>Plate can move </a:t>
            </a:r>
            <a:r>
              <a:rPr lang="en-US" b="1" baseline="0" dirty="0" smtClean="0"/>
              <a:t>out-of-plane to rebalance stresses</a:t>
            </a:r>
            <a:r>
              <a:rPr lang="en-US" baseline="0" dirty="0" smtClean="0"/>
              <a:t> which causes distortion</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These</a:t>
            </a:r>
            <a:r>
              <a:rPr lang="en-US" baseline="0" dirty="0" smtClean="0"/>
              <a:t> graphics </a:t>
            </a:r>
            <a:r>
              <a:rPr lang="en-US" b="1" baseline="0" dirty="0" smtClean="0"/>
              <a:t>illustrate how stress </a:t>
            </a:r>
            <a:r>
              <a:rPr lang="en-US" baseline="0" dirty="0" smtClean="0"/>
              <a:t>from welding heat can </a:t>
            </a:r>
            <a:r>
              <a:rPr lang="en-US" b="1" baseline="0" dirty="0" smtClean="0"/>
              <a:t>cause distortion</a:t>
            </a:r>
          </a:p>
          <a:p>
            <a:pPr marL="713095" lvl="1" indent="-237698">
              <a:buAutoNum type="alphaLcParenR"/>
            </a:pPr>
            <a:r>
              <a:rPr lang="en-US" b="1" baseline="0" dirty="0" smtClean="0"/>
              <a:t>Blue</a:t>
            </a:r>
            <a:r>
              <a:rPr lang="en-US" baseline="0" dirty="0" smtClean="0"/>
              <a:t> areas on graph show </a:t>
            </a:r>
            <a:r>
              <a:rPr lang="en-US" b="1" baseline="0" dirty="0" smtClean="0"/>
              <a:t>tension</a:t>
            </a:r>
            <a:r>
              <a:rPr lang="en-US" baseline="0" dirty="0" smtClean="0"/>
              <a:t> zones in the plate induced by heat</a:t>
            </a:r>
          </a:p>
          <a:p>
            <a:pPr marL="713095" lvl="1" indent="-237698">
              <a:buAutoNum type="alphaLcParenR"/>
            </a:pPr>
            <a:r>
              <a:rPr lang="en-US" b="1" baseline="0" dirty="0" smtClean="0"/>
              <a:t>Red</a:t>
            </a:r>
            <a:r>
              <a:rPr lang="en-US" baseline="0" dirty="0" smtClean="0"/>
              <a:t> areas show </a:t>
            </a:r>
            <a:r>
              <a:rPr lang="en-US" b="1" baseline="0" dirty="0" smtClean="0"/>
              <a:t>compression</a:t>
            </a:r>
            <a:r>
              <a:rPr lang="en-US" baseline="0" dirty="0" smtClean="0"/>
              <a:t> zones which occur on the cooler areas of the plate outside the HAZ</a:t>
            </a:r>
          </a:p>
          <a:p>
            <a:pPr marL="713095" lvl="1" indent="-237698">
              <a:buAutoNum type="alphaLcParenR"/>
            </a:pPr>
            <a:r>
              <a:rPr lang="en-US" baseline="0" dirty="0" smtClean="0"/>
              <a:t>As </a:t>
            </a:r>
            <a:r>
              <a:rPr lang="en-US" b="1" baseline="0" dirty="0" smtClean="0"/>
              <a:t>stresses rebalance </a:t>
            </a:r>
            <a:r>
              <a:rPr lang="en-US" baseline="0" dirty="0" smtClean="0"/>
              <a:t>while the weld cools, the compression zones </a:t>
            </a:r>
            <a:r>
              <a:rPr lang="en-US" b="1" baseline="0" dirty="0" smtClean="0"/>
              <a:t>resist</a:t>
            </a:r>
            <a:r>
              <a:rPr lang="en-US" baseline="0" dirty="0" smtClean="0"/>
              <a:t> the steal in tension from </a:t>
            </a:r>
            <a:r>
              <a:rPr lang="en-US" b="1" baseline="0" dirty="0" smtClean="0"/>
              <a:t>contracting uniformly </a:t>
            </a:r>
            <a:r>
              <a:rPr lang="en-US" baseline="0" dirty="0" smtClean="0"/>
              <a:t>and </a:t>
            </a:r>
            <a:r>
              <a:rPr lang="en-US" b="1" baseline="0" dirty="0" smtClean="0"/>
              <a:t>forces</a:t>
            </a:r>
            <a:r>
              <a:rPr lang="en-US" baseline="0" dirty="0" smtClean="0"/>
              <a:t> plate to move upwards and </a:t>
            </a:r>
            <a:r>
              <a:rPr lang="en-US" b="1" baseline="0" dirty="0" smtClean="0"/>
              <a:t>distort</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CFD28FED-60A5-4C0E-A0AB-BB2B0FE9316E}" type="slidenum">
              <a:rPr lang="en-US" smtClean="0"/>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Heat</a:t>
            </a:r>
            <a:r>
              <a:rPr lang="en-US" baseline="0" dirty="0" smtClean="0"/>
              <a:t> from welding causes the plate to </a:t>
            </a:r>
            <a:r>
              <a:rPr lang="en-US" b="1" baseline="0" dirty="0" smtClean="0"/>
              <a:t>expand initially </a:t>
            </a:r>
            <a:r>
              <a:rPr lang="en-US" baseline="0" dirty="0" smtClean="0"/>
              <a:t>while hot and as it cools it </a:t>
            </a:r>
            <a:r>
              <a:rPr lang="en-US" b="1" baseline="0" dirty="0" smtClean="0"/>
              <a:t>contracts more</a:t>
            </a:r>
            <a:r>
              <a:rPr lang="en-US" baseline="0" dirty="0" smtClean="0"/>
              <a:t> than it’s initial size.</a:t>
            </a:r>
          </a:p>
          <a:p>
            <a:pPr marL="237698" indent="-237698">
              <a:buAutoNum type="alphaLcParenR"/>
            </a:pPr>
            <a:r>
              <a:rPr lang="en-US" baseline="0" dirty="0" smtClean="0"/>
              <a:t>The amount of transverse shrinkage is </a:t>
            </a:r>
            <a:r>
              <a:rPr lang="en-US" b="1" baseline="0" dirty="0" smtClean="0"/>
              <a:t>dependent</a:t>
            </a:r>
            <a:r>
              <a:rPr lang="en-US" baseline="0" dirty="0" smtClean="0"/>
              <a:t> mostly on the </a:t>
            </a:r>
            <a:r>
              <a:rPr lang="en-US" b="1" baseline="0" dirty="0" smtClean="0"/>
              <a:t>cross-sectional area </a:t>
            </a:r>
            <a:r>
              <a:rPr lang="en-US" baseline="0" dirty="0" smtClean="0"/>
              <a:t>of the plate being welded, hence </a:t>
            </a:r>
            <a:r>
              <a:rPr lang="en-US" b="1" baseline="0" dirty="0" smtClean="0"/>
              <a:t>thinner</a:t>
            </a:r>
            <a:r>
              <a:rPr lang="en-US" baseline="0" dirty="0" smtClean="0"/>
              <a:t> material is </a:t>
            </a:r>
            <a:r>
              <a:rPr lang="en-US" b="1" baseline="0" dirty="0" smtClean="0"/>
              <a:t>more susceptible </a:t>
            </a:r>
            <a:r>
              <a:rPr lang="en-US" baseline="0" dirty="0" smtClean="0"/>
              <a:t>to increased plate shrinkage</a:t>
            </a:r>
            <a:endParaRPr lang="en-US" dirty="0" smtClean="0"/>
          </a:p>
        </p:txBody>
      </p:sp>
      <p:sp>
        <p:nvSpPr>
          <p:cNvPr id="4" name="Slide Number Placeholder 3"/>
          <p:cNvSpPr>
            <a:spLocks noGrp="1"/>
          </p:cNvSpPr>
          <p:nvPr>
            <p:ph type="sldNum" sz="quarter" idx="10"/>
          </p:nvPr>
        </p:nvSpPr>
        <p:spPr/>
        <p:txBody>
          <a:bodyPr/>
          <a:lstStyle/>
          <a:p>
            <a:fld id="{CFD28FED-60A5-4C0E-A0AB-BB2B0FE9316E}" type="slidenum">
              <a:rPr lang="en-US" smtClean="0"/>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Due to the nature of welding, there will </a:t>
            </a:r>
            <a:r>
              <a:rPr lang="en-US" b="1" dirty="0" smtClean="0"/>
              <a:t>always be heat</a:t>
            </a:r>
            <a:r>
              <a:rPr lang="en-US" b="1" baseline="0" dirty="0" smtClean="0"/>
              <a:t> </a:t>
            </a:r>
            <a:r>
              <a:rPr lang="en-US" baseline="0" dirty="0" smtClean="0"/>
              <a:t>put into the plate and some material </a:t>
            </a:r>
            <a:r>
              <a:rPr lang="en-US" b="1" baseline="0" dirty="0" smtClean="0"/>
              <a:t>shrinkage will always occur.</a:t>
            </a:r>
          </a:p>
          <a:p>
            <a:pPr marL="713095" lvl="1" indent="-237698">
              <a:buAutoNum type="alphaLcParenR"/>
            </a:pPr>
            <a:r>
              <a:rPr lang="en-US" baseline="0" dirty="0" smtClean="0"/>
              <a:t>The key is to </a:t>
            </a:r>
            <a:r>
              <a:rPr lang="en-US" b="1" baseline="0" dirty="0" smtClean="0"/>
              <a:t>control the shrinkage </a:t>
            </a:r>
            <a:r>
              <a:rPr lang="en-US" baseline="0" dirty="0" smtClean="0"/>
              <a:t>and prevent non-uniform plate movement</a:t>
            </a:r>
            <a:endParaRPr lang="en-US" dirty="0" smtClean="0"/>
          </a:p>
          <a:p>
            <a:pPr marL="237698" indent="-237698">
              <a:buAutoNum type="alphaLcParenR"/>
            </a:pPr>
            <a:r>
              <a:rPr lang="en-US" b="1" dirty="0" smtClean="0"/>
              <a:t>Lower heat input </a:t>
            </a:r>
            <a:r>
              <a:rPr lang="en-US" dirty="0" smtClean="0"/>
              <a:t>from smaller welds or welds closer to design size</a:t>
            </a:r>
          </a:p>
          <a:p>
            <a:pPr marL="237698" indent="-237698">
              <a:buAutoNum type="alphaLcParenR"/>
            </a:pPr>
            <a:r>
              <a:rPr lang="en-US" b="1" dirty="0" smtClean="0"/>
              <a:t>Balanced</a:t>
            </a:r>
            <a:r>
              <a:rPr lang="en-US" dirty="0" smtClean="0"/>
              <a:t> heat input and following weld</a:t>
            </a:r>
            <a:r>
              <a:rPr lang="en-US" baseline="0" dirty="0" smtClean="0"/>
              <a:t> </a:t>
            </a:r>
            <a:r>
              <a:rPr lang="en-US" b="1" baseline="0" dirty="0" smtClean="0"/>
              <a:t>sequences</a:t>
            </a:r>
          </a:p>
          <a:p>
            <a:pPr marL="237698" indent="-237698">
              <a:buAutoNum type="alphaLcParenR"/>
            </a:pPr>
            <a:r>
              <a:rPr lang="en-US" b="1" baseline="0" dirty="0" smtClean="0"/>
              <a:t>Clamping</a:t>
            </a:r>
            <a:r>
              <a:rPr lang="en-US" baseline="0" dirty="0" smtClean="0"/>
              <a:t> resists out-of-plane plate movement and forces the plate to shrink horizontally</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  If plate shrinks out of dimensional</a:t>
            </a:r>
            <a:r>
              <a:rPr lang="en-US" baseline="0" dirty="0" smtClean="0"/>
              <a:t> tolerance, costly repairs may be required</a:t>
            </a:r>
          </a:p>
          <a:p>
            <a:r>
              <a:rPr lang="en-US" baseline="0" dirty="0" smtClean="0"/>
              <a:t>	a)  Difficulty </a:t>
            </a:r>
            <a:r>
              <a:rPr lang="en-US" b="1" baseline="0" dirty="0" smtClean="0"/>
              <a:t>fitting</a:t>
            </a:r>
            <a:r>
              <a:rPr lang="en-US" baseline="0" dirty="0" smtClean="0"/>
              <a:t> plate </a:t>
            </a:r>
          </a:p>
          <a:p>
            <a:r>
              <a:rPr lang="en-US" baseline="0" dirty="0" smtClean="0"/>
              <a:t>	b)  May force weld “</a:t>
            </a:r>
            <a:r>
              <a:rPr lang="en-US" b="1" baseline="0" dirty="0" smtClean="0"/>
              <a:t>buttering</a:t>
            </a:r>
            <a:r>
              <a:rPr lang="en-US" baseline="0" dirty="0" smtClean="0"/>
              <a:t>” when fitting EJ’s</a:t>
            </a:r>
          </a:p>
          <a:p>
            <a:r>
              <a:rPr lang="en-US" baseline="0" dirty="0" smtClean="0"/>
              <a:t>	C)  If too severe, an </a:t>
            </a:r>
            <a:r>
              <a:rPr lang="en-US" b="1" baseline="0" dirty="0" smtClean="0"/>
              <a:t>insert</a:t>
            </a:r>
            <a:r>
              <a:rPr lang="en-US" baseline="0" dirty="0" smtClean="0"/>
              <a:t> plate may be needed to make up dimensional shortages</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a:t>
            </a:r>
            <a:r>
              <a:rPr lang="en-US" baseline="0" dirty="0" smtClean="0"/>
              <a:t>  Of the many problems encountered when welding thin steel, this module will </a:t>
            </a:r>
            <a:r>
              <a:rPr lang="en-US" b="1" baseline="0" dirty="0" smtClean="0"/>
              <a:t>focus on distortion </a:t>
            </a:r>
            <a:r>
              <a:rPr lang="en-US" baseline="0" dirty="0" smtClean="0"/>
              <a:t>and distortion control</a:t>
            </a:r>
          </a:p>
          <a:p>
            <a:r>
              <a:rPr lang="en-US" baseline="0" dirty="0" smtClean="0"/>
              <a:t>b)  The ultimate goal will be to give you an understanding of distortion and </a:t>
            </a:r>
            <a:r>
              <a:rPr lang="en-US" b="1" baseline="0" dirty="0" smtClean="0"/>
              <a:t>what you can do to control the problem</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41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Longitudinal shrinkage is nearly identical to transverse shrinkage but in the longitudinal direction</a:t>
            </a:r>
          </a:p>
          <a:p>
            <a:pPr marL="713095" lvl="1" indent="-237698">
              <a:buAutoNum type="alphaLcParenR"/>
            </a:pPr>
            <a:r>
              <a:rPr lang="en-US" dirty="0" smtClean="0"/>
              <a:t>Shrinkage along the length</a:t>
            </a:r>
            <a:r>
              <a:rPr lang="en-US" baseline="0" dirty="0" smtClean="0"/>
              <a:t> of the weld</a:t>
            </a:r>
          </a:p>
          <a:p>
            <a:pPr marL="713095" lvl="1" indent="-237698">
              <a:buAutoNum type="alphaLcParenR"/>
            </a:pPr>
            <a:r>
              <a:rPr lang="en-US" b="1" baseline="0" dirty="0" smtClean="0"/>
              <a:t>Amount</a:t>
            </a:r>
            <a:r>
              <a:rPr lang="en-US" baseline="0" dirty="0" smtClean="0"/>
              <a:t> of longitudinal shrinkage dependent on the </a:t>
            </a:r>
            <a:r>
              <a:rPr lang="en-US" b="1" baseline="0" dirty="0" smtClean="0"/>
              <a:t>length of weld </a:t>
            </a:r>
            <a:r>
              <a:rPr lang="en-US" baseline="0" dirty="0" smtClean="0"/>
              <a:t>AS WELL as </a:t>
            </a:r>
            <a:r>
              <a:rPr lang="en-US" b="1" baseline="0" dirty="0" smtClean="0"/>
              <a:t>cross-sectional area</a:t>
            </a:r>
            <a:r>
              <a:rPr lang="en-US" baseline="0" dirty="0" smtClean="0"/>
              <a:t> of the weld and plate</a:t>
            </a:r>
            <a:endParaRPr lang="en-US" dirty="0" smtClean="0"/>
          </a:p>
        </p:txBody>
      </p:sp>
      <p:sp>
        <p:nvSpPr>
          <p:cNvPr id="4" name="Slide Number Placeholder 3"/>
          <p:cNvSpPr>
            <a:spLocks noGrp="1"/>
          </p:cNvSpPr>
          <p:nvPr>
            <p:ph type="sldNum" sz="quarter" idx="10"/>
          </p:nvPr>
        </p:nvSpPr>
        <p:spPr/>
        <p:txBody>
          <a:bodyPr/>
          <a:lstStyle/>
          <a:p>
            <a:fld id="{CFD28FED-60A5-4C0E-A0AB-BB2B0FE9316E}" type="slidenum">
              <a:rPr lang="en-US" smtClean="0"/>
              <a:pPr/>
              <a:t>42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  Same prevention measures as transverse shrinkage</a:t>
            </a:r>
          </a:p>
          <a:p>
            <a:endParaRPr lang="en-US" i="1" dirty="0" smtClean="0"/>
          </a:p>
        </p:txBody>
      </p:sp>
      <p:sp>
        <p:nvSpPr>
          <p:cNvPr id="4" name="Slide Number Placeholder 3"/>
          <p:cNvSpPr>
            <a:spLocks noGrp="1"/>
          </p:cNvSpPr>
          <p:nvPr>
            <p:ph type="sldNum" sz="quarter" idx="10"/>
          </p:nvPr>
        </p:nvSpPr>
        <p:spPr/>
        <p:txBody>
          <a:bodyPr/>
          <a:lstStyle/>
          <a:p>
            <a:fld id="{CFD28FED-60A5-4C0E-A0AB-BB2B0FE9316E}" type="slidenum">
              <a:rPr lang="en-US" smtClean="0"/>
              <a:pPr/>
              <a:t>43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  Same correction measures as transverse shrinkage</a:t>
            </a:r>
          </a:p>
          <a:p>
            <a:endParaRPr lang="en-US" i="1" dirty="0" smtClean="0"/>
          </a:p>
        </p:txBody>
      </p:sp>
      <p:sp>
        <p:nvSpPr>
          <p:cNvPr id="4" name="Slide Number Placeholder 3"/>
          <p:cNvSpPr>
            <a:spLocks noGrp="1"/>
          </p:cNvSpPr>
          <p:nvPr>
            <p:ph type="sldNum" sz="quarter" idx="10"/>
          </p:nvPr>
        </p:nvSpPr>
        <p:spPr/>
        <p:txBody>
          <a:bodyPr/>
          <a:lstStyle/>
          <a:p>
            <a:fld id="{CFD28FED-60A5-4C0E-A0AB-BB2B0FE9316E}" type="slidenum">
              <a:rPr lang="en-US" smtClean="0"/>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0793">
              <a:defRPr/>
            </a:pPr>
            <a:r>
              <a:rPr lang="en-US" dirty="0" smtClean="0"/>
              <a:t>Note: Must be in slideshow</a:t>
            </a:r>
            <a:r>
              <a:rPr lang="en-US" baseline="0" dirty="0" smtClean="0"/>
              <a:t> mode to view animation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Angular distortion is where</a:t>
            </a:r>
            <a:r>
              <a:rPr lang="en-US" baseline="0" dirty="0" smtClean="0"/>
              <a:t> the </a:t>
            </a:r>
            <a:r>
              <a:rPr lang="en-US" b="1" baseline="0" dirty="0" smtClean="0"/>
              <a:t>plate lifts up or bends down</a:t>
            </a:r>
            <a:r>
              <a:rPr lang="en-US" baseline="0" dirty="0" smtClean="0"/>
              <a:t> near the weld</a:t>
            </a:r>
          </a:p>
          <a:p>
            <a:pPr marL="713095" lvl="1" indent="-237698">
              <a:buAutoNum type="alphaLcParenR"/>
            </a:pPr>
            <a:r>
              <a:rPr lang="en-US" baseline="0" dirty="0" smtClean="0"/>
              <a:t>Caused by </a:t>
            </a:r>
            <a:r>
              <a:rPr lang="en-US" b="1" baseline="0" dirty="0" smtClean="0"/>
              <a:t>unbalanced heat input</a:t>
            </a:r>
          </a:p>
          <a:p>
            <a:pPr marL="713095" lvl="1" indent="-237698">
              <a:buAutoNum type="alphaLcParenR"/>
            </a:pPr>
            <a:r>
              <a:rPr lang="en-US" baseline="0" dirty="0" smtClean="0"/>
              <a:t>Example: When welding a butt where the </a:t>
            </a:r>
            <a:r>
              <a:rPr lang="en-US" b="1" baseline="0" dirty="0" smtClean="0"/>
              <a:t>top side </a:t>
            </a:r>
            <a:r>
              <a:rPr lang="en-US" baseline="0" dirty="0" smtClean="0"/>
              <a:t>pass penetrates roughly </a:t>
            </a:r>
            <a:r>
              <a:rPr lang="en-US" b="1" baseline="0" dirty="0" smtClean="0"/>
              <a:t>75%</a:t>
            </a:r>
            <a:r>
              <a:rPr lang="en-US" baseline="0" dirty="0" smtClean="0"/>
              <a:t> through the thickness and no or </a:t>
            </a:r>
            <a:r>
              <a:rPr lang="en-US" b="1" baseline="0" dirty="0" smtClean="0"/>
              <a:t>minimal gouging </a:t>
            </a:r>
            <a:r>
              <a:rPr lang="en-US" baseline="0" dirty="0" smtClean="0"/>
              <a:t>is done on backside of plate. The second pass is likely to </a:t>
            </a:r>
            <a:r>
              <a:rPr lang="en-US" b="1" baseline="0" dirty="0" smtClean="0"/>
              <a:t>penetrate less than the first pass. </a:t>
            </a:r>
          </a:p>
          <a:p>
            <a:pPr marL="1188491" lvl="2" indent="-237698">
              <a:buAutoNum type="alphaLcParenR"/>
            </a:pPr>
            <a:r>
              <a:rPr lang="en-US" baseline="0" dirty="0" smtClean="0"/>
              <a:t>The movement from the heat input on the first pass is not matched or balanced on second pass and </a:t>
            </a:r>
            <a:r>
              <a:rPr lang="en-US" b="1" baseline="0" dirty="0" smtClean="0"/>
              <a:t>does not bring plate back flat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Prevention Measures</a:t>
            </a:r>
          </a:p>
          <a:p>
            <a:pPr marL="713095" lvl="1" indent="-237698">
              <a:buAutoNum type="alphaLcParenR"/>
            </a:pPr>
            <a:r>
              <a:rPr lang="en-US" dirty="0" smtClean="0"/>
              <a:t>Maintain </a:t>
            </a:r>
            <a:r>
              <a:rPr lang="en-US" b="1" dirty="0" smtClean="0"/>
              <a:t>root gap</a:t>
            </a:r>
          </a:p>
          <a:p>
            <a:pPr marL="713095" lvl="1" indent="-237698">
              <a:buAutoNum type="alphaLcParenR"/>
            </a:pPr>
            <a:r>
              <a:rPr lang="en-US" dirty="0" smtClean="0"/>
              <a:t>Weld components</a:t>
            </a:r>
            <a:r>
              <a:rPr lang="en-US" baseline="0" dirty="0" smtClean="0"/>
              <a:t> in a matter that </a:t>
            </a:r>
            <a:r>
              <a:rPr lang="en-US" b="1" baseline="0" dirty="0" smtClean="0"/>
              <a:t>balances</a:t>
            </a:r>
            <a:r>
              <a:rPr lang="en-US" baseline="0" dirty="0" smtClean="0"/>
              <a:t> heat across the </a:t>
            </a:r>
            <a:r>
              <a:rPr lang="en-US" b="1" baseline="0" dirty="0" smtClean="0"/>
              <a:t>neutral axis </a:t>
            </a:r>
            <a:r>
              <a:rPr lang="en-US" baseline="0" dirty="0" smtClean="0"/>
              <a:t>(Demonstrate with insert drawing)</a:t>
            </a:r>
          </a:p>
          <a:p>
            <a:pPr marL="713095" lvl="1" indent="-237698">
              <a:buAutoNum type="alphaLcParenR"/>
            </a:pPr>
            <a:r>
              <a:rPr lang="en-US" b="1" dirty="0" smtClean="0"/>
              <a:t>Back-step</a:t>
            </a:r>
            <a:r>
              <a:rPr lang="en-US" baseline="0" dirty="0" smtClean="0"/>
              <a:t> welding to control plate movement</a:t>
            </a:r>
            <a:endParaRPr lang="en-US" dirty="0" smtClean="0"/>
          </a:p>
        </p:txBody>
      </p:sp>
      <p:sp>
        <p:nvSpPr>
          <p:cNvPr id="4" name="Slide Number Placeholder 3"/>
          <p:cNvSpPr>
            <a:spLocks noGrp="1"/>
          </p:cNvSpPr>
          <p:nvPr>
            <p:ph type="sldNum" sz="quarter" idx="10"/>
          </p:nvPr>
        </p:nvSpPr>
        <p:spPr/>
        <p:txBody>
          <a:bodyPr/>
          <a:lstStyle/>
          <a:p>
            <a:fld id="{CFD28FED-60A5-4C0E-A0AB-BB2B0FE9316E}" type="slidenum">
              <a:rPr lang="en-US" smtClean="0"/>
              <a:pPr/>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Inducing</a:t>
            </a:r>
            <a:r>
              <a:rPr lang="en-US" baseline="0" dirty="0" smtClean="0"/>
              <a:t> more heat via </a:t>
            </a:r>
            <a:r>
              <a:rPr lang="en-US" b="1" baseline="0" dirty="0" smtClean="0"/>
              <a:t>flame straightening to relax</a:t>
            </a:r>
            <a:r>
              <a:rPr lang="en-US" baseline="0" dirty="0" smtClean="0"/>
              <a:t> plate back to flat</a:t>
            </a:r>
          </a:p>
          <a:p>
            <a:pPr marL="237698" indent="-237698">
              <a:buAutoNum type="alphaLcParenR"/>
            </a:pPr>
            <a:r>
              <a:rPr lang="en-US" baseline="0" dirty="0" smtClean="0"/>
              <a:t>Some forms of angular distortion such as </a:t>
            </a:r>
            <a:r>
              <a:rPr lang="en-US" b="1" baseline="0" dirty="0" smtClean="0"/>
              <a:t>rotational</a:t>
            </a:r>
            <a:r>
              <a:rPr lang="en-US" baseline="0" dirty="0" smtClean="0"/>
              <a:t> distortion (think insert welding) cannot be corrected since they are </a:t>
            </a:r>
            <a:r>
              <a:rPr lang="en-US" b="1" baseline="0" dirty="0" smtClean="0"/>
              <a:t>locked in after welding is completed</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48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Bowing</a:t>
            </a:r>
            <a:r>
              <a:rPr lang="en-US" baseline="0" dirty="0" smtClean="0"/>
              <a:t> Distortion occurs </a:t>
            </a:r>
            <a:r>
              <a:rPr lang="en-US" b="1" baseline="0" dirty="0" smtClean="0"/>
              <a:t>when longitudinal shrinkage bends the plate </a:t>
            </a:r>
            <a:r>
              <a:rPr lang="en-US" baseline="0" dirty="0" smtClean="0"/>
              <a:t>into a curved shape or lifts the plate at the ends</a:t>
            </a:r>
          </a:p>
          <a:p>
            <a:pPr marL="237698" indent="-237698">
              <a:buAutoNum type="alphaLcParenR"/>
            </a:pPr>
            <a:r>
              <a:rPr lang="en-US" baseline="0" dirty="0" smtClean="0"/>
              <a:t>Caused by</a:t>
            </a:r>
          </a:p>
          <a:p>
            <a:pPr marL="713095" lvl="1" indent="-237698">
              <a:buAutoNum type="alphaLcParenR"/>
            </a:pPr>
            <a:r>
              <a:rPr lang="en-US" baseline="0" dirty="0" smtClean="0"/>
              <a:t>Unbalanced heat input</a:t>
            </a:r>
          </a:p>
          <a:p>
            <a:pPr marL="713095" lvl="1" indent="-237698">
              <a:buAutoNum type="alphaLcParenR"/>
            </a:pPr>
            <a:r>
              <a:rPr lang="en-US" baseline="0" dirty="0" smtClean="0"/>
              <a:t>Lack of restraint or </a:t>
            </a:r>
            <a:r>
              <a:rPr lang="en-US" b="1" baseline="0" dirty="0" smtClean="0"/>
              <a:t>clamping</a:t>
            </a:r>
            <a:r>
              <a:rPr lang="en-US" baseline="0" dirty="0" smtClean="0"/>
              <a:t> to </a:t>
            </a:r>
            <a:r>
              <a:rPr lang="en-US" b="1" baseline="0" dirty="0" smtClean="0"/>
              <a:t>resist out-of-plane movement while cooling</a:t>
            </a:r>
            <a:r>
              <a:rPr lang="en-US" baseline="0" dirty="0" smtClean="0"/>
              <a:t> and rebalancing stresses</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  Naval ship </a:t>
            </a:r>
            <a:r>
              <a:rPr lang="en-US" b="1" dirty="0" smtClean="0"/>
              <a:t>designs</a:t>
            </a:r>
            <a:r>
              <a:rPr lang="en-US" dirty="0" smtClean="0"/>
              <a:t> have become significantly </a:t>
            </a:r>
            <a:r>
              <a:rPr lang="en-US" b="1" dirty="0" smtClean="0"/>
              <a:t>lighter</a:t>
            </a:r>
            <a:r>
              <a:rPr lang="en-US" dirty="0" smtClean="0"/>
              <a:t> in recent years and will continue to</a:t>
            </a:r>
            <a:r>
              <a:rPr lang="en-US" baseline="0" dirty="0" smtClean="0"/>
              <a:t> </a:t>
            </a:r>
            <a:r>
              <a:rPr lang="en-US" b="1" baseline="0" dirty="0" smtClean="0"/>
              <a:t>trend</a:t>
            </a:r>
            <a:r>
              <a:rPr lang="en-US" baseline="0" dirty="0" smtClean="0"/>
              <a:t> towards thinner steel structures</a:t>
            </a:r>
          </a:p>
          <a:p>
            <a:r>
              <a:rPr lang="en-US" baseline="0" dirty="0" smtClean="0"/>
              <a:t>b)  </a:t>
            </a:r>
            <a:r>
              <a:rPr lang="en-US" b="1" baseline="0" dirty="0" smtClean="0"/>
              <a:t>To counteract </a:t>
            </a:r>
            <a:r>
              <a:rPr lang="en-US" baseline="0" dirty="0" smtClean="0"/>
              <a:t>the increase in weight needed for advanced weaponry and </a:t>
            </a:r>
            <a:r>
              <a:rPr lang="en-US" b="1" baseline="0" dirty="0" smtClean="0"/>
              <a:t>automated equipment</a:t>
            </a:r>
            <a:r>
              <a:rPr lang="en-US" baseline="0" dirty="0" smtClean="0"/>
              <a:t>, plate weight needed to be reduced to maintain mission capability</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Correction measures</a:t>
            </a:r>
          </a:p>
          <a:p>
            <a:pPr marL="713095" lvl="1" indent="-237698">
              <a:buAutoNum type="alphaLcParenR"/>
            </a:pPr>
            <a:r>
              <a:rPr lang="en-US" dirty="0" smtClean="0"/>
              <a:t>Mechanical (</a:t>
            </a:r>
            <a:r>
              <a:rPr lang="en-US" dirty="0" err="1" smtClean="0"/>
              <a:t>strongback</a:t>
            </a:r>
            <a:r>
              <a:rPr lang="en-US" dirty="0" smtClean="0"/>
              <a:t>) </a:t>
            </a:r>
          </a:p>
          <a:p>
            <a:pPr marL="1188491" lvl="2" indent="-237698">
              <a:buAutoNum type="alphaLcParenR"/>
            </a:pPr>
            <a:r>
              <a:rPr lang="en-US" dirty="0" smtClean="0"/>
              <a:t>Push the distortion out and</a:t>
            </a:r>
            <a:r>
              <a:rPr lang="en-US" baseline="0" dirty="0" smtClean="0"/>
              <a:t> weld a </a:t>
            </a:r>
            <a:r>
              <a:rPr lang="en-US" b="1" baseline="0" dirty="0" err="1" smtClean="0"/>
              <a:t>strongback</a:t>
            </a:r>
            <a:r>
              <a:rPr lang="en-US" baseline="0" dirty="0" smtClean="0"/>
              <a:t> to hold it in place</a:t>
            </a:r>
            <a:endParaRPr lang="en-US" dirty="0" smtClean="0"/>
          </a:p>
          <a:p>
            <a:pPr marL="1188491" lvl="2" indent="-237698">
              <a:buAutoNum type="alphaLcParenR"/>
            </a:pPr>
            <a:r>
              <a:rPr lang="en-US" dirty="0" smtClean="0"/>
              <a:t>Used when over</a:t>
            </a:r>
            <a:r>
              <a:rPr lang="en-US" baseline="0" dirty="0" smtClean="0"/>
              <a:t> shrinking is a concern</a:t>
            </a:r>
          </a:p>
          <a:p>
            <a:pPr marL="713095" lvl="1" indent="-237698">
              <a:buAutoNum type="alphaLcParenR"/>
            </a:pPr>
            <a:r>
              <a:rPr lang="en-US" baseline="0" dirty="0" smtClean="0"/>
              <a:t>Thermal</a:t>
            </a:r>
          </a:p>
          <a:p>
            <a:pPr marL="1188491" lvl="2" indent="-237698">
              <a:buAutoNum type="alphaLcParenR"/>
            </a:pPr>
            <a:r>
              <a:rPr lang="en-US" baseline="0" dirty="0" smtClean="0"/>
              <a:t>Some cases require </a:t>
            </a:r>
            <a:r>
              <a:rPr lang="en-US" b="1" baseline="0" dirty="0" smtClean="0"/>
              <a:t>thermal straightening</a:t>
            </a:r>
            <a:r>
              <a:rPr lang="en-US" baseline="0" dirty="0" smtClean="0"/>
              <a:t> as mechanically straightening would cause </a:t>
            </a:r>
            <a:r>
              <a:rPr lang="en-US" b="1" baseline="0" dirty="0" smtClean="0"/>
              <a:t>rippling </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This shows</a:t>
            </a:r>
            <a:r>
              <a:rPr lang="en-US" baseline="0" dirty="0" smtClean="0"/>
              <a:t> an example of bowing on a </a:t>
            </a:r>
            <a:r>
              <a:rPr lang="en-US" b="1" baseline="0" dirty="0" smtClean="0"/>
              <a:t>bulb tee</a:t>
            </a:r>
          </a:p>
          <a:p>
            <a:pPr marL="713095" lvl="1" indent="-237698">
              <a:buAutoNum type="alphaLcParenR"/>
            </a:pPr>
            <a:r>
              <a:rPr lang="en-US" baseline="0" dirty="0" smtClean="0"/>
              <a:t>Heat from </a:t>
            </a:r>
            <a:r>
              <a:rPr lang="en-US" b="1" baseline="0" dirty="0" smtClean="0"/>
              <a:t>splitting tee </a:t>
            </a:r>
            <a:r>
              <a:rPr lang="en-US" baseline="0" dirty="0" smtClean="0"/>
              <a:t>and </a:t>
            </a:r>
            <a:r>
              <a:rPr lang="en-US" b="1" baseline="0" dirty="0" smtClean="0"/>
              <a:t>beveling flange</a:t>
            </a:r>
            <a:r>
              <a:rPr lang="en-US" baseline="0" dirty="0" smtClean="0"/>
              <a:t> caused bowing</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Buckling distortion is</a:t>
            </a:r>
            <a:r>
              <a:rPr lang="en-US" baseline="0" dirty="0" smtClean="0"/>
              <a:t> caused by </a:t>
            </a:r>
            <a:r>
              <a:rPr lang="en-US" b="1" baseline="0" dirty="0" smtClean="0"/>
              <a:t>unbalanced stresses </a:t>
            </a:r>
            <a:r>
              <a:rPr lang="en-US" baseline="0" dirty="0" smtClean="0"/>
              <a:t>in plate being released during welding heating and cooling </a:t>
            </a:r>
          </a:p>
          <a:p>
            <a:pPr marL="237698" indent="-237698">
              <a:buAutoNum type="alphaLcParenR"/>
            </a:pPr>
            <a:r>
              <a:rPr lang="en-US" baseline="0" dirty="0" smtClean="0"/>
              <a:t>Extremely </a:t>
            </a:r>
            <a:r>
              <a:rPr lang="en-US" b="1" baseline="0" dirty="0" smtClean="0"/>
              <a:t>sensitive to initial stress </a:t>
            </a:r>
            <a:r>
              <a:rPr lang="en-US" baseline="0" dirty="0" smtClean="0"/>
              <a:t>level in plate</a:t>
            </a:r>
          </a:p>
          <a:p>
            <a:pPr marL="713095" lvl="1" indent="-237698">
              <a:buAutoNum type="alphaLcParenR"/>
            </a:pPr>
            <a:r>
              <a:rPr lang="en-US" baseline="0" dirty="0" smtClean="0"/>
              <a:t>Example</a:t>
            </a:r>
            <a:r>
              <a:rPr lang="en-US" b="1" baseline="0" dirty="0" smtClean="0"/>
              <a:t>: forced-fitting insert </a:t>
            </a:r>
            <a:r>
              <a:rPr lang="en-US" baseline="0" dirty="0" smtClean="0"/>
              <a:t>into opening builds up stress that causes plate to move out-of-plane after welding</a:t>
            </a:r>
          </a:p>
          <a:p>
            <a:pPr marL="237698" indent="-237698">
              <a:buAutoNum type="alphaLcParenR"/>
            </a:pPr>
            <a:r>
              <a:rPr lang="en-US" b="1" baseline="0" dirty="0" smtClean="0"/>
              <a:t>Thin plate more susceptible </a:t>
            </a:r>
            <a:r>
              <a:rPr lang="en-US" baseline="0" dirty="0" smtClean="0"/>
              <a:t>due to low buckling resistance in plate</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Proper </a:t>
            </a:r>
            <a:r>
              <a:rPr lang="en-US" b="1" dirty="0" smtClean="0"/>
              <a:t>weld sequencing</a:t>
            </a:r>
            <a:r>
              <a:rPr lang="en-US" dirty="0" smtClean="0"/>
              <a:t>, moving from the center of the work piece outward</a:t>
            </a:r>
          </a:p>
          <a:p>
            <a:pPr marL="713095" lvl="1" indent="-237698">
              <a:buAutoNum type="alphaLcParenR"/>
            </a:pPr>
            <a:r>
              <a:rPr lang="en-US" b="1" dirty="0" smtClean="0"/>
              <a:t>Pushes distortion</a:t>
            </a:r>
            <a:r>
              <a:rPr lang="en-US" dirty="0" smtClean="0"/>
              <a:t> to plate edge</a:t>
            </a:r>
          </a:p>
          <a:p>
            <a:pPr marL="713095" lvl="1" indent="-237698">
              <a:buAutoNum type="alphaLcParenR"/>
            </a:pPr>
            <a:r>
              <a:rPr lang="en-US" dirty="0" smtClean="0"/>
              <a:t>Prevents distortion from being “</a:t>
            </a:r>
            <a:r>
              <a:rPr lang="en-US" b="1" dirty="0" smtClean="0"/>
              <a:t>locked-in</a:t>
            </a:r>
            <a:r>
              <a:rPr lang="en-US" dirty="0" smtClean="0"/>
              <a:t>” which can happen if perimeter</a:t>
            </a:r>
            <a:r>
              <a:rPr lang="en-US" baseline="0" dirty="0" smtClean="0"/>
              <a:t> pieces are welded before center pieces. </a:t>
            </a:r>
            <a:r>
              <a:rPr lang="en-US" baseline="0" dirty="0" err="1" smtClean="0"/>
              <a:t>Structurals</a:t>
            </a:r>
            <a:r>
              <a:rPr lang="en-US" baseline="0" dirty="0" smtClean="0"/>
              <a:t> on edge when welded prevents distortion from moving outboard.</a:t>
            </a:r>
          </a:p>
          <a:p>
            <a:pPr marL="237698" indent="-237698">
              <a:buAutoNum type="alphaLcParenR"/>
            </a:pPr>
            <a:r>
              <a:rPr lang="en-US" baseline="0" dirty="0" smtClean="0"/>
              <a:t>Utilize adequate </a:t>
            </a:r>
            <a:r>
              <a:rPr lang="en-US" b="1" baseline="0" dirty="0" smtClean="0"/>
              <a:t>clamps</a:t>
            </a:r>
            <a:r>
              <a:rPr lang="en-US" baseline="0" dirty="0" smtClean="0"/>
              <a:t> prior to welding</a:t>
            </a:r>
          </a:p>
          <a:p>
            <a:pPr marL="713095" lvl="1" indent="-237698">
              <a:buAutoNum type="alphaLcParenR"/>
            </a:pPr>
            <a:r>
              <a:rPr lang="en-US" baseline="0" dirty="0" smtClean="0"/>
              <a:t>Holds </a:t>
            </a:r>
            <a:r>
              <a:rPr lang="en-US" b="1" baseline="0" dirty="0" smtClean="0"/>
              <a:t>plate flat</a:t>
            </a:r>
            <a:r>
              <a:rPr lang="en-US" baseline="0" dirty="0" smtClean="0"/>
              <a:t> so distortion is not locked into plate when pieces are welded</a:t>
            </a:r>
          </a:p>
          <a:p>
            <a:pPr marL="713095" lvl="1" indent="-237698">
              <a:buAutoNum type="alphaLcParenR"/>
            </a:pPr>
            <a:r>
              <a:rPr lang="en-US" baseline="0" dirty="0" smtClean="0"/>
              <a:t>Allows for </a:t>
            </a:r>
            <a:r>
              <a:rPr lang="en-US" b="1" baseline="0" dirty="0" smtClean="0"/>
              <a:t>natural in-plane shrinkage </a:t>
            </a:r>
            <a:r>
              <a:rPr lang="en-US" baseline="0" dirty="0" smtClean="0"/>
              <a:t>while resisting out-of-plane buckling</a:t>
            </a:r>
          </a:p>
          <a:p>
            <a:pPr marL="237698" indent="-237698">
              <a:buAutoNum type="alphaLcParenR"/>
            </a:pPr>
            <a:r>
              <a:rPr lang="en-US" baseline="0" dirty="0" smtClean="0"/>
              <a:t>Weld to design size, </a:t>
            </a:r>
            <a:r>
              <a:rPr lang="en-US" b="1" baseline="0" dirty="0" smtClean="0"/>
              <a:t>don’t </a:t>
            </a:r>
            <a:r>
              <a:rPr lang="en-US" b="1" baseline="0" dirty="0" err="1" smtClean="0"/>
              <a:t>overweld</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Correction</a:t>
            </a:r>
            <a:r>
              <a:rPr lang="en-US" baseline="0" dirty="0" smtClean="0"/>
              <a:t> Measures Needed</a:t>
            </a:r>
          </a:p>
          <a:p>
            <a:pPr marL="713095" lvl="1" indent="-237698">
              <a:buAutoNum type="alphaLcParenR"/>
            </a:pPr>
            <a:r>
              <a:rPr lang="en-US" baseline="0" dirty="0" smtClean="0"/>
              <a:t>Thermal </a:t>
            </a:r>
            <a:r>
              <a:rPr lang="en-US" b="1" baseline="0" dirty="0" smtClean="0"/>
              <a:t>Flame Straightening</a:t>
            </a:r>
            <a:r>
              <a:rPr lang="en-US" baseline="0" dirty="0" smtClean="0"/>
              <a:t>. Induces more heat into plate to generate </a:t>
            </a:r>
            <a:r>
              <a:rPr lang="en-US" b="1" baseline="0" dirty="0" smtClean="0"/>
              <a:t>shrinkage force </a:t>
            </a:r>
            <a:r>
              <a:rPr lang="en-US" baseline="0" dirty="0" smtClean="0"/>
              <a:t>that pulls the distortion out. </a:t>
            </a:r>
          </a:p>
          <a:p>
            <a:pPr marL="713095" lvl="1" indent="-237698">
              <a:buAutoNum type="alphaLcParenR"/>
            </a:pPr>
            <a:r>
              <a:rPr lang="en-US" baseline="0" dirty="0" smtClean="0"/>
              <a:t>Buckling distortion is </a:t>
            </a:r>
            <a:r>
              <a:rPr lang="en-US" b="1" baseline="0" dirty="0" smtClean="0"/>
              <a:t>unstable</a:t>
            </a:r>
            <a:r>
              <a:rPr lang="en-US" baseline="0" dirty="0" smtClean="0"/>
              <a:t> and can </a:t>
            </a:r>
            <a:r>
              <a:rPr lang="en-US" b="1" baseline="0" dirty="0" smtClean="0"/>
              <a:t>pop up or down </a:t>
            </a:r>
            <a:r>
              <a:rPr lang="en-US" baseline="0" dirty="0" smtClean="0"/>
              <a:t>in different areas</a:t>
            </a:r>
          </a:p>
          <a:p>
            <a:pPr marL="1188491" lvl="2" indent="-237698">
              <a:buAutoNum type="alphaLcParenR"/>
            </a:pPr>
            <a:r>
              <a:rPr lang="en-US" b="1" baseline="0" dirty="0" smtClean="0"/>
              <a:t>Mechanical</a:t>
            </a:r>
            <a:r>
              <a:rPr lang="en-US" baseline="0" dirty="0" smtClean="0"/>
              <a:t> fixes generally won’t work because it will move the </a:t>
            </a:r>
            <a:r>
              <a:rPr lang="en-US" b="1" baseline="0" dirty="0" smtClean="0"/>
              <a:t>buckling somewhere else </a:t>
            </a:r>
            <a:r>
              <a:rPr lang="en-US" baseline="0" dirty="0" smtClean="0"/>
              <a:t>on the plate</a:t>
            </a:r>
          </a:p>
          <a:p>
            <a:pPr marL="1188491" lvl="2" indent="-237698">
              <a:buAutoNum type="alphaLcParenR"/>
            </a:pPr>
            <a:r>
              <a:rPr lang="en-US" baseline="0" dirty="0" smtClean="0"/>
              <a:t>Thermal straightening generally the only viable option</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11">
              <a:defRPr/>
            </a:pPr>
            <a:r>
              <a:rPr lang="en-US" dirty="0" smtClean="0"/>
              <a:t>Begin with the first picture and work down. Have the students select the appropriate corresponding box on the right describes the distortion in the picture. As you click the arrows with indicate correct answers.</a:t>
            </a:r>
          </a:p>
        </p:txBody>
      </p:sp>
      <p:sp>
        <p:nvSpPr>
          <p:cNvPr id="4" name="Slide Number Placeholder 3"/>
          <p:cNvSpPr>
            <a:spLocks noGrp="1"/>
          </p:cNvSpPr>
          <p:nvPr>
            <p:ph type="sldNum" sz="quarter" idx="10"/>
          </p:nvPr>
        </p:nvSpPr>
        <p:spPr/>
        <p:txBody>
          <a:bodyPr/>
          <a:lstStyle/>
          <a:p>
            <a:fld id="{CFD28FED-60A5-4C0E-A0AB-BB2B0FE9316E}" type="slidenum">
              <a:rPr lang="en-US" smtClean="0"/>
              <a:pPr/>
              <a:t>58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smtClean="0"/>
          </a:p>
          <a:p>
            <a:r>
              <a:rPr lang="en-US" b="1" i="1" dirty="0" smtClean="0"/>
              <a:t> </a:t>
            </a:r>
            <a:r>
              <a:rPr lang="en-US" b="1" dirty="0" smtClean="0"/>
              <a:t>Instructor:</a:t>
            </a:r>
          </a:p>
          <a:p>
            <a:r>
              <a:rPr lang="en-US" b="1" dirty="0" smtClean="0"/>
              <a:t>Stress: </a:t>
            </a:r>
            <a:r>
              <a:rPr lang="en-US" dirty="0" smtClean="0"/>
              <a:t>It is important to maintain a proactive approach to distortion control. By ensuring you know your procedures and policies, you can avoid rework, excess costs, and delays to schedule.</a:t>
            </a:r>
          </a:p>
          <a:p>
            <a:r>
              <a:rPr lang="en-US" b="1" dirty="0" smtClean="0"/>
              <a:t>Ask: </a:t>
            </a:r>
            <a:r>
              <a:rPr lang="en-US" dirty="0" smtClean="0"/>
              <a:t>Why would you say it is important to them to reduce costs?</a:t>
            </a:r>
          </a:p>
          <a:p>
            <a:r>
              <a:rPr lang="en-US" dirty="0" smtClean="0"/>
              <a:t>There are no perfect answers. The design of this question is to get them thinking about reasons why saving money for the company is important .</a:t>
            </a:r>
            <a:endParaRPr lang="en-US" i="0"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Some</a:t>
            </a:r>
            <a:r>
              <a:rPr lang="en-US" baseline="0" dirty="0" smtClean="0"/>
              <a:t> easily </a:t>
            </a:r>
            <a:r>
              <a:rPr lang="en-US" b="1" baseline="0" dirty="0" smtClean="0"/>
              <a:t>implementable ideas </a:t>
            </a:r>
            <a:r>
              <a:rPr lang="en-US" baseline="0" dirty="0" smtClean="0"/>
              <a:t>to improve quality</a:t>
            </a:r>
          </a:p>
          <a:p>
            <a:pPr marL="713095" lvl="1" indent="-237698">
              <a:buAutoNum type="alphaLcParenR"/>
            </a:pPr>
            <a:r>
              <a:rPr lang="en-US" baseline="0" dirty="0" smtClean="0"/>
              <a:t>Increase </a:t>
            </a:r>
            <a:r>
              <a:rPr lang="en-US" b="1" baseline="0" dirty="0" smtClean="0"/>
              <a:t>fitter/welder communication</a:t>
            </a:r>
          </a:p>
          <a:p>
            <a:pPr marL="1188491" lvl="2" indent="-237698">
              <a:buAutoNum type="alphaLcParenR"/>
            </a:pPr>
            <a:r>
              <a:rPr lang="en-US" baseline="0" dirty="0" smtClean="0"/>
              <a:t>Increases </a:t>
            </a:r>
            <a:r>
              <a:rPr lang="en-US" b="1" baseline="0" dirty="0" smtClean="0"/>
              <a:t>quality</a:t>
            </a:r>
          </a:p>
          <a:p>
            <a:pPr marL="1188491" lvl="2" indent="-237698">
              <a:buAutoNum type="alphaLcParenR"/>
            </a:pPr>
            <a:r>
              <a:rPr lang="en-US" baseline="0" dirty="0" smtClean="0"/>
              <a:t>Workmanship </a:t>
            </a:r>
            <a:r>
              <a:rPr lang="en-US" b="1" baseline="0" dirty="0" smtClean="0"/>
              <a:t>accountability</a:t>
            </a:r>
            <a:r>
              <a:rPr lang="en-US" baseline="0" dirty="0" smtClean="0"/>
              <a:t> – less finger pointing</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60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Increase</a:t>
            </a:r>
            <a:r>
              <a:rPr lang="en-US" baseline="0" dirty="0" smtClean="0"/>
              <a:t> Welding </a:t>
            </a:r>
            <a:r>
              <a:rPr lang="en-US" b="1" baseline="0" dirty="0" smtClean="0"/>
              <a:t>Automation</a:t>
            </a:r>
          </a:p>
          <a:p>
            <a:pPr marL="713095" lvl="1" indent="-237698">
              <a:buAutoNum type="alphaLcParenR"/>
            </a:pPr>
            <a:r>
              <a:rPr lang="en-US" baseline="0" dirty="0" smtClean="0"/>
              <a:t>Better weld </a:t>
            </a:r>
            <a:r>
              <a:rPr lang="en-US" b="1" baseline="0" dirty="0" smtClean="0"/>
              <a:t>quality and process time</a:t>
            </a:r>
          </a:p>
          <a:p>
            <a:pPr marL="713095" lvl="1" indent="-237698">
              <a:buAutoNum type="alphaLcParenR"/>
            </a:pPr>
            <a:r>
              <a:rPr lang="en-US" baseline="0" dirty="0" smtClean="0"/>
              <a:t>Consistent control of </a:t>
            </a:r>
            <a:r>
              <a:rPr lang="en-US" b="1" baseline="0" dirty="0" smtClean="0"/>
              <a:t>welding parameters</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61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Require</a:t>
            </a:r>
            <a:r>
              <a:rPr lang="en-US" baseline="0" dirty="0" smtClean="0"/>
              <a:t> welder to </a:t>
            </a:r>
            <a:r>
              <a:rPr lang="en-US" b="1" baseline="0" dirty="0" smtClean="0"/>
              <a:t>certify in welding small sized welds </a:t>
            </a:r>
            <a:r>
              <a:rPr lang="en-US" baseline="0" dirty="0" smtClean="0"/>
              <a:t>prior to production work</a:t>
            </a:r>
          </a:p>
          <a:p>
            <a:pPr marL="713095" lvl="1" indent="-237698">
              <a:buAutoNum type="alphaLcParenR"/>
            </a:pPr>
            <a:r>
              <a:rPr lang="en-US" baseline="0" dirty="0" smtClean="0"/>
              <a:t>Promotes </a:t>
            </a:r>
            <a:r>
              <a:rPr lang="en-US" b="1" baseline="0" dirty="0" smtClean="0"/>
              <a:t>weld size conscious </a:t>
            </a:r>
            <a:r>
              <a:rPr lang="en-US" baseline="0" dirty="0" smtClean="0"/>
              <a:t>approach</a:t>
            </a:r>
          </a:p>
          <a:p>
            <a:pPr marL="713095" lvl="1" indent="-237698">
              <a:buAutoNum type="alphaLcParenR"/>
            </a:pPr>
            <a:r>
              <a:rPr lang="en-US" baseline="0" dirty="0" smtClean="0"/>
              <a:t>Affords the welder an opportunity to </a:t>
            </a:r>
            <a:r>
              <a:rPr lang="en-US" b="1" baseline="0" dirty="0" smtClean="0"/>
              <a:t>work with instructors </a:t>
            </a:r>
            <a:r>
              <a:rPr lang="en-US" baseline="0" dirty="0" smtClean="0"/>
              <a:t>on an approach to get </a:t>
            </a:r>
            <a:r>
              <a:rPr lang="en-US" b="1" baseline="0" dirty="0" smtClean="0"/>
              <a:t>smaller welds in difficult positions or processes</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  Thin steel designs cause</a:t>
            </a:r>
            <a:r>
              <a:rPr lang="en-US" baseline="0" dirty="0" smtClean="0"/>
              <a:t> fabrication difficulties</a:t>
            </a:r>
          </a:p>
          <a:p>
            <a:pPr marL="237698" indent="-237698">
              <a:buAutoNum type="alphaLcParenR" startAt="2"/>
            </a:pPr>
            <a:r>
              <a:rPr lang="en-US" baseline="0" dirty="0" smtClean="0"/>
              <a:t>Distortion from high heat</a:t>
            </a:r>
          </a:p>
          <a:p>
            <a:pPr marL="237698" indent="-237698">
              <a:buAutoNum type="alphaLcParenR" startAt="2"/>
            </a:pPr>
            <a:r>
              <a:rPr lang="en-US" baseline="0" dirty="0" smtClean="0"/>
              <a:t>Panel shrinkage</a:t>
            </a:r>
          </a:p>
          <a:p>
            <a:pPr marL="237698" indent="-237698">
              <a:buAutoNum type="alphaLcParenR" startAt="2"/>
            </a:pPr>
            <a:r>
              <a:rPr lang="en-US" baseline="0" dirty="0" smtClean="0"/>
              <a:t>Lack of training on new techniques</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A46B-8D2A-431E-A292-F91B54E79BDB}" type="slidenum">
              <a:rPr lang="en-US" smtClean="0"/>
              <a:pPr/>
              <a:t>63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A46B-8D2A-431E-A292-F91B54E79BDB}" type="slidenum">
              <a:rPr lang="en-US" smtClean="0"/>
              <a:pPr/>
              <a:t>64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A46B-8D2A-431E-A292-F91B54E79BDB}" type="slidenum">
              <a:rPr lang="en-US" smtClean="0"/>
              <a:pPr/>
              <a:t>65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A46B-8D2A-431E-A292-F91B54E79BDB}" type="slidenum">
              <a:rPr lang="en-US" smtClean="0"/>
              <a:pPr/>
              <a:t>66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67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68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This slide contains</a:t>
            </a:r>
            <a:r>
              <a:rPr lang="en-US" baseline="0" dirty="0" smtClean="0"/>
              <a:t> a animated </a:t>
            </a:r>
            <a:r>
              <a:rPr lang="en-US" baseline="0" dirty="0" err="1" smtClean="0"/>
              <a:t>swf</a:t>
            </a:r>
            <a:r>
              <a:rPr lang="en-US" baseline="0" dirty="0" smtClean="0"/>
              <a:t> file that doesn’t not always show up in the design mode of the presentation.  It will show up in presentation mode.  You may receive a warning message that reads “This document contains embedded content that may be harmful to your computer.”  There are two options to choose from: “Do not allow content to play (Recommended).” and “ I recognize this content.  Allow it to play.”  You must choose the second option – “I recognize this content.  Allow it to play” in order for animations to play.  If you opt to not allow the content to play it will show a blank area on the slide but will allow you to advance through the presentation.</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69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70</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71</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72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Distortion caused by </a:t>
            </a:r>
            <a:r>
              <a:rPr lang="en-US" b="1" dirty="0" smtClean="0"/>
              <a:t>residual stress</a:t>
            </a:r>
            <a:r>
              <a:rPr lang="en-US" dirty="0" smtClean="0"/>
              <a:t>.</a:t>
            </a:r>
          </a:p>
          <a:p>
            <a:pPr marL="713095" lvl="1" indent="-237698">
              <a:buAutoNum type="alphaLcParenR"/>
            </a:pPr>
            <a:r>
              <a:rPr lang="en-US" baseline="0" dirty="0" smtClean="0"/>
              <a:t>“Left-over” stress</a:t>
            </a:r>
          </a:p>
          <a:p>
            <a:pPr marL="713095" lvl="1" indent="-237698">
              <a:buAutoNum type="alphaLcParenR"/>
            </a:pPr>
            <a:r>
              <a:rPr lang="en-US" baseline="0" dirty="0" smtClean="0"/>
              <a:t>Builds up during manufacturing processes</a:t>
            </a:r>
          </a:p>
          <a:p>
            <a:pPr marL="713095" lvl="1" indent="-237698">
              <a:buAutoNum type="alphaLcParenR"/>
            </a:pPr>
            <a:r>
              <a:rPr lang="en-US" baseline="0" dirty="0" smtClean="0"/>
              <a:t>Often cannot be seen by the eye</a:t>
            </a:r>
          </a:p>
          <a:p>
            <a:pPr marL="237698" indent="-237698">
              <a:buAutoNum type="alphaLcParenR" startAt="2"/>
            </a:pPr>
            <a:r>
              <a:rPr lang="en-US" baseline="0" dirty="0" smtClean="0"/>
              <a:t>Residual stress </a:t>
            </a:r>
            <a:r>
              <a:rPr lang="en-US" b="1" baseline="0" dirty="0" smtClean="0"/>
              <a:t>Induced by</a:t>
            </a:r>
          </a:p>
          <a:p>
            <a:pPr marL="713095" lvl="1" indent="-237698">
              <a:buAutoNum type="alphaLcParenR" startAt="2"/>
            </a:pPr>
            <a:r>
              <a:rPr lang="en-US" baseline="0" dirty="0" smtClean="0"/>
              <a:t>Steel mills</a:t>
            </a:r>
          </a:p>
          <a:p>
            <a:pPr marL="713095" lvl="1" indent="-237698">
              <a:buAutoNum type="alphaLcParenR" startAt="2"/>
            </a:pPr>
            <a:r>
              <a:rPr lang="en-US" baseline="0" dirty="0" smtClean="0"/>
              <a:t>Poor fit-up</a:t>
            </a:r>
          </a:p>
          <a:p>
            <a:pPr marL="713095" lvl="1" indent="-237698">
              <a:buAutoNum type="alphaLcParenR" startAt="2"/>
            </a:pPr>
            <a:r>
              <a:rPr lang="en-US" baseline="0" dirty="0" err="1" smtClean="0"/>
              <a:t>Overwelding</a:t>
            </a:r>
            <a:endParaRPr lang="en-US" baseline="0" dirty="0" smtClean="0"/>
          </a:p>
          <a:p>
            <a:pPr marL="713095" lvl="1" indent="-237698">
              <a:buAutoNum type="alphaLcParenR" startAt="2"/>
            </a:pPr>
            <a:r>
              <a:rPr lang="en-US" baseline="0" dirty="0" smtClean="0"/>
              <a:t>Lack of constraint (clamping) while welding</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73</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74</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75</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59DF123-22E9-43E3-ACEA-51DFDBD4689E}" type="slidenum">
              <a:rPr lang="en-US" smtClean="0"/>
              <a:pPr/>
              <a:t>76</a:t>
            </a:fld>
            <a:endParaRPr lang="en-US" dirty="0" smtClean="0"/>
          </a:p>
        </p:txBody>
      </p:sp>
      <p:sp>
        <p:nvSpPr>
          <p:cNvPr id="72707" name="Rectangle 2"/>
          <p:cNvSpPr>
            <a:spLocks noGrp="1" noRot="1" noChangeAspect="1" noChangeArrowheads="1" noTextEdit="1"/>
          </p:cNvSpPr>
          <p:nvPr>
            <p:ph type="sldImg"/>
          </p:nvPr>
        </p:nvSpPr>
        <p:spPr>
          <a:ln/>
        </p:spPr>
      </p:sp>
      <p:sp>
        <p:nvSpPr>
          <p:cNvPr id="4" name="Notes Placeholder 3"/>
          <p:cNvSpPr>
            <a:spLocks noGrp="1"/>
          </p:cNvSpPr>
          <p:nvPr>
            <p:ph type="body" idx="1"/>
          </p:nvPr>
        </p:nvSpPr>
        <p:spPr/>
        <p:txBody>
          <a:bodyPr>
            <a:normAutofit/>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Correct a and h</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78</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r>
              <a:rPr lang="en-US" baseline="0" dirty="0" smtClean="0"/>
              <a:t> Note: Explain to the students the difference in sizing the weld and measuring it.  Leaf style gauges only indicate whether the weld is less than, larger than, or the same size as the gauge.</a:t>
            </a:r>
            <a:endParaRPr lang="en-US"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79</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Note:  Give an example</a:t>
            </a:r>
            <a:r>
              <a:rPr lang="en-US" baseline="0" dirty="0" smtClean="0"/>
              <a:t> of the gauge looking different </a:t>
            </a:r>
            <a:r>
              <a:rPr lang="en-US" dirty="0" smtClean="0"/>
              <a:t>by allowing</a:t>
            </a:r>
            <a:r>
              <a:rPr lang="en-US" baseline="0" dirty="0" smtClean="0"/>
              <a:t> students to read the gauge at different angles.</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80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82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83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Discuss why this is a good weld with the class</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86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r>
              <a:rPr lang="en-US" dirty="0" smtClean="0"/>
              <a:t>a)  Easier</a:t>
            </a:r>
            <a:r>
              <a:rPr lang="en-US" baseline="0" dirty="0" smtClean="0"/>
              <a:t> to distort as plate thickness decreases</a:t>
            </a:r>
          </a:p>
          <a:p>
            <a:pPr marL="237698" indent="-237698">
              <a:buAutoNum type="alphaLcParenR" startAt="2"/>
            </a:pPr>
            <a:r>
              <a:rPr lang="en-US" baseline="0" dirty="0" smtClean="0"/>
              <a:t>Costly repairs required late in construction</a:t>
            </a:r>
          </a:p>
          <a:p>
            <a:pPr marL="237698" indent="-237698">
              <a:buAutoNum type="alphaLcParenR" startAt="2"/>
            </a:pPr>
            <a:r>
              <a:rPr lang="en-US" b="1" baseline="0" dirty="0" smtClean="0"/>
              <a:t>Repairs</a:t>
            </a:r>
            <a:r>
              <a:rPr lang="en-US" baseline="0" dirty="0" smtClean="0"/>
              <a:t> can cause further </a:t>
            </a:r>
            <a:r>
              <a:rPr lang="en-US" b="1" baseline="0" dirty="0" smtClean="0"/>
              <a:t>damage</a:t>
            </a:r>
            <a:r>
              <a:rPr lang="en-US" baseline="0" dirty="0" smtClean="0"/>
              <a:t> if distortion is </a:t>
            </a:r>
            <a:r>
              <a:rPr lang="en-US" b="1" baseline="0" dirty="0" smtClean="0"/>
              <a:t>excessive</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87</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Plate</a:t>
            </a:r>
            <a:r>
              <a:rPr lang="en-US" baseline="0" dirty="0" smtClean="0"/>
              <a:t> restraint through </a:t>
            </a:r>
            <a:r>
              <a:rPr lang="en-US" b="1" baseline="0" dirty="0" smtClean="0"/>
              <a:t>clamping</a:t>
            </a:r>
            <a:r>
              <a:rPr lang="en-US" baseline="0" dirty="0" smtClean="0"/>
              <a:t> is the </a:t>
            </a:r>
            <a:r>
              <a:rPr lang="en-US" b="1" baseline="0" dirty="0" smtClean="0"/>
              <a:t>most effective preventive measure </a:t>
            </a:r>
            <a:r>
              <a:rPr lang="en-US" baseline="0" dirty="0" smtClean="0"/>
              <a:t>in controlling distortion on thin plate</a:t>
            </a:r>
          </a:p>
          <a:p>
            <a:pPr marL="713095" lvl="1" indent="-237698">
              <a:buAutoNum type="alphaLcParenR"/>
            </a:pPr>
            <a:r>
              <a:rPr lang="en-US" baseline="0" dirty="0" smtClean="0"/>
              <a:t>Should be placed as </a:t>
            </a:r>
            <a:r>
              <a:rPr lang="en-US" b="1" baseline="0" dirty="0" smtClean="0"/>
              <a:t>near weld </a:t>
            </a:r>
            <a:r>
              <a:rPr lang="en-US" baseline="0" dirty="0" smtClean="0"/>
              <a:t>area as possible </a:t>
            </a:r>
          </a:p>
          <a:p>
            <a:pPr marL="713095" lvl="1" indent="-237698">
              <a:buAutoNum type="alphaLcParenR"/>
            </a:pPr>
            <a:r>
              <a:rPr lang="en-US" b="1" baseline="0" dirty="0" smtClean="0"/>
              <a:t>Resists out-of-plane movement </a:t>
            </a:r>
            <a:r>
              <a:rPr lang="en-US" baseline="0" dirty="0" smtClean="0"/>
              <a:t>while allowing natural in-plane shrinkage</a:t>
            </a:r>
          </a:p>
          <a:p>
            <a:pPr marL="713095" lvl="1" indent="-237698">
              <a:buAutoNum type="alphaLcParenR"/>
            </a:pPr>
            <a:r>
              <a:rPr lang="en-US" b="1" baseline="0" dirty="0" smtClean="0"/>
              <a:t>Prevents</a:t>
            </a:r>
            <a:r>
              <a:rPr lang="en-US" baseline="0" dirty="0" smtClean="0"/>
              <a:t> already distorted areas from being </a:t>
            </a:r>
            <a:r>
              <a:rPr lang="en-US" b="1" baseline="0" dirty="0" smtClean="0"/>
              <a:t>locked into plate</a:t>
            </a:r>
            <a:r>
              <a:rPr lang="en-US" baseline="0" dirty="0" smtClean="0"/>
              <a:t> when </a:t>
            </a:r>
            <a:r>
              <a:rPr lang="en-US" baseline="0" dirty="0" err="1" smtClean="0"/>
              <a:t>structurals</a:t>
            </a:r>
            <a:r>
              <a:rPr lang="en-US" baseline="0" dirty="0" smtClean="0"/>
              <a:t> are welded</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91</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Edge clamping </a:t>
            </a:r>
            <a:r>
              <a:rPr lang="en-US" dirty="0" smtClean="0"/>
              <a:t>maintains </a:t>
            </a:r>
            <a:r>
              <a:rPr lang="en-US" b="1" dirty="0" smtClean="0"/>
              <a:t>plate flatness </a:t>
            </a:r>
            <a:r>
              <a:rPr lang="en-US" dirty="0" smtClean="0"/>
              <a:t>through welding process</a:t>
            </a:r>
          </a:p>
          <a:p>
            <a:pPr marL="713095" lvl="1" indent="-237698">
              <a:buAutoNum type="alphaLcParenR"/>
            </a:pPr>
            <a:r>
              <a:rPr lang="en-US" b="1" dirty="0" smtClean="0"/>
              <a:t>Most effective</a:t>
            </a:r>
            <a:r>
              <a:rPr lang="en-US" dirty="0" smtClean="0"/>
              <a:t> when placed at a distance equal</a:t>
            </a:r>
            <a:r>
              <a:rPr lang="en-US" baseline="0" dirty="0" smtClean="0"/>
              <a:t> to </a:t>
            </a:r>
            <a:r>
              <a:rPr lang="en-US" b="1" baseline="0" dirty="0" smtClean="0"/>
              <a:t>stiffener spacing</a:t>
            </a:r>
          </a:p>
          <a:p>
            <a:pPr marL="237698" indent="-237698">
              <a:buAutoNum type="alphaLcParenR"/>
            </a:pPr>
            <a:r>
              <a:rPr lang="en-US" baseline="0" dirty="0" smtClean="0"/>
              <a:t>Clamps need to be applied </a:t>
            </a:r>
            <a:r>
              <a:rPr lang="en-US" b="1" baseline="0" dirty="0" smtClean="0"/>
              <a:t>PRIOR to any welding</a:t>
            </a:r>
            <a:r>
              <a:rPr lang="en-US" baseline="0" dirty="0" smtClean="0"/>
              <a:t>, and should remain </a:t>
            </a:r>
            <a:r>
              <a:rPr lang="en-US" b="1" baseline="0" dirty="0" smtClean="0"/>
              <a:t>until plate cools </a:t>
            </a:r>
            <a:r>
              <a:rPr lang="en-US" baseline="0" dirty="0" smtClean="0"/>
              <a:t>down after welding</a:t>
            </a:r>
          </a:p>
          <a:p>
            <a:pPr marL="237698" indent="-237698">
              <a:buAutoNum type="alphaLcParenR"/>
            </a:pPr>
            <a:r>
              <a:rPr lang="en-US" baseline="0" dirty="0" smtClean="0"/>
              <a:t>If you need </a:t>
            </a:r>
            <a:r>
              <a:rPr lang="en-US" b="1" baseline="0" dirty="0" smtClean="0"/>
              <a:t>more clamps ASK! </a:t>
            </a:r>
            <a:r>
              <a:rPr lang="en-US" baseline="0" dirty="0" smtClean="0"/>
              <a:t>There is budget allocated to purchasing equipment for distortion reduction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92</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smtClean="0"/>
              <a:t>Modeling</a:t>
            </a:r>
            <a:r>
              <a:rPr lang="en-US" b="1" baseline="0" dirty="0" smtClean="0"/>
              <a:t> plate movement</a:t>
            </a:r>
            <a:r>
              <a:rPr lang="en-US" baseline="0" dirty="0" smtClean="0"/>
              <a:t> due to welding an </a:t>
            </a:r>
            <a:r>
              <a:rPr lang="en-US" b="1" baseline="0" dirty="0" smtClean="0"/>
              <a:t>unclamped</a:t>
            </a:r>
            <a:r>
              <a:rPr lang="en-US" baseline="0" dirty="0" smtClean="0"/>
              <a:t> beam shows a </a:t>
            </a:r>
            <a:r>
              <a:rPr lang="en-US" b="1" baseline="0" dirty="0" smtClean="0"/>
              <a:t>high magnitude of distortion</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When</a:t>
            </a:r>
            <a:r>
              <a:rPr lang="en-US" baseline="0" dirty="0" smtClean="0"/>
              <a:t> </a:t>
            </a:r>
            <a:r>
              <a:rPr lang="en-US" b="1" baseline="0" dirty="0" smtClean="0"/>
              <a:t>clamps are placed near the weld </a:t>
            </a:r>
            <a:r>
              <a:rPr lang="en-US" baseline="0" dirty="0" smtClean="0"/>
              <a:t>prior to welding and remain until plate is sufficiently cooled, the </a:t>
            </a:r>
            <a:r>
              <a:rPr lang="en-US" b="1" baseline="0" dirty="0" smtClean="0"/>
              <a:t>magnitude of distortion is drastically reduced</a:t>
            </a:r>
            <a:r>
              <a:rPr lang="en-US" baseline="0" dirty="0" smtClean="0"/>
              <a:t>.</a:t>
            </a:r>
          </a:p>
          <a:p>
            <a:pPr marL="713095" lvl="1" indent="-237698">
              <a:buAutoNum type="alphaLcParenR"/>
            </a:pPr>
            <a:r>
              <a:rPr lang="en-US" baseline="0" dirty="0" smtClean="0"/>
              <a:t>In this example, clamping reduced the </a:t>
            </a:r>
            <a:r>
              <a:rPr lang="en-US" b="1" baseline="0" dirty="0" smtClean="0"/>
              <a:t>magnitude of out-plane-distortion </a:t>
            </a:r>
            <a:r>
              <a:rPr lang="en-US" baseline="0" dirty="0" smtClean="0"/>
              <a:t>by a </a:t>
            </a:r>
            <a:r>
              <a:rPr lang="en-US" b="1" baseline="0" dirty="0" smtClean="0"/>
              <a:t>factor of 7 </a:t>
            </a:r>
            <a:r>
              <a:rPr lang="en-US" baseline="0" dirty="0" smtClean="0"/>
              <a:t>on average along the length of the beam.</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Clamping</a:t>
            </a:r>
            <a:r>
              <a:rPr lang="en-US" baseline="0" dirty="0" smtClean="0"/>
              <a:t> </a:t>
            </a:r>
            <a:r>
              <a:rPr lang="en-US" b="1" baseline="0" dirty="0" smtClean="0"/>
              <a:t>reduced distortion</a:t>
            </a:r>
            <a:r>
              <a:rPr lang="en-US" baseline="0" dirty="0" smtClean="0"/>
              <a:t> because the plate </a:t>
            </a:r>
            <a:r>
              <a:rPr lang="en-US" b="1" baseline="0" dirty="0" smtClean="0"/>
              <a:t>was held flat during the heating and cooling of welding </a:t>
            </a:r>
          </a:p>
          <a:p>
            <a:pPr marL="713095" lvl="1" indent="-237698">
              <a:buAutoNum type="alphaLcParenR"/>
            </a:pPr>
            <a:r>
              <a:rPr lang="en-US" baseline="0" dirty="0" smtClean="0"/>
              <a:t>The plate was </a:t>
            </a:r>
            <a:r>
              <a:rPr lang="en-US" b="1" baseline="0" dirty="0" smtClean="0"/>
              <a:t>not able to freely move </a:t>
            </a:r>
            <a:r>
              <a:rPr lang="en-US" baseline="0" dirty="0" smtClean="0"/>
              <a:t>in the </a:t>
            </a:r>
            <a:r>
              <a:rPr lang="en-US" b="1" baseline="0" dirty="0" smtClean="0"/>
              <a:t>Z direction </a:t>
            </a:r>
            <a:r>
              <a:rPr lang="en-US" baseline="0" dirty="0" smtClean="0"/>
              <a:t>when </a:t>
            </a:r>
            <a:r>
              <a:rPr lang="en-US" b="1" baseline="0" dirty="0" smtClean="0"/>
              <a:t>re-balancing internal stresses</a:t>
            </a:r>
          </a:p>
          <a:p>
            <a:pPr marL="713095" lvl="1" indent="-237698">
              <a:buAutoNum type="alphaLcParenR"/>
            </a:pPr>
            <a:r>
              <a:rPr lang="en-US" baseline="0" dirty="0" smtClean="0"/>
              <a:t>The result is a </a:t>
            </a:r>
            <a:r>
              <a:rPr lang="en-US" b="1" baseline="0" dirty="0" smtClean="0"/>
              <a:t>lower final residual stress </a:t>
            </a:r>
            <a:r>
              <a:rPr lang="en-US" baseline="0" dirty="0" smtClean="0"/>
              <a:t>in the plate and </a:t>
            </a:r>
            <a:r>
              <a:rPr lang="en-US" b="1" baseline="0" dirty="0" smtClean="0"/>
              <a:t>therefore less distortion</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Here,</a:t>
            </a:r>
            <a:r>
              <a:rPr lang="en-US" baseline="0" dirty="0" smtClean="0"/>
              <a:t> </a:t>
            </a:r>
            <a:r>
              <a:rPr lang="en-US" b="1" baseline="0" dirty="0" smtClean="0"/>
              <a:t>clamping</a:t>
            </a:r>
            <a:r>
              <a:rPr lang="en-US" baseline="0" dirty="0" smtClean="0"/>
              <a:t> and heavy beam restraint use is shown during </a:t>
            </a:r>
            <a:r>
              <a:rPr lang="en-US" b="1" baseline="0" dirty="0" smtClean="0"/>
              <a:t>panel line construction. </a:t>
            </a:r>
          </a:p>
          <a:p>
            <a:pPr marL="713095" lvl="1" indent="-237698">
              <a:buAutoNum type="alphaLcParenR"/>
            </a:pPr>
            <a:r>
              <a:rPr lang="en-US" baseline="0" dirty="0" smtClean="0"/>
              <a:t>On this deck, </a:t>
            </a:r>
            <a:r>
              <a:rPr lang="en-US" b="1" baseline="0" dirty="0" smtClean="0"/>
              <a:t>Accuracy Control distortion data </a:t>
            </a:r>
            <a:r>
              <a:rPr lang="en-US" baseline="0" dirty="0" smtClean="0"/>
              <a:t>was collected on this unit when </a:t>
            </a:r>
            <a:r>
              <a:rPr lang="en-US" b="1" baseline="0" dirty="0" smtClean="0"/>
              <a:t>clamping</a:t>
            </a:r>
            <a:r>
              <a:rPr lang="en-US" baseline="0" dirty="0" smtClean="0"/>
              <a:t> was used and on the </a:t>
            </a:r>
            <a:r>
              <a:rPr lang="en-US" b="1" baseline="0" dirty="0" smtClean="0"/>
              <a:t>previous hull when it was left unrestrained</a:t>
            </a:r>
          </a:p>
          <a:p>
            <a:pPr marL="713095" lvl="1" indent="-237698">
              <a:buAutoNum type="alphaLcParenR"/>
            </a:pPr>
            <a:r>
              <a:rPr lang="en-US" baseline="0" dirty="0" smtClean="0"/>
              <a:t>Data showed that a </a:t>
            </a:r>
            <a:r>
              <a:rPr lang="en-US" b="1" baseline="0" dirty="0" smtClean="0"/>
              <a:t>39% reduction in distortion </a:t>
            </a:r>
            <a:r>
              <a:rPr lang="en-US" baseline="0" dirty="0" smtClean="0"/>
              <a:t>after seam and insert welding was achieved</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b="1" dirty="0" err="1" smtClean="0"/>
              <a:t>Strongbacks</a:t>
            </a:r>
            <a:r>
              <a:rPr lang="en-US" b="0" baseline="0" dirty="0" smtClean="0"/>
              <a:t> similar to what is used when </a:t>
            </a:r>
            <a:r>
              <a:rPr lang="en-US" b="1" baseline="0" dirty="0" smtClean="0"/>
              <a:t>fitting EJ’s</a:t>
            </a:r>
            <a:r>
              <a:rPr lang="en-US" b="0" baseline="0" dirty="0" smtClean="0"/>
              <a:t> can be </a:t>
            </a:r>
            <a:r>
              <a:rPr lang="en-US" b="1" baseline="0" dirty="0" smtClean="0"/>
              <a:t>used to prevent or repair distortion</a:t>
            </a:r>
          </a:p>
          <a:p>
            <a:pPr marL="713095" lvl="1" indent="-237698">
              <a:buAutoNum type="alphaLcParenR"/>
            </a:pPr>
            <a:r>
              <a:rPr lang="en-US" b="0" baseline="0" dirty="0" smtClean="0"/>
              <a:t>When strong backs are used prior to welding, the </a:t>
            </a:r>
            <a:r>
              <a:rPr lang="en-US" b="1" baseline="0" dirty="0" smtClean="0"/>
              <a:t>buckling resistance</a:t>
            </a:r>
            <a:r>
              <a:rPr lang="en-US" b="0" baseline="0" dirty="0" smtClean="0"/>
              <a:t> and plate </a:t>
            </a:r>
            <a:r>
              <a:rPr lang="en-US" b="1" baseline="0" dirty="0" smtClean="0"/>
              <a:t>strength</a:t>
            </a:r>
            <a:r>
              <a:rPr lang="en-US" b="0" baseline="0" dirty="0" smtClean="0"/>
              <a:t> is greatly </a:t>
            </a:r>
            <a:r>
              <a:rPr lang="en-US" b="1" baseline="0" dirty="0" smtClean="0"/>
              <a:t>increased</a:t>
            </a:r>
            <a:r>
              <a:rPr lang="en-US" b="0" baseline="0" dirty="0" smtClean="0"/>
              <a:t> making it harder for the plate to buckle</a:t>
            </a:r>
          </a:p>
          <a:p>
            <a:pPr marL="713095" lvl="1" indent="-237698">
              <a:buAutoNum type="alphaLcParenR"/>
            </a:pPr>
            <a:r>
              <a:rPr lang="en-US" b="0" baseline="0" dirty="0" err="1" smtClean="0"/>
              <a:t>Strongbacks</a:t>
            </a:r>
            <a:r>
              <a:rPr lang="en-US" b="0" baseline="0" dirty="0" smtClean="0"/>
              <a:t> can also be used as a </a:t>
            </a:r>
            <a:r>
              <a:rPr lang="en-US" b="1" baseline="0" dirty="0" smtClean="0"/>
              <a:t>corrective action for stable distortion. </a:t>
            </a:r>
          </a:p>
          <a:p>
            <a:pPr marL="1188491" lvl="2" indent="-237698">
              <a:buAutoNum type="alphaLcParenR"/>
            </a:pPr>
            <a:r>
              <a:rPr lang="en-US" b="0" baseline="0" dirty="0" smtClean="0"/>
              <a:t>Plate can be forced flat and a </a:t>
            </a:r>
            <a:r>
              <a:rPr lang="en-US" b="0" baseline="0" dirty="0" err="1" smtClean="0"/>
              <a:t>strongback</a:t>
            </a:r>
            <a:r>
              <a:rPr lang="en-US" b="0" baseline="0" dirty="0" smtClean="0"/>
              <a:t> is added to hold in in position</a:t>
            </a:r>
          </a:p>
          <a:p>
            <a:pPr marL="1188491" lvl="2" indent="-237698">
              <a:buAutoNum type="alphaLcParenR"/>
            </a:pPr>
            <a:r>
              <a:rPr lang="en-US" b="0" baseline="0" dirty="0" smtClean="0"/>
              <a:t>This </a:t>
            </a:r>
            <a:r>
              <a:rPr lang="en-US" b="1" baseline="0" dirty="0" smtClean="0"/>
              <a:t>mechanical fix </a:t>
            </a:r>
            <a:r>
              <a:rPr lang="en-US" b="0" baseline="0" dirty="0" smtClean="0"/>
              <a:t>is only successful when distortion is </a:t>
            </a:r>
            <a:r>
              <a:rPr lang="en-US" b="1" baseline="0" dirty="0" smtClean="0"/>
              <a:t>stable</a:t>
            </a:r>
            <a:r>
              <a:rPr lang="en-US" b="0" baseline="0" dirty="0" smtClean="0"/>
              <a:t> (i.e. not buckling) </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97</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Distortion</a:t>
            </a:r>
            <a:r>
              <a:rPr lang="en-US" baseline="0" dirty="0" smtClean="0"/>
              <a:t> causes </a:t>
            </a:r>
            <a:r>
              <a:rPr lang="en-US" b="1" baseline="0" dirty="0" smtClean="0"/>
              <a:t>continuous process delays </a:t>
            </a:r>
            <a:r>
              <a:rPr lang="en-US" baseline="0" dirty="0" smtClean="0"/>
              <a:t>and cost increases from the time it is first induced in plate</a:t>
            </a:r>
          </a:p>
          <a:p>
            <a:pPr marL="713095" lvl="1" indent="-237698">
              <a:buAutoNum type="alphaLcParenR"/>
            </a:pPr>
            <a:r>
              <a:rPr lang="en-US" b="1" baseline="0" dirty="0" smtClean="0"/>
              <a:t>Each workstation after</a:t>
            </a:r>
            <a:r>
              <a:rPr lang="en-US" baseline="0" dirty="0" smtClean="0"/>
              <a:t> distortion is put into plate is </a:t>
            </a:r>
            <a:r>
              <a:rPr lang="en-US" b="1" baseline="0" dirty="0" smtClean="0"/>
              <a:t>forced to fight it</a:t>
            </a:r>
            <a:r>
              <a:rPr lang="en-US" baseline="0" dirty="0" smtClean="0"/>
              <a:t> and causes process delays</a:t>
            </a:r>
          </a:p>
          <a:p>
            <a:pPr marL="713095" lvl="1" indent="-237698">
              <a:buAutoNum type="alphaLcParenR"/>
            </a:pPr>
            <a:r>
              <a:rPr lang="en-US" b="1" baseline="0" dirty="0" smtClean="0"/>
              <a:t>Process delays </a:t>
            </a:r>
            <a:r>
              <a:rPr lang="en-US" baseline="0" dirty="0" smtClean="0"/>
              <a:t>become increasingly cost </a:t>
            </a:r>
            <a:r>
              <a:rPr lang="en-US" b="1" baseline="0" dirty="0" smtClean="0"/>
              <a:t>prohibitive the later in construction </a:t>
            </a:r>
            <a:r>
              <a:rPr lang="en-US" baseline="0" dirty="0" smtClean="0"/>
              <a:t>a unit gets</a:t>
            </a:r>
            <a:endParaRPr lang="en-US"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98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r>
              <a:rPr lang="en-US" baseline="0" dirty="0" smtClean="0"/>
              <a:t>  This is a recommended breakdown of the course</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101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103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104</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105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11">
              <a:defRPr/>
            </a:pPr>
            <a:r>
              <a:rPr lang="en-US" dirty="0" smtClean="0"/>
              <a:t>Instructor: Pass around sample of cut-away pipe showing melt/burn through.</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106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11">
              <a:defRPr/>
            </a:pPr>
            <a:r>
              <a:rPr lang="en-US" dirty="0" smtClean="0"/>
              <a:t>Pass around sample of cut-away pipe, place picture of it here to discuss.</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107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11">
              <a:defRPr/>
            </a:pPr>
            <a:r>
              <a:rPr lang="en-US" dirty="0" smtClean="0"/>
              <a:t>Pass around sample of cut-away pipe, place picture of it here to discuss.</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108</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11">
              <a:defRPr/>
            </a:pPr>
            <a:r>
              <a:rPr lang="en-US" dirty="0" smtClean="0"/>
              <a:t>Pass around sample of pipe with bad </a:t>
            </a:r>
            <a:r>
              <a:rPr lang="en-US" dirty="0" err="1" smtClean="0"/>
              <a:t>ovality</a:t>
            </a:r>
            <a:r>
              <a:rPr lang="en-US" dirty="0" smtClean="0"/>
              <a:t> issue.</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109</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11">
              <a:defRPr/>
            </a:pPr>
            <a:r>
              <a:rPr lang="en-US" dirty="0" smtClean="0"/>
              <a:t>Pass around sample of pipe with bad </a:t>
            </a:r>
            <a:r>
              <a:rPr lang="en-US" dirty="0" err="1" smtClean="0"/>
              <a:t>ovality</a:t>
            </a:r>
            <a:r>
              <a:rPr lang="en-US" dirty="0" smtClean="0"/>
              <a:t> issue.</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110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11</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500"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114</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Correct  the image.  Back image shows welding over too large tacks</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115</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11">
              <a:defRPr/>
            </a:pPr>
            <a:r>
              <a:rPr lang="en-US" b="1" dirty="0" smtClean="0">
                <a:solidFill>
                  <a:srgbClr val="FF0000"/>
                </a:solidFill>
              </a:rPr>
              <a:t>Instructor: Give a scenario of having a 7018 1/8” rod and a 7018 3/32” rod in the same can.   Explain to the student that this is common and the welder/fitter knows they have both sizes and should make sure which size is called for in each application.</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116</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Distortion</a:t>
            </a:r>
            <a:r>
              <a:rPr lang="en-US" baseline="0" dirty="0" smtClean="0"/>
              <a:t> that remains </a:t>
            </a:r>
            <a:r>
              <a:rPr lang="en-US" b="1" baseline="0" dirty="0" smtClean="0"/>
              <a:t>out of tolerance </a:t>
            </a:r>
            <a:r>
              <a:rPr lang="en-US" baseline="0" dirty="0" smtClean="0"/>
              <a:t>is most often repaired using the </a:t>
            </a:r>
            <a:r>
              <a:rPr lang="en-US" b="1" baseline="0" dirty="0" smtClean="0"/>
              <a:t>thermal process of flame straightening</a:t>
            </a:r>
          </a:p>
          <a:p>
            <a:pPr marL="713095" lvl="1" indent="-237698">
              <a:buAutoNum type="alphaLcParenR"/>
            </a:pPr>
            <a:r>
              <a:rPr lang="en-US" baseline="0" dirty="0" smtClean="0"/>
              <a:t>This process uses </a:t>
            </a:r>
            <a:r>
              <a:rPr lang="en-US" b="1" baseline="0" dirty="0" smtClean="0"/>
              <a:t>propylene gas </a:t>
            </a:r>
            <a:r>
              <a:rPr lang="en-US" baseline="0" dirty="0" smtClean="0"/>
              <a:t>to heat the plate and </a:t>
            </a:r>
            <a:r>
              <a:rPr lang="en-US" b="1" baseline="0" dirty="0" smtClean="0"/>
              <a:t>pull the distortion out </a:t>
            </a:r>
            <a:r>
              <a:rPr lang="en-US" baseline="0" dirty="0" smtClean="0"/>
              <a:t>as plate cools and contracts</a:t>
            </a:r>
          </a:p>
          <a:p>
            <a:pPr marL="713095" lvl="1" indent="-237698">
              <a:buAutoNum type="alphaLcParenR"/>
            </a:pPr>
            <a:r>
              <a:rPr lang="en-US" baseline="0" dirty="0" smtClean="0"/>
              <a:t>Heat is applied to the </a:t>
            </a:r>
            <a:r>
              <a:rPr lang="en-US" baseline="0" dirty="0" err="1" smtClean="0"/>
              <a:t>structurals</a:t>
            </a:r>
            <a:r>
              <a:rPr lang="en-US" baseline="0" dirty="0" smtClean="0"/>
              <a:t> surrounding the distortion first and then spot heated between stiffeners as needed</a:t>
            </a:r>
          </a:p>
          <a:p>
            <a:pPr marL="713095" lvl="1" indent="-237698">
              <a:buAutoNum type="alphaLcParenR"/>
            </a:pPr>
            <a:r>
              <a:rPr lang="en-US" b="1" baseline="0" dirty="0" smtClean="0"/>
              <a:t>Repaired late </a:t>
            </a:r>
            <a:r>
              <a:rPr lang="en-US" baseline="0" dirty="0" smtClean="0"/>
              <a:t>in construction generally after the majority of hot work is completed</a:t>
            </a:r>
          </a:p>
          <a:p>
            <a:pPr marL="1188491" lvl="2" indent="-237698">
              <a:buAutoNum type="alphaLcParenR"/>
            </a:pPr>
            <a:r>
              <a:rPr lang="en-US" baseline="0" dirty="0" smtClean="0"/>
              <a:t>Don’t want to </a:t>
            </a:r>
            <a:r>
              <a:rPr lang="en-US" b="1" baseline="0" dirty="0" smtClean="0"/>
              <a:t>risk</a:t>
            </a:r>
            <a:r>
              <a:rPr lang="en-US" baseline="0" dirty="0" smtClean="0"/>
              <a:t> straightening </a:t>
            </a:r>
            <a:r>
              <a:rPr lang="en-US" b="1" baseline="0" dirty="0" smtClean="0"/>
              <a:t>too early </a:t>
            </a:r>
            <a:r>
              <a:rPr lang="en-US" baseline="0" dirty="0" smtClean="0"/>
              <a:t>and having to </a:t>
            </a:r>
            <a:r>
              <a:rPr lang="en-US" b="1" baseline="0" dirty="0" smtClean="0"/>
              <a:t>redo</a:t>
            </a:r>
            <a:r>
              <a:rPr lang="en-US" baseline="0" dirty="0" smtClean="0"/>
              <a:t> if more distortion is created</a:t>
            </a:r>
          </a:p>
          <a:p>
            <a:pPr marL="1188491" lvl="2" indent="-237698">
              <a:buAutoNum type="alphaLcParenR"/>
            </a:pPr>
            <a:r>
              <a:rPr lang="en-US" baseline="0" dirty="0" smtClean="0"/>
              <a:t>Very </a:t>
            </a:r>
            <a:r>
              <a:rPr lang="en-US" b="1" baseline="0" dirty="0" smtClean="0"/>
              <a:t>costly</a:t>
            </a:r>
            <a:r>
              <a:rPr lang="en-US" baseline="0" dirty="0" smtClean="0"/>
              <a:t> and </a:t>
            </a:r>
            <a:r>
              <a:rPr lang="en-US" b="1" baseline="0" dirty="0" smtClean="0"/>
              <a:t>disruptive</a:t>
            </a:r>
            <a:r>
              <a:rPr lang="en-US" baseline="0" dirty="0" smtClean="0"/>
              <a:t> to compartment completion </a:t>
            </a:r>
            <a:r>
              <a:rPr lang="en-US" b="1" baseline="0" dirty="0" smtClean="0"/>
              <a:t>schedul</a:t>
            </a:r>
            <a:r>
              <a:rPr lang="en-US" baseline="0" dirty="0" smtClean="0"/>
              <a:t>e</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122</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Flame Straightening</a:t>
            </a:r>
            <a:r>
              <a:rPr lang="en-US" baseline="0" dirty="0" smtClean="0"/>
              <a:t> can </a:t>
            </a:r>
            <a:r>
              <a:rPr lang="en-US" b="1" baseline="0" dirty="0" smtClean="0"/>
              <a:t>lead to more rework </a:t>
            </a:r>
            <a:r>
              <a:rPr lang="en-US" baseline="0" dirty="0" smtClean="0"/>
              <a:t>and delays</a:t>
            </a:r>
            <a:r>
              <a:rPr lang="en-US" b="1" baseline="0" dirty="0" smtClean="0"/>
              <a:t> if </a:t>
            </a:r>
            <a:r>
              <a:rPr lang="en-US" baseline="0" dirty="0" smtClean="0"/>
              <a:t>distortion is </a:t>
            </a:r>
            <a:r>
              <a:rPr lang="en-US" b="1" baseline="0" dirty="0" smtClean="0"/>
              <a:t>severe</a:t>
            </a:r>
          </a:p>
          <a:p>
            <a:pPr marL="713095" lvl="1" indent="-237698">
              <a:buAutoNum type="alphaLcParenR"/>
            </a:pPr>
            <a:r>
              <a:rPr lang="en-US" b="1" baseline="0" dirty="0" smtClean="0"/>
              <a:t>Paint</a:t>
            </a:r>
            <a:r>
              <a:rPr lang="en-US" baseline="0" dirty="0" smtClean="0"/>
              <a:t> is burned, other compartment </a:t>
            </a:r>
            <a:r>
              <a:rPr lang="en-US" b="1" baseline="0" dirty="0" smtClean="0"/>
              <a:t>work is halted</a:t>
            </a:r>
            <a:r>
              <a:rPr lang="en-US" baseline="0" dirty="0" smtClean="0"/>
              <a:t>, and in some cases thin </a:t>
            </a:r>
            <a:r>
              <a:rPr lang="en-US" baseline="0" dirty="0" err="1" smtClean="0"/>
              <a:t>membered</a:t>
            </a:r>
            <a:r>
              <a:rPr lang="en-US" baseline="0" dirty="0" smtClean="0"/>
              <a:t> </a:t>
            </a:r>
            <a:r>
              <a:rPr lang="en-US" b="1" baseline="0" dirty="0" err="1" smtClean="0"/>
              <a:t>structurals</a:t>
            </a:r>
            <a:r>
              <a:rPr lang="en-US" baseline="0" dirty="0" smtClean="0"/>
              <a:t> can be </a:t>
            </a:r>
            <a:r>
              <a:rPr lang="en-US" b="1" baseline="0" dirty="0" smtClean="0"/>
              <a:t>tripped.</a:t>
            </a:r>
          </a:p>
          <a:p>
            <a:pPr marL="237698" indent="-237698">
              <a:buAutoNum type="alphaLcParenR"/>
            </a:pPr>
            <a:r>
              <a:rPr lang="en-US" baseline="0" dirty="0" smtClean="0"/>
              <a:t>If </a:t>
            </a:r>
            <a:r>
              <a:rPr lang="en-US" b="1" baseline="0" dirty="0" smtClean="0"/>
              <a:t>first time quality </a:t>
            </a:r>
            <a:r>
              <a:rPr lang="en-US" baseline="0" dirty="0" smtClean="0"/>
              <a:t>is achieved and proper distortion </a:t>
            </a:r>
            <a:r>
              <a:rPr lang="en-US" b="1" baseline="0" dirty="0" smtClean="0"/>
              <a:t>control techniques are used</a:t>
            </a:r>
            <a:r>
              <a:rPr lang="en-US" baseline="0" dirty="0" smtClean="0"/>
              <a:t>, this costly </a:t>
            </a:r>
            <a:r>
              <a:rPr lang="en-US" b="1" baseline="0" dirty="0" smtClean="0"/>
              <a:t>non-value added process can be avoided</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123</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Here</a:t>
            </a:r>
            <a:r>
              <a:rPr lang="en-US" baseline="0" dirty="0" smtClean="0"/>
              <a:t> is an </a:t>
            </a:r>
            <a:r>
              <a:rPr lang="en-US" b="1" baseline="0" dirty="0" smtClean="0"/>
              <a:t>example</a:t>
            </a:r>
            <a:r>
              <a:rPr lang="en-US" baseline="0" dirty="0" smtClean="0"/>
              <a:t> of the </a:t>
            </a:r>
            <a:r>
              <a:rPr lang="en-US" b="1" baseline="0" dirty="0" smtClean="0"/>
              <a:t>process</a:t>
            </a:r>
            <a:r>
              <a:rPr lang="en-US" baseline="0" dirty="0" smtClean="0"/>
              <a:t> used to flame straighten distortion out of plate</a:t>
            </a:r>
          </a:p>
          <a:p>
            <a:pPr marL="713095" lvl="1" indent="-237698">
              <a:buAutoNum type="alphaLcParenR"/>
            </a:pPr>
            <a:r>
              <a:rPr lang="en-US" baseline="0" dirty="0" smtClean="0"/>
              <a:t>Process steps given are </a:t>
            </a:r>
            <a:r>
              <a:rPr lang="en-US" b="1" baseline="0" dirty="0" smtClean="0"/>
              <a:t>vague</a:t>
            </a:r>
            <a:r>
              <a:rPr lang="en-US" baseline="0" dirty="0" smtClean="0"/>
              <a:t> and rely mainly on </a:t>
            </a:r>
            <a:r>
              <a:rPr lang="en-US" b="1" baseline="0" dirty="0" smtClean="0"/>
              <a:t>operator experience </a:t>
            </a:r>
            <a:r>
              <a:rPr lang="en-US" baseline="0" dirty="0" smtClean="0"/>
              <a:t>and judgment</a:t>
            </a:r>
          </a:p>
          <a:p>
            <a:pPr marL="713095" lvl="1" indent="-237698">
              <a:buAutoNum type="alphaLcParenR"/>
            </a:pPr>
            <a:r>
              <a:rPr lang="en-US" baseline="0" dirty="0" smtClean="0"/>
              <a:t>A </a:t>
            </a:r>
            <a:r>
              <a:rPr lang="en-US" b="1" baseline="0" dirty="0" smtClean="0"/>
              <a:t>non-thoroughly defined </a:t>
            </a:r>
            <a:r>
              <a:rPr lang="en-US" baseline="0" dirty="0" smtClean="0"/>
              <a:t>process like this has lead to </a:t>
            </a:r>
            <a:r>
              <a:rPr lang="en-US" b="1" baseline="0" dirty="0" smtClean="0"/>
              <a:t>significant damage and rework</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124</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Due</a:t>
            </a:r>
            <a:r>
              <a:rPr lang="en-US" baseline="0" dirty="0" smtClean="0"/>
              <a:t> to the </a:t>
            </a:r>
            <a:r>
              <a:rPr lang="en-US" b="1" baseline="0" dirty="0" smtClean="0"/>
              <a:t>sensitivity of thin plate </a:t>
            </a:r>
            <a:r>
              <a:rPr lang="en-US" baseline="0" dirty="0" smtClean="0"/>
              <a:t>to react when </a:t>
            </a:r>
            <a:r>
              <a:rPr lang="en-US" b="1" baseline="0" dirty="0" smtClean="0"/>
              <a:t>high heat </a:t>
            </a:r>
            <a:r>
              <a:rPr lang="en-US" baseline="0" dirty="0" smtClean="0"/>
              <a:t>is applied, </a:t>
            </a:r>
            <a:r>
              <a:rPr lang="en-US" b="1" baseline="0" dirty="0" smtClean="0"/>
              <a:t>temperature control </a:t>
            </a:r>
            <a:r>
              <a:rPr lang="en-US" baseline="0" dirty="0" smtClean="0"/>
              <a:t>must be </a:t>
            </a:r>
            <a:r>
              <a:rPr lang="en-US" b="1" baseline="0" dirty="0" smtClean="0"/>
              <a:t>monitored</a:t>
            </a:r>
            <a:r>
              <a:rPr lang="en-US" baseline="0" dirty="0" smtClean="0"/>
              <a:t> closely</a:t>
            </a:r>
          </a:p>
          <a:p>
            <a:pPr marL="713095" lvl="1" indent="-237698">
              <a:buAutoNum type="alphaLcParenR"/>
            </a:pPr>
            <a:r>
              <a:rPr lang="en-US" baseline="0" dirty="0" smtClean="0"/>
              <a:t>There are currently </a:t>
            </a:r>
            <a:r>
              <a:rPr lang="en-US" b="1" baseline="0" dirty="0" smtClean="0"/>
              <a:t>no guidelines</a:t>
            </a:r>
            <a:r>
              <a:rPr lang="en-US" baseline="0" dirty="0" smtClean="0"/>
              <a:t> to distinguish </a:t>
            </a:r>
            <a:r>
              <a:rPr lang="en-US" b="1" baseline="0" dirty="0" smtClean="0"/>
              <a:t>temperature differences </a:t>
            </a:r>
            <a:r>
              <a:rPr lang="en-US" baseline="0" dirty="0" smtClean="0"/>
              <a:t>for varying </a:t>
            </a:r>
            <a:r>
              <a:rPr lang="en-US" b="1" baseline="0" dirty="0" smtClean="0"/>
              <a:t>material</a:t>
            </a:r>
            <a:r>
              <a:rPr lang="en-US" baseline="0" dirty="0" smtClean="0"/>
              <a:t> grades and </a:t>
            </a:r>
            <a:r>
              <a:rPr lang="en-US" b="1" baseline="0" dirty="0" smtClean="0"/>
              <a:t>thicknesses</a:t>
            </a:r>
            <a:endParaRPr lang="en-US" b="1" dirty="0" smtClean="0"/>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125</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These</a:t>
            </a:r>
            <a:r>
              <a:rPr lang="en-US" baseline="0" dirty="0" smtClean="0"/>
              <a:t> images </a:t>
            </a:r>
            <a:r>
              <a:rPr lang="en-US" b="1" baseline="0" dirty="0" smtClean="0"/>
              <a:t>show the flame straightening required </a:t>
            </a:r>
            <a:r>
              <a:rPr lang="en-US" baseline="0" dirty="0" smtClean="0"/>
              <a:t>to remove distortion caused by earlier processes</a:t>
            </a:r>
          </a:p>
          <a:p>
            <a:pPr marL="713095" lvl="1" indent="-237698">
              <a:buAutoNum type="alphaLcParenR"/>
            </a:pPr>
            <a:r>
              <a:rPr lang="en-US" baseline="0" dirty="0" smtClean="0"/>
              <a:t>As you can see, the amount of </a:t>
            </a:r>
            <a:r>
              <a:rPr lang="en-US" b="1" baseline="0" dirty="0" smtClean="0"/>
              <a:t>heat required</a:t>
            </a:r>
            <a:r>
              <a:rPr lang="en-US" baseline="0" dirty="0" smtClean="0"/>
              <a:t> in some of these cases is </a:t>
            </a:r>
            <a:r>
              <a:rPr lang="en-US" b="1" baseline="0" dirty="0" smtClean="0"/>
              <a:t>excessive</a:t>
            </a:r>
          </a:p>
          <a:p>
            <a:pPr marL="1188491" lvl="2" indent="-237698">
              <a:buAutoNum type="alphaLcParenR"/>
            </a:pPr>
            <a:r>
              <a:rPr lang="en-US" baseline="0" dirty="0" smtClean="0"/>
              <a:t>Will require </a:t>
            </a:r>
            <a:r>
              <a:rPr lang="en-US" b="1" baseline="0" dirty="0" smtClean="0"/>
              <a:t>painting rework </a:t>
            </a:r>
            <a:r>
              <a:rPr lang="en-US" baseline="0" dirty="0" smtClean="0"/>
              <a:t>at a minimum and </a:t>
            </a:r>
            <a:r>
              <a:rPr lang="en-US" b="1" baseline="0" dirty="0" smtClean="0"/>
              <a:t>insert pieces </a:t>
            </a:r>
            <a:r>
              <a:rPr lang="en-US" baseline="0" dirty="0" smtClean="0"/>
              <a:t>if </a:t>
            </a:r>
            <a:r>
              <a:rPr lang="en-US" baseline="0" dirty="0" err="1" smtClean="0"/>
              <a:t>structurals</a:t>
            </a:r>
            <a:r>
              <a:rPr lang="en-US" baseline="0" dirty="0" smtClean="0"/>
              <a:t> are damaged </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127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This</a:t>
            </a:r>
            <a:r>
              <a:rPr lang="en-US" baseline="0" dirty="0" smtClean="0"/>
              <a:t> module will: </a:t>
            </a:r>
          </a:p>
          <a:p>
            <a:pPr marL="713095" lvl="1" indent="-237698">
              <a:buAutoNum type="alphaLcParenR"/>
            </a:pPr>
            <a:r>
              <a:rPr lang="en-US" baseline="0" dirty="0" smtClean="0"/>
              <a:t>Define </a:t>
            </a:r>
            <a:r>
              <a:rPr lang="en-US" b="1" baseline="0" dirty="0" smtClean="0"/>
              <a:t>fit quality </a:t>
            </a:r>
            <a:r>
              <a:rPr lang="en-US" baseline="0" dirty="0" smtClean="0"/>
              <a:t>and explain the importance it has on </a:t>
            </a:r>
            <a:r>
              <a:rPr lang="en-US" b="1" baseline="0" dirty="0" smtClean="0"/>
              <a:t>distortion control</a:t>
            </a:r>
          </a:p>
          <a:p>
            <a:pPr marL="713095" lvl="1" indent="-237698">
              <a:buAutoNum type="alphaLcParenR"/>
            </a:pPr>
            <a:r>
              <a:rPr lang="en-US" baseline="0" dirty="0" smtClean="0"/>
              <a:t>Discuss proper </a:t>
            </a:r>
            <a:r>
              <a:rPr lang="en-US" b="1" baseline="0" dirty="0" smtClean="0"/>
              <a:t>insert fit-up and welding methods</a:t>
            </a:r>
          </a:p>
          <a:p>
            <a:pPr marL="713095" lvl="1" indent="-237698">
              <a:buAutoNum type="alphaLcParenR"/>
            </a:pPr>
            <a:r>
              <a:rPr lang="en-US" baseline="0" dirty="0" smtClean="0"/>
              <a:t>Identify proper </a:t>
            </a:r>
            <a:r>
              <a:rPr lang="en-US" b="1" baseline="0" dirty="0" smtClean="0"/>
              <a:t>weld sequences and back-gouging </a:t>
            </a:r>
            <a:r>
              <a:rPr lang="en-US" baseline="0" dirty="0" smtClean="0"/>
              <a:t>techniques</a:t>
            </a:r>
          </a:p>
          <a:p>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130</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p>
          <a:p>
            <a:endParaRPr lang="en-US" dirty="0" smtClean="0"/>
          </a:p>
          <a:p>
            <a:pPr marL="237698" indent="-237698">
              <a:buAutoNum type="alphaLcParenR"/>
            </a:pPr>
            <a:r>
              <a:rPr lang="en-US" dirty="0" smtClean="0"/>
              <a:t>The</a:t>
            </a:r>
            <a:r>
              <a:rPr lang="en-US" baseline="0" dirty="0" smtClean="0"/>
              <a:t> </a:t>
            </a:r>
            <a:r>
              <a:rPr lang="en-US" b="1" baseline="0" dirty="0" smtClean="0"/>
              <a:t>accuracy</a:t>
            </a:r>
            <a:r>
              <a:rPr lang="en-US" baseline="0" dirty="0" smtClean="0"/>
              <a:t> of the parts coming off the </a:t>
            </a:r>
            <a:r>
              <a:rPr lang="en-US" b="1" baseline="0" dirty="0" smtClean="0"/>
              <a:t>plasma tables </a:t>
            </a:r>
            <a:r>
              <a:rPr lang="en-US" baseline="0" dirty="0" smtClean="0"/>
              <a:t>is the first step to achieving proper </a:t>
            </a:r>
            <a:r>
              <a:rPr lang="en-US" b="1" baseline="0" dirty="0" smtClean="0"/>
              <a:t>fit-up for weld size control</a:t>
            </a:r>
          </a:p>
          <a:p>
            <a:pPr marL="237698" indent="-237698">
              <a:buAutoNum type="alphaLcParenR"/>
            </a:pPr>
            <a:r>
              <a:rPr lang="en-US" baseline="0" dirty="0" smtClean="0"/>
              <a:t>Eliminating rework and achieving </a:t>
            </a:r>
            <a:r>
              <a:rPr lang="en-US" b="1" baseline="0" dirty="0" smtClean="0"/>
              <a:t>first time quality </a:t>
            </a:r>
            <a:r>
              <a:rPr lang="en-US" baseline="0" dirty="0" smtClean="0"/>
              <a:t>without process delays starts by </a:t>
            </a:r>
            <a:r>
              <a:rPr lang="en-US" b="1" baseline="0" dirty="0" smtClean="0"/>
              <a:t>accepting quality product </a:t>
            </a:r>
            <a:r>
              <a:rPr lang="en-US" baseline="0" dirty="0" smtClean="0"/>
              <a:t>from the customer, be it internal or external</a:t>
            </a:r>
          </a:p>
          <a:p>
            <a:pPr marL="237698" indent="-237698">
              <a:buAutoNum type="alphaLcParenR"/>
            </a:pPr>
            <a:r>
              <a:rPr lang="en-US" b="1" baseline="0" dirty="0" smtClean="0"/>
              <a:t>Many groups </a:t>
            </a:r>
            <a:r>
              <a:rPr lang="en-US" baseline="0" dirty="0" smtClean="0"/>
              <a:t>effect the ability to achieve first time quality, </a:t>
            </a:r>
            <a:r>
              <a:rPr lang="en-US" b="1" baseline="0" dirty="0" smtClean="0"/>
              <a:t>engineering</a:t>
            </a:r>
            <a:r>
              <a:rPr lang="en-US" baseline="0" dirty="0" smtClean="0"/>
              <a:t> needs to </a:t>
            </a:r>
            <a:r>
              <a:rPr lang="en-US" b="1" baseline="0" dirty="0" smtClean="0"/>
              <a:t>properly nest </a:t>
            </a:r>
            <a:r>
              <a:rPr lang="en-US" baseline="0" dirty="0" smtClean="0"/>
              <a:t>parts and should be </a:t>
            </a:r>
            <a:r>
              <a:rPr lang="en-US" b="1" baseline="0" dirty="0" smtClean="0"/>
              <a:t>notified</a:t>
            </a:r>
            <a:r>
              <a:rPr lang="en-US" baseline="0" dirty="0" smtClean="0"/>
              <a:t> if there are </a:t>
            </a:r>
            <a:r>
              <a:rPr lang="en-US" b="1" baseline="0" dirty="0" smtClean="0"/>
              <a:t>process or equipment changes </a:t>
            </a:r>
            <a:r>
              <a:rPr lang="en-US" baseline="0" dirty="0" smtClean="0"/>
              <a:t>that could impact part accuracy. </a:t>
            </a:r>
            <a:endParaRPr lang="en-US" dirty="0"/>
          </a:p>
        </p:txBody>
      </p:sp>
      <p:sp>
        <p:nvSpPr>
          <p:cNvPr id="4" name="Slide Number Placeholder 3"/>
          <p:cNvSpPr>
            <a:spLocks noGrp="1"/>
          </p:cNvSpPr>
          <p:nvPr>
            <p:ph type="sldNum" sz="quarter" idx="10"/>
          </p:nvPr>
        </p:nvSpPr>
        <p:spPr/>
        <p:txBody>
          <a:bodyPr/>
          <a:lstStyle/>
          <a:p>
            <a:fld id="{CFD28FED-60A5-4C0E-A0AB-BB2B0FE9316E}" type="slidenum">
              <a:rPr lang="en-US" smtClean="0"/>
              <a:pPr/>
              <a:t>131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F735A40-717E-4BE9-8408-F8419A7DEAE0}" type="datetime1">
              <a:rPr lang="en-US" smtClean="0"/>
              <a:pPr/>
              <a:t>6/6/2014</a:t>
            </a:fld>
            <a:endParaRPr lang="en-US"/>
          </a:p>
        </p:txBody>
      </p:sp>
      <p:sp>
        <p:nvSpPr>
          <p:cNvPr id="6" name="Slide Number Placeholder 5"/>
          <p:cNvSpPr>
            <a:spLocks noGrp="1"/>
          </p:cNvSpPr>
          <p:nvPr>
            <p:ph type="sldNum" sz="quarter" idx="12"/>
          </p:nvPr>
        </p:nvSpPr>
        <p:spPr/>
        <p:txBody>
          <a:bodyPr/>
          <a:lstStyle/>
          <a:p>
            <a:fld id="{9A574043-4FC8-488D-8DCD-3E21E8267F69}" type="slidenum">
              <a:rPr lang="en-US" smtClean="0"/>
              <a:pPr/>
              <a:t>‹#›</a:t>
            </a:fld>
            <a:endParaRPr lang="en-US"/>
          </a:p>
        </p:txBody>
      </p:sp>
      <p:sp>
        <p:nvSpPr>
          <p:cNvPr id="13" name="Title 5"/>
          <p:cNvSpPr>
            <a:spLocks noGrp="1"/>
          </p:cNvSpPr>
          <p:nvPr>
            <p:ph type="title" hasCustomPrompt="1"/>
          </p:nvPr>
        </p:nvSpPr>
        <p:spPr>
          <a:xfrm>
            <a:off x="0" y="0"/>
            <a:ext cx="6934200" cy="1143000"/>
          </a:xfrm>
        </p:spPr>
        <p:txBody>
          <a:bodyPr/>
          <a:lstStyle>
            <a:lvl1pPr>
              <a:defRPr baseline="0">
                <a:solidFill>
                  <a:schemeClr val="tx1"/>
                </a:solidFill>
              </a:defRPr>
            </a:lvl1pPr>
          </a:lstStyle>
          <a:p>
            <a:pPr algn="l"/>
            <a:r>
              <a:rPr lang="en-US" b="1" dirty="0" smtClean="0">
                <a:solidFill>
                  <a:schemeClr val="bg1"/>
                </a:solidFill>
              </a:rPr>
              <a:t>Title</a:t>
            </a:r>
            <a:endParaRPr lang="en-US" b="1" dirty="0">
              <a:solidFill>
                <a:schemeClr val="bg1"/>
              </a:solidFill>
            </a:endParaRPr>
          </a:p>
        </p:txBody>
      </p:sp>
      <p:pic>
        <p:nvPicPr>
          <p:cNvPr id="9" name="Picture 109" descr="noc_logo blue"/>
          <p:cNvPicPr>
            <a:picLocks noChangeAspect="1" noChangeArrowheads="1"/>
          </p:cNvPicPr>
          <p:nvPr userDrawn="1"/>
        </p:nvPicPr>
        <p:blipFill>
          <a:blip r:embed="rId2" cstate="print"/>
          <a:srcRect r="59045" b="1053"/>
          <a:stretch>
            <a:fillRect/>
          </a:stretch>
        </p:blipFill>
        <p:spPr bwMode="auto">
          <a:xfrm>
            <a:off x="7712768" y="76200"/>
            <a:ext cx="1278832" cy="1004018"/>
          </a:xfrm>
          <a:prstGeom prst="rect">
            <a:avLst/>
          </a:prstGeom>
          <a:noFill/>
          <a:ln w="9525">
            <a:noFill/>
            <a:miter lim="800000"/>
            <a:headEnd/>
            <a:tailEnd/>
          </a:ln>
        </p:spPr>
      </p:pic>
      <p:sp>
        <p:nvSpPr>
          <p:cNvPr id="14" name="Rectangle 13"/>
          <p:cNvSpPr/>
          <p:nvPr userDrawn="1"/>
        </p:nvSpPr>
        <p:spPr>
          <a:xfrm>
            <a:off x="0" y="1173481"/>
            <a:ext cx="9144000" cy="45719"/>
          </a:xfrm>
          <a:prstGeom prst="rect">
            <a:avLst/>
          </a:prstGeom>
          <a:solidFill>
            <a:srgbClr val="0947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SRP_logo.gif"/>
          <p:cNvPicPr>
            <a:picLocks noChangeAspect="1"/>
          </p:cNvPicPr>
          <p:nvPr userDrawn="1"/>
        </p:nvPicPr>
        <p:blipFill>
          <a:blip r:embed="rId3" cstate="print"/>
          <a:srcRect/>
          <a:stretch>
            <a:fillRect/>
          </a:stretch>
        </p:blipFill>
        <p:spPr bwMode="auto">
          <a:xfrm>
            <a:off x="6767144" y="105508"/>
            <a:ext cx="961291" cy="961291"/>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Canada.jpg"/>
          <p:cNvPicPr>
            <a:picLocks noChangeAspect="1"/>
          </p:cNvPicPr>
          <p:nvPr userDrawn="1"/>
        </p:nvPicPr>
        <p:blipFill>
          <a:blip r:embed="rId2" cstate="print"/>
          <a:stretch>
            <a:fillRect/>
          </a:stretch>
        </p:blipFill>
        <p:spPr>
          <a:xfrm>
            <a:off x="0" y="4114800"/>
            <a:ext cx="9144000" cy="27432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1"/>
          <p:cNvSpPr>
            <a:spLocks noGrp="1"/>
          </p:cNvSpPr>
          <p:nvPr>
            <p:ph type="dt" sz="half" idx="10"/>
          </p:nvPr>
        </p:nvSpPr>
        <p:spPr>
          <a:xfrm>
            <a:off x="457200" y="6356350"/>
            <a:ext cx="2133600" cy="365125"/>
          </a:xfrm>
        </p:spPr>
        <p:txBody>
          <a:bodyPr/>
          <a:lstStyle/>
          <a:p>
            <a:fld id="{653A1DBC-651B-4DD9-A9B0-87B59AE9FE2A}" type="datetime1">
              <a:rPr lang="en-US" smtClean="0"/>
              <a:pPr/>
              <a:t>6/6/2014</a:t>
            </a:fld>
            <a:endParaRPr lang="en-US"/>
          </a:p>
        </p:txBody>
      </p:sp>
      <p:pic>
        <p:nvPicPr>
          <p:cNvPr id="13" name="Picture 12" descr="HI logo_main.jpg"/>
          <p:cNvPicPr>
            <a:picLocks noChangeAspect="1"/>
          </p:cNvPicPr>
          <p:nvPr userDrawn="1"/>
        </p:nvPicPr>
        <p:blipFill>
          <a:blip r:embed="rId3" cstate="print"/>
          <a:stretch>
            <a:fillRect/>
          </a:stretch>
        </p:blipFill>
        <p:spPr>
          <a:xfrm>
            <a:off x="429165" y="501309"/>
            <a:ext cx="3955284" cy="1083926"/>
          </a:xfrm>
          <a:prstGeom prst="rect">
            <a:avLst/>
          </a:prstGeom>
        </p:spPr>
      </p:pic>
      <p:pic>
        <p:nvPicPr>
          <p:cNvPr id="8" name="Picture 7" descr="NSRP_logo.gif"/>
          <p:cNvPicPr>
            <a:picLocks noChangeAspect="1"/>
          </p:cNvPicPr>
          <p:nvPr userDrawn="1"/>
        </p:nvPicPr>
        <p:blipFill>
          <a:blip r:embed="rId4" cstate="print"/>
          <a:srcRect/>
          <a:stretch>
            <a:fillRect/>
          </a:stretch>
        </p:blipFill>
        <p:spPr bwMode="auto">
          <a:xfrm>
            <a:off x="7086600" y="228600"/>
            <a:ext cx="16002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3625F-DCC4-4954-AA5E-2FFBEDB8892C}" type="datetime1">
              <a:rPr lang="en-US" smtClean="0"/>
              <a:pPr/>
              <a:t>6/6/2014</a:t>
            </a:fld>
            <a:endParaRPr lang="en-US"/>
          </a:p>
        </p:txBody>
      </p:sp>
      <p:pic>
        <p:nvPicPr>
          <p:cNvPr id="5" name="Picture 4" descr="Canada.jpg"/>
          <p:cNvPicPr>
            <a:picLocks noChangeAspect="1"/>
          </p:cNvPicPr>
          <p:nvPr userDrawn="1"/>
        </p:nvPicPr>
        <p:blipFill>
          <a:blip r:embed="rId2" cstate="print"/>
          <a:stretch>
            <a:fillRect/>
          </a:stretch>
        </p:blipFill>
        <p:spPr>
          <a:xfrm>
            <a:off x="0" y="4114800"/>
            <a:ext cx="9144000" cy="2743200"/>
          </a:xfrm>
          <a:prstGeom prst="rect">
            <a:avLst/>
          </a:prstGeom>
        </p:spPr>
      </p:pic>
      <p:pic>
        <p:nvPicPr>
          <p:cNvPr id="6" name="Picture 5" descr="HI logo_main.jpg"/>
          <p:cNvPicPr>
            <a:picLocks noChangeAspect="1"/>
          </p:cNvPicPr>
          <p:nvPr userDrawn="1"/>
        </p:nvPicPr>
        <p:blipFill>
          <a:blip r:embed="rId3" cstate="print"/>
          <a:stretch>
            <a:fillRect/>
          </a:stretch>
        </p:blipFill>
        <p:spPr>
          <a:xfrm>
            <a:off x="429165" y="501309"/>
            <a:ext cx="3955284" cy="1083926"/>
          </a:xfrm>
          <a:prstGeom prst="rect">
            <a:avLst/>
          </a:prstGeom>
        </p:spPr>
      </p:pic>
      <p:pic>
        <p:nvPicPr>
          <p:cNvPr id="7" name="Picture 6" descr="NSRP_logo.gif"/>
          <p:cNvPicPr>
            <a:picLocks noChangeAspect="1"/>
          </p:cNvPicPr>
          <p:nvPr userDrawn="1"/>
        </p:nvPicPr>
        <p:blipFill>
          <a:blip r:embed="rId4" cstate="print"/>
          <a:srcRect/>
          <a:stretch>
            <a:fillRect/>
          </a:stretch>
        </p:blipFill>
        <p:spPr bwMode="auto">
          <a:xfrm>
            <a:off x="7086600" y="228600"/>
            <a:ext cx="1600200" cy="16002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0"/>
            <a:ext cx="6705600" cy="8382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04800" y="1402290"/>
            <a:ext cx="4038600" cy="4525963"/>
          </a:xfrm>
          <a:prstGeom prst="rect">
            <a:avLst/>
          </a:prstGeom>
        </p:spPr>
        <p:txBody>
          <a:bodyPr/>
          <a:lstStyle>
            <a:lvl1pPr>
              <a:spcBef>
                <a:spcPts val="2000"/>
              </a:spcBef>
              <a:defRPr sz="1700"/>
            </a:lvl1pPr>
            <a:lvl2pPr>
              <a:spcBef>
                <a:spcPts val="500"/>
              </a:spcBef>
              <a:defRPr sz="1300"/>
            </a:lvl2pPr>
            <a:lvl3pPr>
              <a:spcBef>
                <a:spcPts val="500"/>
              </a:spcBef>
              <a:defRPr sz="1300"/>
            </a:lvl3pPr>
            <a:lvl4pPr>
              <a:spcBef>
                <a:spcPts val="500"/>
              </a:spcBef>
              <a:defRPr sz="1300"/>
            </a:lvl4pPr>
            <a:lvl5pPr>
              <a:spcBef>
                <a:spcPts val="500"/>
              </a:spcBef>
              <a:defRPr sz="13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0545" y="1402290"/>
            <a:ext cx="4038600" cy="4525963"/>
          </a:xfrm>
          <a:prstGeom prst="rect">
            <a:avLst/>
          </a:prstGeom>
        </p:spPr>
        <p:txBody>
          <a:bodyPr/>
          <a:lstStyle>
            <a:lvl1pPr>
              <a:spcBef>
                <a:spcPts val="2000"/>
              </a:spcBef>
              <a:defRPr sz="1700"/>
            </a:lvl1pPr>
            <a:lvl2pPr>
              <a:spcBef>
                <a:spcPts val="500"/>
              </a:spcBef>
              <a:defRPr sz="1300"/>
            </a:lvl2pPr>
            <a:lvl3pPr>
              <a:spcBef>
                <a:spcPts val="500"/>
              </a:spcBef>
              <a:defRPr sz="1300"/>
            </a:lvl3pPr>
            <a:lvl4pPr>
              <a:spcBef>
                <a:spcPts val="500"/>
              </a:spcBef>
              <a:defRPr sz="1300"/>
            </a:lvl4pPr>
            <a:lvl5pPr>
              <a:spcBef>
                <a:spcPts val="500"/>
              </a:spcBef>
              <a:defRPr sz="13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noChangeArrowheads="1"/>
          </p:cNvSpPr>
          <p:nvPr>
            <p:ph type="dt" sz="half" idx="10"/>
          </p:nvPr>
        </p:nvSpPr>
        <p:spPr>
          <a:xfrm>
            <a:off x="609601" y="6661150"/>
            <a:ext cx="1828800" cy="152400"/>
          </a:xfrm>
          <a:prstGeom prst="rect">
            <a:avLst/>
          </a:prstGeom>
          <a:ln/>
        </p:spPr>
        <p:txBody>
          <a:bodyPr/>
          <a:lstStyle>
            <a:lvl1pPr>
              <a:defRPr/>
            </a:lvl1pPr>
          </a:lstStyle>
          <a:p>
            <a:pPr>
              <a:defRPr/>
            </a:pPr>
            <a:endParaRPr lang="en-US"/>
          </a:p>
        </p:txBody>
      </p:sp>
      <p:sp>
        <p:nvSpPr>
          <p:cNvPr id="6" name="Rectangle 89"/>
          <p:cNvSpPr>
            <a:spLocks noGrp="1" noChangeArrowheads="1"/>
          </p:cNvSpPr>
          <p:nvPr>
            <p:ph type="sldNum" sz="quarter" idx="11"/>
          </p:nvPr>
        </p:nvSpPr>
        <p:spPr>
          <a:xfrm>
            <a:off x="-21635" y="6477000"/>
            <a:ext cx="500472" cy="209218"/>
          </a:xfrm>
          <a:prstGeom prst="rect">
            <a:avLst/>
          </a:prstGeom>
          <a:ln/>
        </p:spPr>
        <p:txBody>
          <a:bodyPr/>
          <a:lstStyle>
            <a:lvl1pPr>
              <a:defRPr/>
            </a:lvl1pPr>
          </a:lstStyle>
          <a:p>
            <a:fld id="{BE6D4B03-E339-4C9D-AC39-0BD7C921B5B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F27E9-AA71-470C-9D6B-888C4C1D7B23}" type="datetime1">
              <a:rPr lang="en-US" smtClean="0"/>
              <a:pPr/>
              <a:t>6/6/2014</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74043-4FC8-488D-8DCD-3E21E8267F69}" type="slidenum">
              <a:rPr lang="en-US" smtClean="0"/>
              <a:pPr/>
              <a:t>‹#›</a:t>
            </a:fld>
            <a:endParaRPr lang="en-US"/>
          </a:p>
        </p:txBody>
      </p:sp>
      <p:sp>
        <p:nvSpPr>
          <p:cNvPr id="8" name="Footer Placeholder 4"/>
          <p:cNvSpPr>
            <a:spLocks noGrp="1"/>
          </p:cNvSpPr>
          <p:nvPr>
            <p:ph type="ftr" sz="quarter" idx="3"/>
          </p:nvPr>
        </p:nvSpPr>
        <p:spPr>
          <a:xfrm>
            <a:off x="2590800" y="6657945"/>
            <a:ext cx="3962400" cy="200055"/>
          </a:xfrm>
          <a:prstGeom prst="rect">
            <a:avLst/>
          </a:prstGeom>
        </p:spPr>
        <p:txBody>
          <a:bodyPr anchor="b" anchorCtr="0">
            <a:spAutoFit/>
          </a:bodyPr>
          <a:lstStyle>
            <a:lvl1pPr algn="ctr">
              <a:defRPr sz="700" baseline="0">
                <a:solidFill>
                  <a:srgbClr val="FF0000"/>
                </a:solidFill>
                <a:latin typeface="Arial Narrow" pitchFamily="34" charset="0"/>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hyperlink" Target="Appendix%204%20-%20Tractor%20Welding.wmv"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6.xml"/><Relationship Id="rId1" Type="http://schemas.openxmlformats.org/officeDocument/2006/relationships/vmlDrawing" Target="../drawings/vmlDrawing6.vml"/><Relationship Id="rId4" Type="http://schemas.openxmlformats.org/officeDocument/2006/relationships/notesSlide" Target="../notesSlides/notesSlide8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13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7.xml"/><Relationship Id="rId1" Type="http://schemas.openxmlformats.org/officeDocument/2006/relationships/vmlDrawing" Target="../drawings/vmlDrawing7.vml"/><Relationship Id="rId4" Type="http://schemas.openxmlformats.org/officeDocument/2006/relationships/notesSlide" Target="../notesSlides/notesSlide1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Appendix%202%20-%20FTQ%20Video.wmv"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117.jpeg"/><Relationship Id="rId4" Type="http://schemas.openxmlformats.org/officeDocument/2006/relationships/image" Target="../media/image116.jpeg"/></Relationships>
</file>

<file path=ppt/slides/_rels/slide1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2.xml"/><Relationship Id="rId1" Type="http://schemas.openxmlformats.org/officeDocument/2006/relationships/slideLayout" Target="../slideLayouts/slideLayout1.xml"/><Relationship Id="rId5" Type="http://schemas.openxmlformats.org/officeDocument/2006/relationships/image" Target="../media/image120.jpeg"/><Relationship Id="rId4" Type="http://schemas.openxmlformats.org/officeDocument/2006/relationships/image" Target="../media/image119.jpeg"/></Relationships>
</file>

<file path=ppt/slides/_rels/slide1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4.xml"/><Relationship Id="rId1" Type="http://schemas.openxmlformats.org/officeDocument/2006/relationships/vmlDrawing" Target="../drawings/vmlDrawing4.vml"/><Relationship Id="rId4" Type="http://schemas.openxmlformats.org/officeDocument/2006/relationships/notesSlide" Target="../notesSlides/notesSlide6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5.vml"/><Relationship Id="rId4" Type="http://schemas.openxmlformats.org/officeDocument/2006/relationships/notesSlide" Target="../notesSlides/notesSlide6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Appendix%203%20-%20Weld%20Gauge%20Training%20Video.wmv"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581400" y="1927860"/>
            <a:ext cx="5109380" cy="1219200"/>
          </a:xfrm>
          <a:prstGeom prst="rect">
            <a:avLst/>
          </a:prstGeom>
        </p:spPr>
        <p:txBody>
          <a:bodyPr tIns="457200" bIns="548640"/>
          <a:lstStyle>
            <a:lvl1pPr algn="r">
              <a:defRPr sz="2800" b="1" spc="40" baseline="0">
                <a:solidFill>
                  <a:schemeClr val="tx1"/>
                </a:solidFill>
                <a:latin typeface="Arial" pitchFamily="34" charset="0"/>
                <a:cs typeface="Arial"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40" normalizeH="0" baseline="0" noProof="0" dirty="0" smtClean="0">
                <a:ln>
                  <a:noFill/>
                </a:ln>
                <a:solidFill>
                  <a:schemeClr val="tx1"/>
                </a:solidFill>
                <a:effectLst/>
                <a:uLnTx/>
                <a:uFillTx/>
                <a:latin typeface="Arial" pitchFamily="34" charset="0"/>
                <a:ea typeface="+mj-ea"/>
                <a:cs typeface="Arial" pitchFamily="34" charset="0"/>
              </a:rPr>
              <a:t>NSRP Standardized</a:t>
            </a:r>
            <a:r>
              <a:rPr kumimoji="0" lang="en-US" sz="3200" b="1" i="0" u="none" strike="noStrike" kern="0" cap="none" spc="40" normalizeH="0" noProof="0" dirty="0" smtClean="0">
                <a:ln>
                  <a:noFill/>
                </a:ln>
                <a:solidFill>
                  <a:schemeClr val="tx1"/>
                </a:solidFill>
                <a:effectLst/>
                <a:uLnTx/>
                <a:uFillTx/>
                <a:latin typeface="Arial" pitchFamily="34" charset="0"/>
                <a:ea typeface="+mj-ea"/>
                <a:cs typeface="Arial" pitchFamily="34" charset="0"/>
              </a:rPr>
              <a:t> Welding </a:t>
            </a:r>
            <a:r>
              <a:rPr lang="en-US" sz="3200" kern="0" dirty="0" smtClean="0">
                <a:ea typeface="+mj-ea"/>
              </a:rPr>
              <a:t>Curriculum and Testing for Shipyards</a:t>
            </a:r>
            <a:endParaRPr kumimoji="0" lang="en-US" sz="3200" b="1" i="0" u="none" strike="noStrike" kern="0" cap="none" spc="40" normalizeH="0" baseline="0" noProof="0" dirty="0">
              <a:ln>
                <a:noFill/>
              </a:ln>
              <a:solidFill>
                <a:schemeClr val="tx1"/>
              </a:solidFill>
              <a:effectLst/>
              <a:uLnTx/>
              <a:uFillTx/>
              <a:latin typeface="Arial" pitchFamily="34" charset="0"/>
              <a:ea typeface="+mj-ea"/>
              <a:cs typeface="Arial" pitchFamily="34" charset="0"/>
            </a:endParaRPr>
          </a:p>
        </p:txBody>
      </p:sp>
      <p:sp>
        <p:nvSpPr>
          <p:cNvPr id="5" name="Text Placeholder 37"/>
          <p:cNvSpPr txBox="1">
            <a:spLocks/>
          </p:cNvSpPr>
          <p:nvPr/>
        </p:nvSpPr>
        <p:spPr>
          <a:xfrm>
            <a:off x="3733800" y="4495800"/>
            <a:ext cx="4972728" cy="457200"/>
          </a:xfrm>
          <a:prstGeom prst="rect">
            <a:avLst/>
          </a:prstGeom>
        </p:spPr>
        <p:txBody>
          <a:bodyPr wrap="none" bIns="18288" anchor="b" anchorCtr="0"/>
          <a:lstStyle>
            <a:lvl1pPr algn="r">
              <a:buNone/>
              <a:defRPr baseline="0">
                <a:solidFill>
                  <a:schemeClr val="tx1"/>
                </a:solidFill>
                <a:latin typeface="Arial" pitchFamily="34" charset="0"/>
                <a:cs typeface="Arial" pitchFamily="34" charset="0"/>
              </a:defRPr>
            </a:lvl1pPr>
            <a:lvl2pPr>
              <a:buNone/>
              <a:defRPr/>
            </a:lvl2pPr>
            <a:lvl3pPr>
              <a:buNone/>
              <a:defRPr/>
            </a:lvl3pPr>
            <a:lvl4pPr>
              <a:buNone/>
              <a:defRPr/>
            </a:lvl4pPr>
            <a:lvl5pPr>
              <a:buNone/>
              <a:defRPr/>
            </a:lvl5pPr>
          </a:lstStyle>
          <a:p>
            <a:pPr marL="230188" marR="0" lvl="0" indent="-230188" algn="r" defTabSz="914400" rtl="0" eaLnBrk="0" fontAlgn="base" latinLnBrk="0" hangingPunct="0">
              <a:lnSpc>
                <a:spcPct val="100000"/>
              </a:lnSpc>
              <a:spcBef>
                <a:spcPts val="24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S.</a:t>
            </a:r>
            <a:r>
              <a:rPr kumimoji="0" lang="en-US" sz="20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Scholler and T. Ringer</a:t>
            </a:r>
            <a:endParaRPr kumimoji="0" lang="en-US" sz="20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4294967295"/>
          </p:nvPr>
        </p:nvSpPr>
        <p:spPr>
          <a:xfrm>
            <a:off x="6553200" y="6356350"/>
            <a:ext cx="2133600" cy="365125"/>
          </a:xfrm>
        </p:spPr>
        <p:txBody>
          <a:bodyPr/>
          <a:lstStyle/>
          <a:p>
            <a:fld id="{9A574043-4FC8-488D-8DCD-3E21E8267F69}"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2400" dirty="0" smtClean="0"/>
              <a:t>What is Residual Stress?</a:t>
            </a:r>
          </a:p>
          <a:p>
            <a:pPr lvl="0"/>
            <a:r>
              <a:rPr lang="en-US" sz="2400" dirty="0" smtClean="0"/>
              <a:t>What does quality mean?</a:t>
            </a:r>
          </a:p>
          <a:p>
            <a:pPr>
              <a:buNone/>
            </a:pPr>
            <a:endParaRPr lang="en-US" dirty="0" smtClean="0"/>
          </a:p>
          <a:p>
            <a:pPr>
              <a:buNone/>
            </a:pPr>
            <a:endParaRPr lang="en-US" dirty="0" smtClean="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Topics</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4724400" cy="4525963"/>
          </a:xfrm>
        </p:spPr>
        <p:txBody>
          <a:bodyPr>
            <a:normAutofit/>
          </a:bodyPr>
          <a:lstStyle/>
          <a:p>
            <a:pPr>
              <a:buNone/>
            </a:pPr>
            <a:r>
              <a:rPr lang="en-US" sz="2400" dirty="0" smtClean="0"/>
              <a:t>What is tractor welding?</a:t>
            </a:r>
          </a:p>
          <a:p>
            <a:pPr lvl="1">
              <a:buFont typeface="Arial" pitchFamily="34" charset="0"/>
              <a:buChar char="•"/>
            </a:pPr>
            <a:r>
              <a:rPr lang="en-US" sz="2400" dirty="0" smtClean="0"/>
              <a:t>Tractor welding uses a self-propelled mechanized wire fed tractor that is designed for the submerged arc process</a:t>
            </a:r>
          </a:p>
          <a:p>
            <a:pPr lvl="1">
              <a:buFont typeface="Arial" pitchFamily="34" charset="0"/>
              <a:buChar char="•"/>
            </a:pPr>
            <a:endParaRPr lang="en-US" sz="1200" dirty="0" smtClean="0"/>
          </a:p>
          <a:p>
            <a:pPr lvl="1">
              <a:buFont typeface="Arial" pitchFamily="34" charset="0"/>
              <a:buChar char="•"/>
            </a:pPr>
            <a:r>
              <a:rPr lang="en-US" sz="2400" dirty="0" smtClean="0"/>
              <a:t>The tractor moves along sections of track that are easily moved to the area requiring welding</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Tractor Welding</a:t>
            </a:r>
            <a:endParaRPr lang="en-US" sz="3200" b="1" dirty="0">
              <a:solidFill>
                <a:schemeClr val="accent1"/>
              </a:solidFill>
            </a:endParaRPr>
          </a:p>
        </p:txBody>
      </p:sp>
      <p:pic>
        <p:nvPicPr>
          <p:cNvPr id="8" name="Picture 7" descr="Tractor front  view.png"/>
          <p:cNvPicPr>
            <a:picLocks noChangeAspect="1"/>
          </p:cNvPicPr>
          <p:nvPr/>
        </p:nvPicPr>
        <p:blipFill>
          <a:blip r:embed="rId2" cstate="print"/>
          <a:srcRect r="18292"/>
          <a:stretch>
            <a:fillRect/>
          </a:stretch>
        </p:blipFill>
        <p:spPr>
          <a:xfrm>
            <a:off x="4953000" y="1447800"/>
            <a:ext cx="4038600" cy="5158669"/>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990600"/>
          </a:xfrm>
        </p:spPr>
        <p:txBody>
          <a:bodyPr>
            <a:normAutofit/>
          </a:bodyPr>
          <a:lstStyle/>
          <a:p>
            <a:pPr>
              <a:buNone/>
            </a:pPr>
            <a:r>
              <a:rPr lang="en-US" sz="2400" dirty="0" smtClean="0"/>
              <a:t>The proper settings used in tractor welding depends largely on the specific application</a:t>
            </a: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Tractor Welding</a:t>
            </a:r>
            <a:endParaRPr lang="en-US" sz="3200" b="1" dirty="0">
              <a:solidFill>
                <a:schemeClr val="accent1"/>
              </a:solidFill>
            </a:endParaRPr>
          </a:p>
        </p:txBody>
      </p:sp>
      <p:sp>
        <p:nvSpPr>
          <p:cNvPr id="4" name="Oval 3"/>
          <p:cNvSpPr/>
          <p:nvPr/>
        </p:nvSpPr>
        <p:spPr>
          <a:xfrm>
            <a:off x="7696200" y="5715000"/>
            <a:ext cx="1143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hlinkClick r:id="rId3" action="ppaction://hlinkfile"/>
              </a:rPr>
              <a:t>Video</a:t>
            </a:r>
            <a:endParaRPr lang="en-US" dirty="0"/>
          </a:p>
        </p:txBody>
      </p:sp>
      <p:pic>
        <p:nvPicPr>
          <p:cNvPr id="5" name="Picture 4" descr="track welder gauges.png"/>
          <p:cNvPicPr>
            <a:picLocks noChangeAspect="1"/>
          </p:cNvPicPr>
          <p:nvPr/>
        </p:nvPicPr>
        <p:blipFill>
          <a:blip r:embed="rId4" cstate="print"/>
          <a:stretch>
            <a:fillRect/>
          </a:stretch>
        </p:blipFill>
        <p:spPr>
          <a:xfrm>
            <a:off x="5399856" y="2590800"/>
            <a:ext cx="4191440" cy="2209800"/>
          </a:xfrm>
          <a:prstGeom prst="rect">
            <a:avLst/>
          </a:prstGeom>
        </p:spPr>
      </p:pic>
      <p:sp>
        <p:nvSpPr>
          <p:cNvPr id="6" name="Rectangle 5"/>
          <p:cNvSpPr/>
          <p:nvPr/>
        </p:nvSpPr>
        <p:spPr>
          <a:xfrm>
            <a:off x="533400" y="2398216"/>
            <a:ext cx="5257800" cy="3785652"/>
          </a:xfrm>
          <a:prstGeom prst="rect">
            <a:avLst/>
          </a:prstGeom>
        </p:spPr>
        <p:txBody>
          <a:bodyPr wrap="square">
            <a:spAutoFit/>
          </a:bodyPr>
          <a:lstStyle/>
          <a:p>
            <a:pPr marL="231775" indent="-231775">
              <a:buFont typeface="Arial" pitchFamily="34" charset="0"/>
              <a:buChar char="•"/>
            </a:pPr>
            <a:r>
              <a:rPr lang="en-US" sz="2400" dirty="0" smtClean="0"/>
              <a:t>Welds butts, horizontal fillets and lap joints</a:t>
            </a:r>
          </a:p>
          <a:p>
            <a:pPr marL="231775" indent="-231775">
              <a:buFont typeface="Arial" pitchFamily="34" charset="0"/>
              <a:buChar char="•"/>
            </a:pPr>
            <a:r>
              <a:rPr lang="en-US" sz="2400" dirty="0" smtClean="0"/>
              <a:t>On  most tractors, the control box is mounted to the tractor eliminating the need to return to the power source for setting adjustments</a:t>
            </a:r>
          </a:p>
          <a:p>
            <a:pPr marL="231775" indent="-231775">
              <a:buFont typeface="Arial" pitchFamily="34" charset="0"/>
              <a:buChar char="•"/>
            </a:pPr>
            <a:r>
              <a:rPr lang="en-US" sz="2400" dirty="0" smtClean="0"/>
              <a:t>Tracking control and self-steering in most applications allows the operator free for quality control, joint cleaning and flux handling</a:t>
            </a:r>
          </a:p>
        </p:txBody>
      </p:sp>
      <p:sp>
        <p:nvSpPr>
          <p:cNvPr id="7" name="TextBox 6"/>
          <p:cNvSpPr txBox="1"/>
          <p:nvPr/>
        </p:nvSpPr>
        <p:spPr>
          <a:xfrm>
            <a:off x="6400800" y="5105400"/>
            <a:ext cx="2446504" cy="261610"/>
          </a:xfrm>
          <a:prstGeom prst="rect">
            <a:avLst/>
          </a:prstGeom>
          <a:noFill/>
        </p:spPr>
        <p:txBody>
          <a:bodyPr wrap="none" rtlCol="0">
            <a:spAutoFit/>
          </a:bodyPr>
          <a:lstStyle/>
          <a:p>
            <a:r>
              <a:rPr lang="en-US" sz="1100" dirty="0" smtClean="0"/>
              <a:t>Lincoln Electric LT-7 Tractor Control Box</a:t>
            </a:r>
            <a:endParaRPr lang="en-US" sz="1100" dirty="0"/>
          </a:p>
        </p:txBody>
      </p:sp>
      <p:sp>
        <p:nvSpPr>
          <p:cNvPr id="8" name="Slide Number Placeholder 7"/>
          <p:cNvSpPr>
            <a:spLocks noGrp="1"/>
          </p:cNvSpPr>
          <p:nvPr>
            <p:ph type="sldNum" sz="quarter" idx="12"/>
          </p:nvPr>
        </p:nvSpPr>
        <p:spPr/>
        <p:txBody>
          <a:bodyPr/>
          <a:lstStyle/>
          <a:p>
            <a:fld id="{9A574043-4FC8-488D-8DCD-3E21E8267F69}"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1143000"/>
          </a:xfrm>
        </p:spPr>
        <p:txBody>
          <a:bodyPr>
            <a:normAutofit/>
          </a:bodyPr>
          <a:lstStyle/>
          <a:p>
            <a:r>
              <a:rPr lang="en-US" sz="2400" dirty="0" smtClean="0"/>
              <a:t>Tractor welding reduces weld size, which results in decreased process time</a:t>
            </a: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Tractor Welding</a:t>
            </a:r>
            <a:endParaRPr lang="en-US" sz="3200" b="1" dirty="0">
              <a:solidFill>
                <a:schemeClr val="accent1"/>
              </a:solidFill>
            </a:endParaRPr>
          </a:p>
        </p:txBody>
      </p:sp>
      <p:pic>
        <p:nvPicPr>
          <p:cNvPr id="761857" name="Picture 1"/>
          <p:cNvPicPr>
            <a:picLocks noChangeAspect="1" noChangeArrowheads="1"/>
          </p:cNvPicPr>
          <p:nvPr/>
        </p:nvPicPr>
        <p:blipFill>
          <a:blip r:embed="rId2" cstate="print"/>
          <a:srcRect/>
          <a:stretch>
            <a:fillRect/>
          </a:stretch>
        </p:blipFill>
        <p:spPr bwMode="auto">
          <a:xfrm>
            <a:off x="4724400" y="2743200"/>
            <a:ext cx="3518033" cy="366236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57200" y="2514600"/>
            <a:ext cx="4267200" cy="2585323"/>
          </a:xfrm>
          <a:prstGeom prst="rect">
            <a:avLst/>
          </a:prstGeom>
        </p:spPr>
        <p:txBody>
          <a:bodyPr wrap="square">
            <a:spAutoFit/>
          </a:bodyPr>
          <a:lstStyle/>
          <a:p>
            <a:pPr marL="347663" indent="-347663">
              <a:buFont typeface="Arial" pitchFamily="34" charset="0"/>
              <a:buChar char="•"/>
            </a:pPr>
            <a:r>
              <a:rPr lang="en-US" sz="2400" dirty="0" smtClean="0"/>
              <a:t>The reduction of weld size and decrease of process time make increasing use of tracks for thin deck plate and large bulkhead applications a recommended practice</a:t>
            </a:r>
          </a:p>
          <a:p>
            <a:pPr>
              <a:buFont typeface="Arial" pitchFamily="34" charset="0"/>
              <a:buChar char="•"/>
            </a:pPr>
            <a:endParaRPr lang="en-US" dirty="0"/>
          </a:p>
        </p:txBody>
      </p:sp>
      <p:sp>
        <p:nvSpPr>
          <p:cNvPr id="6" name="Slide Number Placeholder 5"/>
          <p:cNvSpPr>
            <a:spLocks noGrp="1"/>
          </p:cNvSpPr>
          <p:nvPr>
            <p:ph type="sldNum" sz="quarter" idx="12"/>
          </p:nvPr>
        </p:nvSpPr>
        <p:spPr/>
        <p:txBody>
          <a:bodyPr/>
          <a:lstStyle/>
          <a:p>
            <a:fld id="{9A574043-4FC8-488D-8DCD-3E21E8267F69}" type="slidenum">
              <a:rPr lang="en-US" smtClean="0"/>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Common problems</a:t>
            </a:r>
          </a:p>
          <a:p>
            <a:pPr>
              <a:buNone/>
            </a:pPr>
            <a:endParaRPr lang="en-US" sz="1200" dirty="0" smtClean="0"/>
          </a:p>
          <a:p>
            <a:r>
              <a:rPr lang="en-US" sz="2400" dirty="0" smtClean="0"/>
              <a:t>Best suited in flat position but many tractors will weld up to 50 degrees on either side</a:t>
            </a:r>
          </a:p>
          <a:p>
            <a:r>
              <a:rPr lang="en-US" sz="2400" dirty="0" smtClean="0"/>
              <a:t>Equipment and tracks can make clamping near a seam difficult</a:t>
            </a:r>
          </a:p>
          <a:p>
            <a:r>
              <a:rPr lang="en-US" sz="2400" dirty="0" smtClean="0"/>
              <a:t>Proper fit-up required for minimizing root gap variance</a:t>
            </a:r>
          </a:p>
          <a:p>
            <a:r>
              <a:rPr lang="en-US" sz="2400" dirty="0" smtClean="0"/>
              <a:t>There is an increased importance on clamping when using SAW tractors</a:t>
            </a:r>
          </a:p>
          <a:p>
            <a:endParaRPr lang="en-US" sz="2400" dirty="0" smtClean="0"/>
          </a:p>
          <a:p>
            <a:endParaRPr lang="en-US" sz="2400" dirty="0" smtClean="0"/>
          </a:p>
          <a:p>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Tractor Welding</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1676400"/>
            <a:ext cx="8001000" cy="4525963"/>
          </a:xfrm>
        </p:spPr>
        <p:txBody>
          <a:bodyPr>
            <a:normAutofit/>
          </a:bodyPr>
          <a:lstStyle/>
          <a:p>
            <a:pPr>
              <a:buNone/>
            </a:pPr>
            <a:r>
              <a:rPr lang="en-US" sz="2400" dirty="0" smtClean="0"/>
              <a:t>Distortion caused by welding can seriously affect the alignment and location accuracy of a pipe installation unless preventive measures are taken to avoid  potential problems</a:t>
            </a:r>
            <a:endParaRPr lang="en-US" sz="2400" dirty="0"/>
          </a:p>
        </p:txBody>
      </p:sp>
      <p:sp>
        <p:nvSpPr>
          <p:cNvPr id="4" name="Text Placeholder 7"/>
          <p:cNvSpPr txBox="1">
            <a:spLocks/>
          </p:cNvSpPr>
          <p:nvPr/>
        </p:nvSpPr>
        <p:spPr>
          <a:xfrm>
            <a:off x="228600" y="228600"/>
            <a:ext cx="6781800" cy="738187"/>
          </a:xfrm>
          <a:prstGeom prst="rect">
            <a:avLst/>
          </a:prstGeom>
        </p:spPr>
        <p:txBody>
          <a:bodyPr vert="horz" lIns="91440" tIns="45720" rIns="91440" bIns="45720" rtlCol="0">
            <a:normAutofit/>
          </a:bodyPr>
          <a:lstStyle/>
          <a:p>
            <a:pPr>
              <a:spcBef>
                <a:spcPct val="0"/>
              </a:spcBef>
            </a:pPr>
            <a:r>
              <a:rPr lang="en-US" sz="3200" b="1" dirty="0" smtClean="0">
                <a:solidFill>
                  <a:schemeClr val="accent1"/>
                </a:solidFill>
                <a:latin typeface="+mj-lt"/>
                <a:ea typeface="+mj-ea"/>
                <a:cs typeface="+mj-cs"/>
              </a:rPr>
              <a:t>Pipe Welding</a:t>
            </a:r>
          </a:p>
        </p:txBody>
      </p:sp>
      <p:pic>
        <p:nvPicPr>
          <p:cNvPr id="778241" name="Picture 1"/>
          <p:cNvPicPr>
            <a:picLocks noChangeAspect="1" noChangeArrowheads="1"/>
          </p:cNvPicPr>
          <p:nvPr/>
        </p:nvPicPr>
        <p:blipFill>
          <a:blip r:embed="rId3" cstate="print"/>
          <a:srcRect/>
          <a:stretch>
            <a:fillRect/>
          </a:stretch>
        </p:blipFill>
        <p:spPr bwMode="auto">
          <a:xfrm>
            <a:off x="457200" y="3200400"/>
            <a:ext cx="3984475" cy="2895600"/>
          </a:xfrm>
          <a:prstGeom prst="rect">
            <a:avLst/>
          </a:prstGeom>
          <a:noFill/>
          <a:ln w="9525">
            <a:noFill/>
            <a:miter lim="800000"/>
            <a:headEnd/>
            <a:tailEnd/>
          </a:ln>
        </p:spPr>
      </p:pic>
      <p:sp>
        <p:nvSpPr>
          <p:cNvPr id="7" name="TextBox 6"/>
          <p:cNvSpPr txBox="1"/>
          <p:nvPr/>
        </p:nvSpPr>
        <p:spPr>
          <a:xfrm>
            <a:off x="1676400" y="6172200"/>
            <a:ext cx="1571392" cy="307777"/>
          </a:xfrm>
          <a:prstGeom prst="rect">
            <a:avLst/>
          </a:prstGeom>
          <a:noFill/>
        </p:spPr>
        <p:txBody>
          <a:bodyPr wrap="none" rtlCol="0">
            <a:spAutoFit/>
          </a:bodyPr>
          <a:lstStyle/>
          <a:p>
            <a:r>
              <a:rPr lang="en-US" sz="1400" b="1" dirty="0" smtClean="0"/>
              <a:t>Typical Fabrication</a:t>
            </a:r>
            <a:endParaRPr lang="en-US" sz="1400" b="1" dirty="0"/>
          </a:p>
        </p:txBody>
      </p:sp>
      <p:pic>
        <p:nvPicPr>
          <p:cNvPr id="778242" name="Picture 2"/>
          <p:cNvPicPr>
            <a:picLocks noChangeAspect="1" noChangeArrowheads="1"/>
          </p:cNvPicPr>
          <p:nvPr/>
        </p:nvPicPr>
        <p:blipFill>
          <a:blip r:embed="rId4" cstate="print"/>
          <a:srcRect/>
          <a:stretch>
            <a:fillRect/>
          </a:stretch>
        </p:blipFill>
        <p:spPr bwMode="auto">
          <a:xfrm>
            <a:off x="5105400" y="2895600"/>
            <a:ext cx="3124200" cy="3584039"/>
          </a:xfrm>
          <a:prstGeom prst="rect">
            <a:avLst/>
          </a:prstGeom>
          <a:noFill/>
          <a:ln w="9525">
            <a:noFill/>
            <a:miter lim="800000"/>
            <a:headEnd/>
            <a:tailEnd/>
          </a:ln>
        </p:spPr>
      </p:pic>
      <p:sp>
        <p:nvSpPr>
          <p:cNvPr id="9" name="TextBox 8"/>
          <p:cNvSpPr txBox="1"/>
          <p:nvPr/>
        </p:nvSpPr>
        <p:spPr>
          <a:xfrm>
            <a:off x="6096000" y="6400800"/>
            <a:ext cx="1341521" cy="307777"/>
          </a:xfrm>
          <a:prstGeom prst="rect">
            <a:avLst/>
          </a:prstGeom>
          <a:noFill/>
        </p:spPr>
        <p:txBody>
          <a:bodyPr wrap="none" rtlCol="0">
            <a:spAutoFit/>
          </a:bodyPr>
          <a:lstStyle/>
          <a:p>
            <a:r>
              <a:rPr lang="en-US" sz="1400" b="1" dirty="0" smtClean="0"/>
              <a:t>With Distortion</a:t>
            </a:r>
            <a:endParaRPr lang="en-US" sz="1400" b="1" dirty="0"/>
          </a:p>
        </p:txBody>
      </p:sp>
      <p:sp>
        <p:nvSpPr>
          <p:cNvPr id="10" name="TextBox 9"/>
          <p:cNvSpPr txBox="1"/>
          <p:nvPr/>
        </p:nvSpPr>
        <p:spPr>
          <a:xfrm>
            <a:off x="6019800" y="4343400"/>
            <a:ext cx="1596399" cy="307777"/>
          </a:xfrm>
          <a:prstGeom prst="rect">
            <a:avLst/>
          </a:prstGeom>
          <a:noFill/>
        </p:spPr>
        <p:txBody>
          <a:bodyPr wrap="none" rtlCol="0">
            <a:spAutoFit/>
          </a:bodyPr>
          <a:lstStyle/>
          <a:p>
            <a:r>
              <a:rPr lang="en-US" sz="1400" b="1" dirty="0" smtClean="0"/>
              <a:t>Without Distortion</a:t>
            </a:r>
            <a:endParaRPr lang="en-US" sz="1400" b="1" dirty="0"/>
          </a:p>
        </p:txBody>
      </p:sp>
      <p:sp>
        <p:nvSpPr>
          <p:cNvPr id="11" name="Slide Number Placeholder 10"/>
          <p:cNvSpPr>
            <a:spLocks noGrp="1"/>
          </p:cNvSpPr>
          <p:nvPr>
            <p:ph type="sldNum" sz="quarter" idx="12"/>
          </p:nvPr>
        </p:nvSpPr>
        <p:spPr/>
        <p:txBody>
          <a:bodyPr/>
          <a:lstStyle/>
          <a:p>
            <a:fld id="{9A574043-4FC8-488D-8DCD-3E21E8267F69}" type="slidenum">
              <a:rPr lang="en-US" smtClean="0"/>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a:buNone/>
            </a:pPr>
            <a:r>
              <a:rPr lang="en-US" sz="2400" dirty="0" smtClean="0"/>
              <a:t>Common pipe welding problems include:</a:t>
            </a:r>
          </a:p>
          <a:p>
            <a:pPr lvl="1">
              <a:buFont typeface="Arial" pitchFamily="34" charset="0"/>
              <a:buChar char="•"/>
            </a:pPr>
            <a:r>
              <a:rPr lang="en-US" sz="2400" dirty="0" smtClean="0"/>
              <a:t>Melt/Burn </a:t>
            </a:r>
            <a:r>
              <a:rPr lang="en-US" sz="2400" dirty="0" err="1" smtClean="0"/>
              <a:t>Throughs</a:t>
            </a:r>
            <a:endParaRPr lang="en-US" sz="2400" dirty="0" smtClean="0"/>
          </a:p>
          <a:p>
            <a:pPr lvl="1">
              <a:buFont typeface="Arial" pitchFamily="34" charset="0"/>
              <a:buChar char="•"/>
            </a:pPr>
            <a:r>
              <a:rPr lang="en-US" sz="2400" dirty="0" smtClean="0"/>
              <a:t>Ovality Issues</a:t>
            </a:r>
            <a:endParaRPr lang="en-US" sz="2400" dirty="0"/>
          </a:p>
        </p:txBody>
      </p:sp>
      <p:sp>
        <p:nvSpPr>
          <p:cNvPr id="4" name="Text Placeholder 7"/>
          <p:cNvSpPr txBox="1">
            <a:spLocks/>
          </p:cNvSpPr>
          <p:nvPr/>
        </p:nvSpPr>
        <p:spPr>
          <a:xfrm>
            <a:off x="228600" y="228600"/>
            <a:ext cx="6781800" cy="738187"/>
          </a:xfrm>
          <a:prstGeom prst="rect">
            <a:avLst/>
          </a:prstGeom>
        </p:spPr>
        <p:txBody>
          <a:bodyPr vert="horz" lIns="91440" tIns="45720" rIns="91440" bIns="45720" rtlCol="0">
            <a:normAutofit/>
          </a:bodyPr>
          <a:lstStyle/>
          <a:p>
            <a:pPr>
              <a:spcBef>
                <a:spcPct val="0"/>
              </a:spcBef>
            </a:pPr>
            <a:r>
              <a:rPr lang="en-US" sz="3200" b="1" dirty="0" smtClean="0">
                <a:solidFill>
                  <a:schemeClr val="accent1"/>
                </a:solidFill>
                <a:latin typeface="+mj-lt"/>
                <a:ea typeface="+mj-ea"/>
                <a:cs typeface="+mj-cs"/>
              </a:rPr>
              <a:t>Pipe Welding</a:t>
            </a:r>
          </a:p>
        </p:txBody>
      </p:sp>
      <p:pic>
        <p:nvPicPr>
          <p:cNvPr id="8" name="Picture 2"/>
          <p:cNvPicPr>
            <a:picLocks noChangeAspect="1" noChangeArrowheads="1"/>
          </p:cNvPicPr>
          <p:nvPr/>
        </p:nvPicPr>
        <p:blipFill>
          <a:blip r:embed="rId3" cstate="print"/>
          <a:srcRect/>
          <a:stretch>
            <a:fillRect/>
          </a:stretch>
        </p:blipFill>
        <p:spPr bwMode="auto">
          <a:xfrm>
            <a:off x="990600" y="3505200"/>
            <a:ext cx="3010196" cy="21336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371600" y="5791200"/>
            <a:ext cx="2003562" cy="369332"/>
          </a:xfrm>
          <a:prstGeom prst="rect">
            <a:avLst/>
          </a:prstGeom>
          <a:noFill/>
        </p:spPr>
        <p:txBody>
          <a:bodyPr wrap="none" rtlCol="0">
            <a:spAutoFit/>
          </a:bodyPr>
          <a:lstStyle/>
          <a:p>
            <a:r>
              <a:rPr lang="en-US" dirty="0" smtClean="0"/>
              <a:t>Melt/Burn Through</a:t>
            </a:r>
            <a:endParaRPr lang="en-US" dirty="0"/>
          </a:p>
        </p:txBody>
      </p:sp>
      <p:pic>
        <p:nvPicPr>
          <p:cNvPr id="776194" name="Picture 2" descr="http://image.thefabricator.com/a/articles/photos/1326/Lead.jpg"/>
          <p:cNvPicPr>
            <a:picLocks noChangeAspect="1" noChangeArrowheads="1"/>
          </p:cNvPicPr>
          <p:nvPr/>
        </p:nvPicPr>
        <p:blipFill>
          <a:blip r:embed="rId4" cstate="print"/>
          <a:srcRect/>
          <a:stretch>
            <a:fillRect/>
          </a:stretch>
        </p:blipFill>
        <p:spPr bwMode="auto">
          <a:xfrm>
            <a:off x="5029200" y="3429000"/>
            <a:ext cx="2971800" cy="220133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791200" y="5791200"/>
            <a:ext cx="1362681" cy="369332"/>
          </a:xfrm>
          <a:prstGeom prst="rect">
            <a:avLst/>
          </a:prstGeom>
          <a:noFill/>
        </p:spPr>
        <p:txBody>
          <a:bodyPr wrap="none" rtlCol="0">
            <a:spAutoFit/>
          </a:bodyPr>
          <a:lstStyle/>
          <a:p>
            <a:r>
              <a:rPr lang="en-US" dirty="0" smtClean="0"/>
              <a:t>Ovality Issue</a:t>
            </a:r>
            <a:endParaRPr lang="en-US" dirty="0"/>
          </a:p>
        </p:txBody>
      </p:sp>
      <p:sp>
        <p:nvSpPr>
          <p:cNvPr id="10" name="Slide Number Placeholder 9"/>
          <p:cNvSpPr>
            <a:spLocks noGrp="1"/>
          </p:cNvSpPr>
          <p:nvPr>
            <p:ph type="sldNum" sz="quarter" idx="12"/>
          </p:nvPr>
        </p:nvSpPr>
        <p:spPr/>
        <p:txBody>
          <a:bodyPr/>
          <a:lstStyle/>
          <a:p>
            <a:fld id="{9A574043-4FC8-488D-8DCD-3E21E8267F69}" type="slidenum">
              <a:rPr lang="en-US" smtClean="0"/>
              <a:pPr/>
              <a:t>105</a:t>
            </a:fld>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2286000"/>
          </a:xfrm>
        </p:spPr>
        <p:txBody>
          <a:bodyPr>
            <a:normAutofit/>
          </a:bodyPr>
          <a:lstStyle/>
          <a:p>
            <a:pPr>
              <a:buNone/>
            </a:pPr>
            <a:r>
              <a:rPr lang="en-US" sz="2400" dirty="0" smtClean="0"/>
              <a:t>Melt/Burn Through</a:t>
            </a:r>
          </a:p>
          <a:p>
            <a:r>
              <a:rPr lang="en-US" sz="2400" dirty="0" smtClean="0"/>
              <a:t>Occurs when puddle melts through to the inside of pipe due to excessive heat </a:t>
            </a:r>
          </a:p>
          <a:p>
            <a:r>
              <a:rPr lang="en-US" sz="2400" dirty="0" smtClean="0"/>
              <a:t>Is caused by using too high amperage or too slow travel speed</a:t>
            </a:r>
          </a:p>
          <a:p>
            <a:r>
              <a:rPr lang="en-US" sz="2400" dirty="0" smtClean="0"/>
              <a:t>Results in burn through with oxidation</a:t>
            </a:r>
          </a:p>
          <a:p>
            <a:endParaRPr lang="en-US" sz="2400" dirty="0" smtClean="0"/>
          </a:p>
          <a:p>
            <a:endParaRPr lang="en-US" sz="2400" dirty="0" smtClean="0"/>
          </a:p>
          <a:p>
            <a:endParaRPr lang="en-US" sz="2400" dirty="0" smtClean="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Pipe Welding - Melt/Burn Through </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106</a:t>
            </a:fld>
            <a:endParaRPr lang="en-US"/>
          </a:p>
        </p:txBody>
      </p:sp>
    </p:spTree>
    <p:controls>
      <p:control spid="704517" name="ShockwaveFlash1" r:id="rId2" imgW="6171429" imgH="3048426"/>
    </p:controls>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7315200" cy="4525963"/>
          </a:xfrm>
        </p:spPr>
        <p:txBody>
          <a:bodyPr>
            <a:normAutofit/>
          </a:bodyPr>
          <a:lstStyle/>
          <a:p>
            <a:pPr>
              <a:buNone/>
            </a:pPr>
            <a:r>
              <a:rPr lang="en-US" sz="2400" dirty="0" smtClean="0"/>
              <a:t>Ovality and Alignment Issues</a:t>
            </a:r>
          </a:p>
          <a:p>
            <a:r>
              <a:rPr lang="en-US" sz="2400" dirty="0" err="1" smtClean="0"/>
              <a:t>Ovality</a:t>
            </a:r>
            <a:r>
              <a:rPr lang="en-US" sz="2400" dirty="0" smtClean="0"/>
              <a:t> in pipe can occur during the manufacturing process, which causes issues when fit to other members</a:t>
            </a:r>
          </a:p>
          <a:p>
            <a:r>
              <a:rPr lang="en-US" sz="2400" dirty="0" err="1" smtClean="0"/>
              <a:t>Ovality</a:t>
            </a:r>
            <a:r>
              <a:rPr lang="en-US" sz="2400" dirty="0" smtClean="0"/>
              <a:t> can also occur during pipe bending</a:t>
            </a:r>
          </a:p>
          <a:p>
            <a:endParaRPr lang="en-US" sz="2400" dirty="0" smtClean="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Pipe Welding- </a:t>
            </a:r>
            <a:r>
              <a:rPr lang="en-US" sz="3200" b="1" dirty="0" err="1" smtClean="0">
                <a:solidFill>
                  <a:schemeClr val="accent1"/>
                </a:solidFill>
              </a:rPr>
              <a:t>Ovality</a:t>
            </a:r>
            <a:r>
              <a:rPr lang="en-US" sz="3200" b="1" dirty="0" smtClean="0">
                <a:solidFill>
                  <a:schemeClr val="accent1"/>
                </a:solidFill>
              </a:rPr>
              <a:t>/Alignment Issues </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7315200" cy="4525963"/>
          </a:xfrm>
        </p:spPr>
        <p:txBody>
          <a:bodyPr>
            <a:normAutofit/>
          </a:bodyPr>
          <a:lstStyle/>
          <a:p>
            <a:pPr>
              <a:buNone/>
            </a:pPr>
            <a:r>
              <a:rPr lang="en-US" sz="2400" dirty="0" smtClean="0"/>
              <a:t>Ovality and Alignment Issues</a:t>
            </a:r>
          </a:p>
          <a:p>
            <a:r>
              <a:rPr lang="en-US" sz="2400" dirty="0" smtClean="0"/>
              <a:t>In the manufacturing process of pipe bends it is difficult to avoid:</a:t>
            </a:r>
          </a:p>
          <a:p>
            <a:pPr lvl="1"/>
            <a:r>
              <a:rPr lang="en-US" sz="2400" dirty="0" smtClean="0"/>
              <a:t>thinning on the internal side</a:t>
            </a:r>
          </a:p>
          <a:p>
            <a:pPr lvl="1"/>
            <a:r>
              <a:rPr lang="en-US" sz="2400" dirty="0" smtClean="0"/>
              <a:t>thickening on the external side</a:t>
            </a:r>
          </a:p>
          <a:p>
            <a:r>
              <a:rPr lang="en-US" sz="2400" dirty="0" smtClean="0"/>
              <a:t>The cross section of the bend also becomes non-circular due to the bending process</a:t>
            </a:r>
          </a:p>
          <a:p>
            <a:r>
              <a:rPr lang="en-US" sz="2400" dirty="0" smtClean="0"/>
              <a:t>As the pipe becomes non-circular, alignment issues arise when joining sections of pipe</a:t>
            </a:r>
          </a:p>
          <a:p>
            <a:endParaRPr lang="en-US" sz="2400" dirty="0" smtClean="0"/>
          </a:p>
          <a:p>
            <a:endParaRPr lang="en-US" sz="2400" dirty="0" smtClean="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Pipe Welding- </a:t>
            </a:r>
            <a:r>
              <a:rPr lang="en-US" sz="3200" b="1" dirty="0" err="1" smtClean="0">
                <a:solidFill>
                  <a:schemeClr val="accent1"/>
                </a:solidFill>
              </a:rPr>
              <a:t>Ovality</a:t>
            </a:r>
            <a:r>
              <a:rPr lang="en-US" sz="3200" b="1" dirty="0" smtClean="0">
                <a:solidFill>
                  <a:schemeClr val="accent1"/>
                </a:solidFill>
              </a:rPr>
              <a:t>/Alignment Issues </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648200" cy="4525963"/>
          </a:xfrm>
        </p:spPr>
        <p:txBody>
          <a:bodyPr>
            <a:normAutofit/>
          </a:bodyPr>
          <a:lstStyle/>
          <a:p>
            <a:pPr>
              <a:buNone/>
            </a:pPr>
            <a:r>
              <a:rPr lang="en-US" sz="2400" dirty="0" smtClean="0"/>
              <a:t>Ovality is measured as the variation between the maximum and the minimum dimension of the pipe in one location</a:t>
            </a:r>
          </a:p>
          <a:p>
            <a:endParaRPr lang="en-US" sz="2400" dirty="0" smtClean="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Pipe Welding- Ovality Issue </a:t>
            </a:r>
            <a:endParaRPr lang="en-US" sz="3200" b="1" dirty="0">
              <a:solidFill>
                <a:schemeClr val="accent1"/>
              </a:solidFill>
            </a:endParaRPr>
          </a:p>
        </p:txBody>
      </p:sp>
      <p:pic>
        <p:nvPicPr>
          <p:cNvPr id="798722" name="Picture 2"/>
          <p:cNvPicPr>
            <a:picLocks noChangeAspect="1" noChangeArrowheads="1"/>
          </p:cNvPicPr>
          <p:nvPr/>
        </p:nvPicPr>
        <p:blipFill>
          <a:blip r:embed="rId3" cstate="print"/>
          <a:srcRect/>
          <a:stretch>
            <a:fillRect/>
          </a:stretch>
        </p:blipFill>
        <p:spPr bwMode="auto">
          <a:xfrm>
            <a:off x="4876800" y="2133600"/>
            <a:ext cx="4022531" cy="3657600"/>
          </a:xfrm>
          <a:prstGeom prst="rect">
            <a:avLst/>
          </a:prstGeom>
          <a:noFill/>
          <a:ln w="9525">
            <a:noFill/>
            <a:miter lim="800000"/>
            <a:headEnd/>
            <a:tailEnd/>
          </a:ln>
        </p:spPr>
      </p:pic>
      <p:sp>
        <p:nvSpPr>
          <p:cNvPr id="5" name="TextBox 4"/>
          <p:cNvSpPr txBox="1"/>
          <p:nvPr/>
        </p:nvSpPr>
        <p:spPr>
          <a:xfrm>
            <a:off x="1295400" y="3352800"/>
            <a:ext cx="3276600"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smtClean="0"/>
              <a:t>Formula for Ovality:</a:t>
            </a:r>
          </a:p>
          <a:p>
            <a:r>
              <a:rPr lang="en-US" b="1" dirty="0" smtClean="0"/>
              <a:t>       (A-B)/C = X maximum</a:t>
            </a:r>
          </a:p>
          <a:p>
            <a:endParaRPr lang="en-US" b="1" dirty="0" smtClean="0"/>
          </a:p>
          <a:p>
            <a:r>
              <a:rPr lang="en-US" b="1" dirty="0" smtClean="0"/>
              <a:t>Notes: </a:t>
            </a:r>
          </a:p>
          <a:p>
            <a:r>
              <a:rPr lang="en-US" b="1" dirty="0" smtClean="0"/>
              <a:t>X = industry standard</a:t>
            </a:r>
          </a:p>
          <a:p>
            <a:r>
              <a:rPr lang="en-US" b="1" dirty="0" smtClean="0"/>
              <a:t>A = maximum measurement</a:t>
            </a:r>
          </a:p>
          <a:p>
            <a:r>
              <a:rPr lang="en-US" b="1" dirty="0" smtClean="0"/>
              <a:t>B = minimum measurement</a:t>
            </a:r>
          </a:p>
          <a:p>
            <a:r>
              <a:rPr lang="en-US" b="1" dirty="0" smtClean="0"/>
              <a:t>C = nominal diameter</a:t>
            </a:r>
          </a:p>
          <a:p>
            <a:endParaRPr lang="en-US" dirty="0" smtClean="0"/>
          </a:p>
          <a:p>
            <a:endParaRPr lang="en-US" dirty="0"/>
          </a:p>
        </p:txBody>
      </p:sp>
      <p:sp>
        <p:nvSpPr>
          <p:cNvPr id="6" name="Slide Number Placeholder 5"/>
          <p:cNvSpPr>
            <a:spLocks noGrp="1"/>
          </p:cNvSpPr>
          <p:nvPr>
            <p:ph type="sldNum" sz="quarter" idx="12"/>
          </p:nvPr>
        </p:nvSpPr>
        <p:spPr/>
        <p:txBody>
          <a:bodyPr/>
          <a:lstStyle/>
          <a:p>
            <a:fld id="{9A574043-4FC8-488D-8DCD-3E21E8267F69}"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After this module, you will be able to:</a:t>
            </a:r>
          </a:p>
          <a:p>
            <a:pPr lvl="1">
              <a:buFont typeface="Arial" pitchFamily="34" charset="0"/>
              <a:buChar char="•"/>
            </a:pPr>
            <a:r>
              <a:rPr lang="en-US" sz="2400" dirty="0" smtClean="0"/>
              <a:t>Explain why it is important to learn about welding distortion </a:t>
            </a:r>
          </a:p>
          <a:p>
            <a:pPr lvl="1">
              <a:buFont typeface="Arial" pitchFamily="34" charset="0"/>
              <a:buChar char="•"/>
            </a:pPr>
            <a:r>
              <a:rPr lang="en-US" sz="2400" dirty="0" smtClean="0"/>
              <a:t>Discuss why quality is important</a:t>
            </a:r>
          </a:p>
          <a:p>
            <a:pPr>
              <a:buNone/>
            </a:pPr>
            <a:endParaRPr lang="en-US" sz="2400" dirty="0" smtClean="0"/>
          </a:p>
          <a:p>
            <a:pPr>
              <a:buNone/>
            </a:pPr>
            <a:r>
              <a:rPr lang="en-US" sz="2400" dirty="0" smtClean="0"/>
              <a:t>This is how:</a:t>
            </a:r>
          </a:p>
          <a:p>
            <a:pPr lvl="1">
              <a:buFont typeface="Arial" pitchFamily="34" charset="0"/>
              <a:buChar char="•"/>
            </a:pPr>
            <a:r>
              <a:rPr lang="en-US" sz="2400" dirty="0" smtClean="0"/>
              <a:t>We shall discuss why quality is important through class discussion and by watching a short video clip </a:t>
            </a:r>
          </a:p>
          <a:p>
            <a:pPr lvl="1">
              <a:buFont typeface="Arial" pitchFamily="34" charset="0"/>
              <a:buChar char="•"/>
            </a:pPr>
            <a:endParaRPr lang="en-US" sz="2400" dirty="0" smtClean="0"/>
          </a:p>
        </p:txBody>
      </p:sp>
      <p:sp>
        <p:nvSpPr>
          <p:cNvPr id="3" name="Title 2"/>
          <p:cNvSpPr>
            <a:spLocks noGrp="1"/>
          </p:cNvSpPr>
          <p:nvPr>
            <p:ph type="title"/>
          </p:nvPr>
        </p:nvSpPr>
        <p:spPr/>
        <p:txBody>
          <a:bodyPr>
            <a:normAutofit/>
          </a:bodyPr>
          <a:lstStyle/>
          <a:p>
            <a:pPr algn="l"/>
            <a:r>
              <a:rPr lang="en-US" sz="3200" b="1" dirty="0" smtClean="0">
                <a:solidFill>
                  <a:schemeClr val="tx2">
                    <a:lumMod val="40000"/>
                    <a:lumOff val="60000"/>
                  </a:schemeClr>
                </a:solidFill>
              </a:rPr>
              <a:t>Objectives</a:t>
            </a:r>
            <a:endParaRPr lang="en-US" sz="3200" b="1" dirty="0">
              <a:solidFill>
                <a:schemeClr val="tx2">
                  <a:lumMod val="40000"/>
                  <a:lumOff val="6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5181600" cy="4525963"/>
          </a:xfrm>
        </p:spPr>
        <p:txBody>
          <a:bodyPr>
            <a:normAutofit fontScale="92500" lnSpcReduction="20000"/>
          </a:bodyPr>
          <a:lstStyle/>
          <a:p>
            <a:r>
              <a:rPr lang="en-US" sz="2400" dirty="0" smtClean="0"/>
              <a:t>The permissible variations for industry standards vary as does the size and types of pipe</a:t>
            </a:r>
          </a:p>
          <a:p>
            <a:endParaRPr lang="en-US" sz="2400" dirty="0" smtClean="0"/>
          </a:p>
          <a:p>
            <a:r>
              <a:rPr lang="en-US" sz="2400" dirty="0" smtClean="0"/>
              <a:t>Examples of some industry standards for steel or stainless steel are:</a:t>
            </a:r>
          </a:p>
          <a:p>
            <a:pPr marL="798513" indent="0">
              <a:buNone/>
            </a:pPr>
            <a:endParaRPr lang="en-US" sz="2400" dirty="0" smtClean="0"/>
          </a:p>
          <a:p>
            <a:pPr marL="566738" indent="0">
              <a:buNone/>
            </a:pPr>
            <a:r>
              <a:rPr lang="en-US" sz="2400" dirty="0" smtClean="0"/>
              <a:t>“</a:t>
            </a:r>
            <a:r>
              <a:rPr lang="en-US" sz="1800" i="1" dirty="0" smtClean="0"/>
              <a:t>Seamless and Welded – the minimum wall thickness at any point shall not be more than 12.5% under the nominal wall thickness specified.”</a:t>
            </a:r>
          </a:p>
          <a:p>
            <a:pPr marL="566738" indent="0">
              <a:buNone/>
            </a:pPr>
            <a:endParaRPr lang="en-US" sz="2400" dirty="0" smtClean="0"/>
          </a:p>
          <a:p>
            <a:pPr marL="566738" indent="0">
              <a:buNone/>
            </a:pPr>
            <a:r>
              <a:rPr lang="en-US" sz="1800" i="1" dirty="0" smtClean="0"/>
              <a:t>“Forged and Bored, and Cast – The inside diameter shall not vary under that specified by more than 1/16 in.  There shall be no variation over the specified inside diameter.”</a:t>
            </a: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Pipe Welding- Ovality Issue </a:t>
            </a:r>
            <a:endParaRPr lang="en-US" sz="3200" b="1" dirty="0">
              <a:solidFill>
                <a:schemeClr val="accent1"/>
              </a:solidFill>
            </a:endParaRPr>
          </a:p>
        </p:txBody>
      </p:sp>
      <p:sp>
        <p:nvSpPr>
          <p:cNvPr id="5" name="TextBox 4"/>
          <p:cNvSpPr txBox="1"/>
          <p:nvPr/>
        </p:nvSpPr>
        <p:spPr>
          <a:xfrm>
            <a:off x="5638800" y="2362200"/>
            <a:ext cx="3276600"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smtClean="0"/>
              <a:t>Formula for Ovality:</a:t>
            </a:r>
          </a:p>
          <a:p>
            <a:r>
              <a:rPr lang="en-US" b="1" dirty="0" smtClean="0"/>
              <a:t>       (A-B)/C = </a:t>
            </a:r>
            <a:r>
              <a:rPr lang="en-US" b="1" dirty="0" smtClean="0">
                <a:solidFill>
                  <a:srgbClr val="FFFF00"/>
                </a:solidFill>
              </a:rPr>
              <a:t>X maximum</a:t>
            </a:r>
          </a:p>
          <a:p>
            <a:endParaRPr lang="en-US" b="1" dirty="0" smtClean="0"/>
          </a:p>
          <a:p>
            <a:r>
              <a:rPr lang="en-US" b="1" dirty="0" smtClean="0"/>
              <a:t>Notes: </a:t>
            </a:r>
          </a:p>
          <a:p>
            <a:r>
              <a:rPr lang="en-US" b="1" dirty="0" smtClean="0">
                <a:solidFill>
                  <a:schemeClr val="bg1"/>
                </a:solidFill>
              </a:rPr>
              <a:t>X = industry standard</a:t>
            </a:r>
          </a:p>
          <a:p>
            <a:r>
              <a:rPr lang="en-US" b="1" dirty="0" smtClean="0"/>
              <a:t>A = maximum measurement</a:t>
            </a:r>
          </a:p>
          <a:p>
            <a:r>
              <a:rPr lang="en-US" b="1" dirty="0" smtClean="0"/>
              <a:t>B = minimum measurement</a:t>
            </a:r>
          </a:p>
          <a:p>
            <a:r>
              <a:rPr lang="en-US" b="1" dirty="0" smtClean="0"/>
              <a:t>C = nominal diameter</a:t>
            </a:r>
          </a:p>
          <a:p>
            <a:endParaRPr lang="en-US" dirty="0" smtClean="0"/>
          </a:p>
          <a:p>
            <a:endParaRPr lang="en-US" dirty="0"/>
          </a:p>
        </p:txBody>
      </p:sp>
      <p:sp>
        <p:nvSpPr>
          <p:cNvPr id="6" name="Rectangle 5"/>
          <p:cNvSpPr/>
          <p:nvPr/>
        </p:nvSpPr>
        <p:spPr>
          <a:xfrm>
            <a:off x="533400" y="5562600"/>
            <a:ext cx="8305800" cy="738664"/>
          </a:xfrm>
          <a:prstGeom prst="rect">
            <a:avLst/>
          </a:prstGeom>
        </p:spPr>
        <p:txBody>
          <a:bodyPr wrap="square">
            <a:spAutoFit/>
          </a:bodyPr>
          <a:lstStyle/>
          <a:p>
            <a:endParaRPr lang="en-US" dirty="0" smtClean="0"/>
          </a:p>
          <a:p>
            <a:pPr algn="ctr"/>
            <a:r>
              <a:rPr lang="en-US" sz="2400" b="1" dirty="0" smtClean="0"/>
              <a:t>Be aware of the approved standards to which you work!</a:t>
            </a:r>
          </a:p>
        </p:txBody>
      </p:sp>
      <p:sp>
        <p:nvSpPr>
          <p:cNvPr id="7" name="Rectangle 6"/>
          <p:cNvSpPr/>
          <p:nvPr/>
        </p:nvSpPr>
        <p:spPr>
          <a:xfrm>
            <a:off x="5715000" y="3505200"/>
            <a:ext cx="2667000" cy="3048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9A574043-4FC8-488D-8DCD-3E21E8267F69}" type="slidenum">
              <a:rPr lang="en-US" smtClean="0"/>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8229600" cy="4953000"/>
          </a:xfrm>
        </p:spPr>
        <p:txBody>
          <a:bodyPr>
            <a:normAutofit/>
          </a:bodyPr>
          <a:lstStyle/>
          <a:p>
            <a:pPr>
              <a:buNone/>
            </a:pPr>
            <a:r>
              <a:rPr lang="en-US" sz="2400" dirty="0" smtClean="0"/>
              <a:t>As stated by the American Welding Society (AWS),</a:t>
            </a:r>
          </a:p>
          <a:p>
            <a:r>
              <a:rPr lang="en-US" sz="2400" dirty="0" smtClean="0"/>
              <a:t>Tacking is defined as "welds made to hold the parts of a weldment in proper alignment until the final welds are made“</a:t>
            </a:r>
          </a:p>
          <a:p>
            <a:endParaRPr lang="en-US" sz="1200" dirty="0" smtClean="0"/>
          </a:p>
          <a:p>
            <a:r>
              <a:rPr lang="en-US" sz="2400" dirty="0" smtClean="0"/>
              <a:t>Similar are "Temporary welds“ which are defined as welds "made to attach a piece or pieces to a weldment for temporary use in handling, shipping, or working on the weldments“</a:t>
            </a:r>
          </a:p>
          <a:p>
            <a:endParaRPr lang="en-US" sz="1200" dirty="0" smtClean="0"/>
          </a:p>
          <a:p>
            <a:r>
              <a:rPr lang="en-US" sz="2400" dirty="0" smtClean="0"/>
              <a:t>In both cases, one must remember these types of welds, if improperly made, may have negative influence on the quality of permanent welds</a:t>
            </a:r>
          </a:p>
          <a:p>
            <a:endParaRPr lang="en-US" sz="2400" dirty="0" smtClean="0"/>
          </a:p>
          <a:p>
            <a:pPr>
              <a:buNone/>
            </a:pPr>
            <a:endParaRPr lang="en-US" sz="2400" dirty="0" smtClean="0"/>
          </a:p>
          <a:p>
            <a:endParaRPr lang="en-US" b="1" dirty="0"/>
          </a:p>
        </p:txBody>
      </p:sp>
      <p:sp>
        <p:nvSpPr>
          <p:cNvPr id="3" name="Title 2"/>
          <p:cNvSpPr>
            <a:spLocks noGrp="1"/>
          </p:cNvSpPr>
          <p:nvPr>
            <p:ph type="title"/>
          </p:nvPr>
        </p:nvSpPr>
        <p:spPr>
          <a:xfrm>
            <a:off x="0" y="0"/>
            <a:ext cx="8839200" cy="1143000"/>
          </a:xfrm>
        </p:spPr>
        <p:txBody>
          <a:bodyPr>
            <a:normAutofit/>
          </a:bodyPr>
          <a:lstStyle/>
          <a:p>
            <a:r>
              <a:rPr lang="en-US" dirty="0" smtClean="0">
                <a:solidFill>
                  <a:schemeClr val="bg1"/>
                </a:solidFill>
              </a:rPr>
              <a:t>Let’s Compare</a:t>
            </a:r>
            <a:endParaRPr lang="en-US" dirty="0">
              <a:solidFill>
                <a:schemeClr val="bg1"/>
              </a:solidFill>
            </a:endParaRPr>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a:spcBef>
                <a:spcPct val="0"/>
              </a:spcBef>
            </a:pPr>
            <a:r>
              <a:rPr lang="en-US" sz="3200" b="1" dirty="0" smtClean="0">
                <a:solidFill>
                  <a:schemeClr val="accent1"/>
                </a:solidFill>
                <a:latin typeface="+mj-lt"/>
                <a:ea typeface="+mj-ea"/>
                <a:cs typeface="+mj-cs"/>
              </a:rPr>
              <a:t>Tacking and Temporary Welds</a:t>
            </a:r>
            <a:endParaRPr lang="en-US" sz="3200" b="1" dirty="0">
              <a:solidFill>
                <a:schemeClr val="accent1"/>
              </a:solidFill>
              <a:latin typeface="+mj-lt"/>
              <a:ea typeface="+mj-ea"/>
              <a:cs typeface="+mj-cs"/>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05400"/>
          </a:xfrm>
        </p:spPr>
        <p:txBody>
          <a:bodyPr>
            <a:normAutofit/>
          </a:bodyPr>
          <a:lstStyle/>
          <a:p>
            <a:r>
              <a:rPr lang="en-US" sz="2400" dirty="0" smtClean="0"/>
              <a:t>It is very important to minimize the risks associated with poor tack welding as they must not interfere with or degrade the quality of the completed welded structure</a:t>
            </a:r>
          </a:p>
          <a:p>
            <a:endParaRPr lang="en-US" sz="1200" dirty="0" smtClean="0"/>
          </a:p>
          <a:p>
            <a:r>
              <a:rPr lang="en-US" sz="2400" dirty="0" smtClean="0"/>
              <a:t>Short tack welds require limited heat input which aids in minimizing distortion therefore it is better to have more short tacks than fewer long tacks</a:t>
            </a:r>
          </a:p>
          <a:p>
            <a:endParaRPr lang="en-US" sz="1200" dirty="0" smtClean="0"/>
          </a:p>
          <a:p>
            <a:r>
              <a:rPr lang="en-US" sz="2400" dirty="0" smtClean="0"/>
              <a:t>Tacks and temporary welds should be held to the same standards as permanent welds</a:t>
            </a:r>
          </a:p>
          <a:p>
            <a:pPr>
              <a:buNone/>
            </a:pPr>
            <a:endParaRPr lang="en-US" sz="1200" dirty="0" smtClean="0"/>
          </a:p>
          <a:p>
            <a:r>
              <a:rPr lang="en-US" sz="2400" dirty="0" smtClean="0"/>
              <a:t>Tack-welds, holding elements in place, must be easily removable for adjusting weldment construction</a:t>
            </a:r>
            <a:endParaRPr lang="en-US" dirty="0"/>
          </a:p>
        </p:txBody>
      </p:sp>
      <p:sp>
        <p:nvSpPr>
          <p:cNvPr id="4" name="Title 3"/>
          <p:cNvSpPr>
            <a:spLocks noGrp="1"/>
          </p:cNvSpPr>
          <p:nvPr>
            <p:ph type="title"/>
          </p:nvPr>
        </p:nvSpPr>
        <p:spPr/>
        <p:txBody>
          <a:bodyPr>
            <a:normAutofit/>
          </a:bodyPr>
          <a:lstStyle/>
          <a:p>
            <a:pPr algn="l"/>
            <a:r>
              <a:rPr lang="en-US" sz="3200" b="1" dirty="0" smtClean="0">
                <a:solidFill>
                  <a:schemeClr val="accent1"/>
                </a:solidFill>
              </a:rPr>
              <a:t>Tacking</a:t>
            </a:r>
            <a:endParaRPr lang="en-US" sz="3200" b="1" dirty="0">
              <a:solidFill>
                <a:schemeClr val="accent1"/>
              </a:solidFill>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Tacking</a:t>
            </a:r>
            <a:endParaRPr lang="en-US" sz="3200" b="1" dirty="0">
              <a:solidFill>
                <a:schemeClr val="accent1"/>
              </a:solidFill>
            </a:endParaRPr>
          </a:p>
        </p:txBody>
      </p:sp>
      <p:pic>
        <p:nvPicPr>
          <p:cNvPr id="408578" name="Picture 2" descr="W:\Z Drive Changes\(1) Developers - In Work\Milton\Photos\Shipfitting Practice Photos\IMG_1709.JPG"/>
          <p:cNvPicPr>
            <a:picLocks noChangeAspect="1" noChangeArrowheads="1"/>
          </p:cNvPicPr>
          <p:nvPr/>
        </p:nvPicPr>
        <p:blipFill>
          <a:blip r:embed="rId2" cstate="print"/>
          <a:srcRect/>
          <a:stretch>
            <a:fillRect/>
          </a:stretch>
        </p:blipFill>
        <p:spPr bwMode="auto">
          <a:xfrm>
            <a:off x="4709838" y="2286000"/>
            <a:ext cx="4139300" cy="3352800"/>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a:xfrm>
            <a:off x="457200" y="1600200"/>
            <a:ext cx="4343400" cy="4525963"/>
          </a:xfrm>
        </p:spPr>
        <p:txBody>
          <a:bodyPr>
            <a:normAutofit/>
          </a:bodyPr>
          <a:lstStyle/>
          <a:p>
            <a:r>
              <a:rPr lang="en-US" sz="2400" dirty="0" smtClean="0"/>
              <a:t>It is prohibited to leave arc strikes as they can lead to failure of the material later on in the life of the ship</a:t>
            </a:r>
          </a:p>
          <a:p>
            <a:endParaRPr lang="en-US" sz="2400" dirty="0" smtClean="0"/>
          </a:p>
          <a:p>
            <a:r>
              <a:rPr lang="en-US" sz="2400" dirty="0" smtClean="0"/>
              <a:t>Tacks seen in this photograph  are messy and not quality work</a:t>
            </a:r>
            <a:endParaRPr lang="en-US" sz="2400"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752600"/>
            <a:ext cx="3581400" cy="4773888"/>
          </a:xfrm>
        </p:spPr>
        <p:txBody>
          <a:bodyPr>
            <a:normAutofit/>
          </a:bodyPr>
          <a:lstStyle/>
          <a:p>
            <a:pPr marL="228600" indent="-228600"/>
            <a:r>
              <a:rPr lang="en-US" sz="2400" dirty="0" smtClean="0"/>
              <a:t>Tack welds are commonly incorporated into the final weld therefore the tacker should always weld tacks with this in mind</a:t>
            </a:r>
          </a:p>
          <a:p>
            <a:pPr marL="0" indent="0">
              <a:buNone/>
            </a:pPr>
            <a:endParaRPr lang="en-US" sz="2400" dirty="0" smtClean="0"/>
          </a:p>
        </p:txBody>
      </p:sp>
      <p:sp>
        <p:nvSpPr>
          <p:cNvPr id="8" name="Title 7"/>
          <p:cNvSpPr>
            <a:spLocks noGrp="1"/>
          </p:cNvSpPr>
          <p:nvPr>
            <p:ph type="title"/>
          </p:nvPr>
        </p:nvSpPr>
        <p:spPr/>
        <p:txBody>
          <a:bodyPr>
            <a:normAutofit/>
          </a:bodyPr>
          <a:lstStyle/>
          <a:p>
            <a:pPr algn="l"/>
            <a:r>
              <a:rPr lang="en-US" sz="3200" b="1" dirty="0" smtClean="0">
                <a:solidFill>
                  <a:schemeClr val="accent1"/>
                </a:solidFill>
              </a:rPr>
              <a:t>Tacking</a:t>
            </a:r>
            <a:endParaRPr lang="en-US" sz="3200" b="1" dirty="0">
              <a:solidFill>
                <a:schemeClr val="accent1"/>
              </a:solidFill>
            </a:endParaRPr>
          </a:p>
        </p:txBody>
      </p:sp>
      <p:pic>
        <p:nvPicPr>
          <p:cNvPr id="547842" name="Picture 2"/>
          <p:cNvPicPr>
            <a:picLocks noChangeAspect="1" noChangeArrowheads="1"/>
          </p:cNvPicPr>
          <p:nvPr/>
        </p:nvPicPr>
        <p:blipFill>
          <a:blip r:embed="rId3" cstate="print"/>
          <a:srcRect/>
          <a:stretch>
            <a:fillRect/>
          </a:stretch>
        </p:blipFill>
        <p:spPr bwMode="auto">
          <a:xfrm>
            <a:off x="3962400" y="1905000"/>
            <a:ext cx="4789981" cy="42672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600200" y="5257800"/>
            <a:ext cx="2209800" cy="923330"/>
          </a:xfrm>
          <a:prstGeom prst="rect">
            <a:avLst/>
          </a:prstGeom>
        </p:spPr>
        <p:txBody>
          <a:bodyPr wrap="square">
            <a:spAutoFit/>
          </a:bodyPr>
          <a:lstStyle/>
          <a:p>
            <a:r>
              <a:rPr lang="en-US" dirty="0" smtClean="0"/>
              <a:t>Shown to the right are examples of good and bad tacks</a:t>
            </a:r>
            <a:endParaRPr lang="en-US" dirty="0"/>
          </a:p>
        </p:txBody>
      </p:sp>
      <p:sp>
        <p:nvSpPr>
          <p:cNvPr id="6" name="Slide Number Placeholder 5"/>
          <p:cNvSpPr>
            <a:spLocks noGrp="1"/>
          </p:cNvSpPr>
          <p:nvPr>
            <p:ph type="sldNum" sz="quarter" idx="12"/>
          </p:nvPr>
        </p:nvSpPr>
        <p:spPr/>
        <p:txBody>
          <a:bodyPr/>
          <a:lstStyle/>
          <a:p>
            <a:fld id="{9A574043-4FC8-488D-8DCD-3E21E8267F69}" type="slidenum">
              <a:rPr lang="en-US" smtClean="0"/>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6205"/>
            <a:ext cx="6705600" cy="838200"/>
          </a:xfrm>
        </p:spPr>
        <p:txBody>
          <a:bodyPr>
            <a:normAutofit fontScale="90000"/>
          </a:bodyPr>
          <a:lstStyle/>
          <a:p>
            <a:pPr algn="ctr"/>
            <a:r>
              <a:rPr lang="en-US" dirty="0" smtClean="0"/>
              <a:t/>
            </a:r>
            <a:br>
              <a:rPr lang="en-US" dirty="0" smtClean="0"/>
            </a:br>
            <a:endParaRPr lang="en-US" dirty="0"/>
          </a:p>
        </p:txBody>
      </p:sp>
      <p:sp>
        <p:nvSpPr>
          <p:cNvPr id="8" name="Title 1"/>
          <p:cNvSpPr txBox="1">
            <a:spLocks/>
          </p:cNvSpPr>
          <p:nvPr/>
        </p:nvSpPr>
        <p:spPr bwMode="auto">
          <a:xfrm>
            <a:off x="0" y="304800"/>
            <a:ext cx="6705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spcBef>
                <a:spcPct val="0"/>
              </a:spcBef>
            </a:pPr>
            <a:r>
              <a:rPr lang="en-US" sz="3200" b="1" dirty="0" smtClean="0">
                <a:solidFill>
                  <a:schemeClr val="accent1"/>
                </a:solidFill>
              </a:rPr>
              <a:t>Common Problem with Building Welds </a:t>
            </a:r>
          </a:p>
          <a:p>
            <a:pPr>
              <a:spcBef>
                <a:spcPct val="0"/>
              </a:spcBef>
            </a:pPr>
            <a:r>
              <a:rPr lang="en-US" sz="3200" b="1" dirty="0" smtClean="0">
                <a:solidFill>
                  <a:schemeClr val="accent1"/>
                </a:solidFill>
              </a:rPr>
              <a:t>on Poor Quality Tacks</a:t>
            </a:r>
          </a:p>
        </p:txBody>
      </p:sp>
      <p:sp>
        <p:nvSpPr>
          <p:cNvPr id="36" name="Rectangle 35"/>
          <p:cNvSpPr/>
          <p:nvPr/>
        </p:nvSpPr>
        <p:spPr>
          <a:xfrm>
            <a:off x="228600" y="1600200"/>
            <a:ext cx="4191000" cy="3416320"/>
          </a:xfrm>
          <a:prstGeom prst="rect">
            <a:avLst/>
          </a:prstGeom>
        </p:spPr>
        <p:txBody>
          <a:bodyPr wrap="square">
            <a:spAutoFit/>
          </a:bodyPr>
          <a:lstStyle/>
          <a:p>
            <a:pPr marL="277813" indent="-277813">
              <a:buFont typeface="Arial" pitchFamily="34" charset="0"/>
              <a:buChar char="•"/>
            </a:pPr>
            <a:r>
              <a:rPr lang="en-US" sz="2400" dirty="0" smtClean="0">
                <a:latin typeface="Arial" pitchFamily="34" charset="0"/>
                <a:cs typeface="Arial" pitchFamily="34" charset="0"/>
              </a:rPr>
              <a:t>Oversize tacks often drive an increase in weld size to cover tacks</a:t>
            </a:r>
          </a:p>
          <a:p>
            <a:pPr marL="169863" indent="-169863"/>
            <a:endParaRPr lang="en-US" sz="2400" dirty="0" smtClean="0">
              <a:latin typeface="Arial" pitchFamily="34" charset="0"/>
              <a:cs typeface="Arial" pitchFamily="34" charset="0"/>
            </a:endParaRPr>
          </a:p>
          <a:p>
            <a:pPr marL="277813" indent="-277813">
              <a:buFont typeface="Arial" pitchFamily="34" charset="0"/>
              <a:buChar char="•"/>
            </a:pPr>
            <a:r>
              <a:rPr lang="en-US" sz="2400" dirty="0" smtClean="0">
                <a:latin typeface="Arial" pitchFamily="34" charset="0"/>
                <a:cs typeface="Arial" pitchFamily="34" charset="0"/>
              </a:rPr>
              <a:t>Minimizing tack size eliminate overwelding and reduce welding induced distortion</a:t>
            </a:r>
          </a:p>
          <a:p>
            <a:pPr marL="169863" indent="-169863">
              <a:buFont typeface="Arial" pitchFamily="34" charset="0"/>
              <a:buChar char="•"/>
            </a:pPr>
            <a:endParaRPr lang="en-US" sz="2400" dirty="0" smtClean="0">
              <a:latin typeface="Arial" pitchFamily="34" charset="0"/>
              <a:cs typeface="Arial" pitchFamily="34" charset="0"/>
            </a:endParaRPr>
          </a:p>
        </p:txBody>
      </p:sp>
      <p:pic>
        <p:nvPicPr>
          <p:cNvPr id="6" name="Picture 5" descr="Picture2.png"/>
          <p:cNvPicPr>
            <a:picLocks noChangeAspect="1"/>
          </p:cNvPicPr>
          <p:nvPr/>
        </p:nvPicPr>
        <p:blipFill>
          <a:blip r:embed="rId3" cstate="print"/>
          <a:stretch>
            <a:fillRect/>
          </a:stretch>
        </p:blipFill>
        <p:spPr>
          <a:xfrm>
            <a:off x="4419600" y="2057400"/>
            <a:ext cx="4119395" cy="299109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28600" y="5334000"/>
            <a:ext cx="8001000" cy="1200329"/>
          </a:xfrm>
          <a:prstGeom prst="rect">
            <a:avLst/>
          </a:prstGeom>
        </p:spPr>
        <p:txBody>
          <a:bodyPr wrap="square">
            <a:spAutoFit/>
          </a:bodyPr>
          <a:lstStyle/>
          <a:p>
            <a:pPr marL="282575" indent="-282575">
              <a:buFont typeface="Arial" pitchFamily="34" charset="0"/>
              <a:buChar char="•"/>
            </a:pPr>
            <a:r>
              <a:rPr lang="en-US" sz="2400" dirty="0" smtClean="0">
                <a:latin typeface="Arial" pitchFamily="34" charset="0"/>
                <a:cs typeface="Arial" pitchFamily="34" charset="0"/>
              </a:rPr>
              <a:t>Large tacks also make the use of semi-automatic equipment difficult causing longer process time and larger welds</a:t>
            </a:r>
          </a:p>
        </p:txBody>
      </p:sp>
      <p:sp>
        <p:nvSpPr>
          <p:cNvPr id="9" name="Slide Number Placeholder 8"/>
          <p:cNvSpPr>
            <a:spLocks noGrp="1"/>
          </p:cNvSpPr>
          <p:nvPr>
            <p:ph type="sldNum" sz="quarter" idx="12"/>
          </p:nvPr>
        </p:nvSpPr>
        <p:spPr/>
        <p:txBody>
          <a:bodyPr/>
          <a:lstStyle/>
          <a:p>
            <a:fld id="{9A574043-4FC8-488D-8DCD-3E21E8267F69}" type="slidenum">
              <a:rPr lang="en-US" smtClean="0"/>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1828800"/>
          </a:xfrm>
        </p:spPr>
        <p:txBody>
          <a:bodyPr>
            <a:normAutofit/>
          </a:bodyPr>
          <a:lstStyle/>
          <a:p>
            <a:pPr>
              <a:buNone/>
            </a:pPr>
            <a:r>
              <a:rPr lang="en-US" sz="2400" dirty="0" smtClean="0"/>
              <a:t>Fitter/Welders should never be permitted to check out two different types of electrodes but it is common for them to be allowed to check out different sizes of the same type of electrode and store them in the same can!</a:t>
            </a:r>
          </a:p>
          <a:p>
            <a:endParaRPr lang="en-US" sz="2400" dirty="0" smtClean="0"/>
          </a:p>
        </p:txBody>
      </p:sp>
      <p:sp>
        <p:nvSpPr>
          <p:cNvPr id="4" name="Text Placeholder 7"/>
          <p:cNvSpPr txBox="1">
            <a:spLocks/>
          </p:cNvSpPr>
          <p:nvPr/>
        </p:nvSpPr>
        <p:spPr>
          <a:xfrm>
            <a:off x="152400" y="152400"/>
            <a:ext cx="6781800" cy="914400"/>
          </a:xfrm>
          <a:prstGeom prst="rect">
            <a:avLst/>
          </a:prstGeom>
        </p:spPr>
        <p:txBody>
          <a:bodyPr vert="horz" lIns="91440" tIns="45720" rIns="91440" bIns="45720" rtlCol="0">
            <a:noAutofit/>
          </a:bodyPr>
          <a:lstStyle/>
          <a:p>
            <a:pPr>
              <a:spcBef>
                <a:spcPct val="0"/>
              </a:spcBef>
            </a:pPr>
            <a:r>
              <a:rPr lang="en-US" sz="3200" b="1" dirty="0" smtClean="0">
                <a:solidFill>
                  <a:schemeClr val="accent1"/>
                </a:solidFill>
                <a:latin typeface="+mj-lt"/>
                <a:ea typeface="+mj-ea"/>
                <a:cs typeface="+mj-cs"/>
              </a:rPr>
              <a:t>Common Problem with Building Welds </a:t>
            </a:r>
          </a:p>
          <a:p>
            <a:pPr>
              <a:spcBef>
                <a:spcPct val="0"/>
              </a:spcBef>
            </a:pPr>
            <a:r>
              <a:rPr lang="en-US" sz="3200" b="1" dirty="0" smtClean="0">
                <a:solidFill>
                  <a:schemeClr val="accent1"/>
                </a:solidFill>
                <a:latin typeface="+mj-lt"/>
                <a:ea typeface="+mj-ea"/>
                <a:cs typeface="+mj-cs"/>
              </a:rPr>
              <a:t>on Poor Quality Tacks</a:t>
            </a:r>
          </a:p>
        </p:txBody>
      </p:sp>
      <p:pic>
        <p:nvPicPr>
          <p:cNvPr id="5" name="Picture 4" descr="Picture1.png"/>
          <p:cNvPicPr>
            <a:picLocks noChangeAspect="1"/>
          </p:cNvPicPr>
          <p:nvPr/>
        </p:nvPicPr>
        <p:blipFill>
          <a:blip r:embed="rId3" cstate="print"/>
          <a:stretch>
            <a:fillRect/>
          </a:stretch>
        </p:blipFill>
        <p:spPr>
          <a:xfrm>
            <a:off x="4495800" y="3429000"/>
            <a:ext cx="4164137" cy="2829093"/>
          </a:xfrm>
          <a:prstGeom prst="rect">
            <a:avLst/>
          </a:prstGeom>
        </p:spPr>
      </p:pic>
      <p:sp>
        <p:nvSpPr>
          <p:cNvPr id="6" name="Rectangle 5"/>
          <p:cNvSpPr/>
          <p:nvPr/>
        </p:nvSpPr>
        <p:spPr>
          <a:xfrm>
            <a:off x="609600" y="3657600"/>
            <a:ext cx="3657600" cy="1200329"/>
          </a:xfrm>
          <a:prstGeom prst="rect">
            <a:avLst/>
          </a:prstGeom>
        </p:spPr>
        <p:txBody>
          <a:bodyPr wrap="square">
            <a:spAutoFit/>
          </a:bodyPr>
          <a:lstStyle/>
          <a:p>
            <a:r>
              <a:rPr lang="en-US" sz="2400" dirty="0" smtClean="0"/>
              <a:t>What can you see as a potential problem in this scenario?</a:t>
            </a:r>
          </a:p>
        </p:txBody>
      </p:sp>
      <p:sp>
        <p:nvSpPr>
          <p:cNvPr id="7" name="Slide Number Placeholder 6"/>
          <p:cNvSpPr>
            <a:spLocks noGrp="1"/>
          </p:cNvSpPr>
          <p:nvPr>
            <p:ph type="sldNum" sz="quarter" idx="12"/>
          </p:nvPr>
        </p:nvSpPr>
        <p:spPr/>
        <p:txBody>
          <a:bodyPr/>
          <a:lstStyle/>
          <a:p>
            <a:fld id="{9A574043-4FC8-488D-8DCD-3E21E8267F69}"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Knowledge Check</a:t>
            </a:r>
            <a:endParaRPr lang="en-US" sz="3200" b="1" dirty="0">
              <a:solidFill>
                <a:schemeClr val="accent1"/>
              </a:solidFill>
            </a:endParaRPr>
          </a:p>
        </p:txBody>
      </p:sp>
      <p:sp>
        <p:nvSpPr>
          <p:cNvPr id="9" name="Rectangle 8"/>
          <p:cNvSpPr/>
          <p:nvPr/>
        </p:nvSpPr>
        <p:spPr>
          <a:xfrm>
            <a:off x="381000" y="1752600"/>
            <a:ext cx="8229600" cy="830997"/>
          </a:xfrm>
          <a:prstGeom prst="rect">
            <a:avLst/>
          </a:prstGeom>
        </p:spPr>
        <p:txBody>
          <a:bodyPr wrap="square">
            <a:spAutoFit/>
          </a:bodyPr>
          <a:lstStyle/>
          <a:p>
            <a:pPr>
              <a:buNone/>
            </a:pPr>
            <a:r>
              <a:rPr lang="en-US" sz="2400" dirty="0" smtClean="0"/>
              <a:t>Why should the quality of a tack be the same quality of the final weld?</a:t>
            </a:r>
          </a:p>
        </p:txBody>
      </p:sp>
      <p:sp>
        <p:nvSpPr>
          <p:cNvPr id="10" name="Rectangle 9"/>
          <p:cNvSpPr/>
          <p:nvPr/>
        </p:nvSpPr>
        <p:spPr>
          <a:xfrm>
            <a:off x="1295400" y="3124200"/>
            <a:ext cx="6477000" cy="1200329"/>
          </a:xfrm>
          <a:prstGeom prst="rect">
            <a:avLst/>
          </a:prstGeom>
        </p:spPr>
        <p:txBody>
          <a:bodyPr wrap="square">
            <a:spAutoFit/>
          </a:bodyPr>
          <a:lstStyle/>
          <a:p>
            <a:pPr algn="ctr">
              <a:buNone/>
            </a:pPr>
            <a:r>
              <a:rPr lang="en-US" sz="2400" dirty="0" smtClean="0"/>
              <a:t>The tack should be the same quality of the final weld because the tack is made to be able to incorporate it into the final weld. </a:t>
            </a:r>
          </a:p>
        </p:txBody>
      </p:sp>
      <p:sp>
        <p:nvSpPr>
          <p:cNvPr id="5" name="Slide Number Placeholder 4"/>
          <p:cNvSpPr>
            <a:spLocks noGrp="1"/>
          </p:cNvSpPr>
          <p:nvPr>
            <p:ph type="sldNum" sz="quarter" idx="12"/>
          </p:nvPr>
        </p:nvSpPr>
        <p:spPr/>
        <p:txBody>
          <a:bodyPr/>
          <a:lstStyle/>
          <a:p>
            <a:fld id="{9A574043-4FC8-488D-8DCD-3E21E8267F69}" type="slidenum">
              <a:rPr lang="en-US" smtClean="0"/>
              <a:pPr/>
              <a:t>117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Knowledge Check</a:t>
            </a:r>
            <a:endParaRPr lang="en-US" sz="3200" b="1" dirty="0">
              <a:solidFill>
                <a:schemeClr val="accent1"/>
              </a:solidFill>
            </a:endParaRPr>
          </a:p>
        </p:txBody>
      </p:sp>
      <p:sp>
        <p:nvSpPr>
          <p:cNvPr id="5" name="Rectangle 4"/>
          <p:cNvSpPr/>
          <p:nvPr/>
        </p:nvSpPr>
        <p:spPr>
          <a:xfrm>
            <a:off x="457200" y="2133600"/>
            <a:ext cx="8229600" cy="461665"/>
          </a:xfrm>
          <a:prstGeom prst="rect">
            <a:avLst/>
          </a:prstGeom>
        </p:spPr>
        <p:txBody>
          <a:bodyPr wrap="square">
            <a:spAutoFit/>
          </a:bodyPr>
          <a:lstStyle/>
          <a:p>
            <a:pPr>
              <a:buNone/>
            </a:pPr>
            <a:r>
              <a:rPr lang="en-US" sz="2400" dirty="0" smtClean="0"/>
              <a:t>Tacks should be ___________ than the size of the final weld.</a:t>
            </a:r>
          </a:p>
        </p:txBody>
      </p:sp>
      <p:sp>
        <p:nvSpPr>
          <p:cNvPr id="6" name="Rectangle 5"/>
          <p:cNvSpPr/>
          <p:nvPr/>
        </p:nvSpPr>
        <p:spPr>
          <a:xfrm>
            <a:off x="2743200" y="1905000"/>
            <a:ext cx="1219200" cy="461665"/>
          </a:xfrm>
          <a:prstGeom prst="rect">
            <a:avLst/>
          </a:prstGeom>
        </p:spPr>
        <p:txBody>
          <a:bodyPr wrap="square">
            <a:spAutoFit/>
          </a:bodyPr>
          <a:lstStyle/>
          <a:p>
            <a:pPr>
              <a:buNone/>
            </a:pPr>
            <a:r>
              <a:rPr lang="en-US" sz="2400" dirty="0" smtClean="0"/>
              <a:t>smaller</a:t>
            </a:r>
          </a:p>
        </p:txBody>
      </p:sp>
      <p:sp>
        <p:nvSpPr>
          <p:cNvPr id="7" name="Slide Number Placeholder 6"/>
          <p:cNvSpPr>
            <a:spLocks noGrp="1"/>
          </p:cNvSpPr>
          <p:nvPr>
            <p:ph type="sldNum" sz="quarter" idx="12"/>
          </p:nvPr>
        </p:nvSpPr>
        <p:spPr/>
        <p:txBody>
          <a:bodyPr/>
          <a:lstStyle/>
          <a:p>
            <a:fld id="{9A574043-4FC8-488D-8DCD-3E21E8267F69}" type="slidenum">
              <a:rPr lang="en-US" smtClean="0"/>
              <a:pPr/>
              <a:t>118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Knowledge Check</a:t>
            </a:r>
            <a:endParaRPr lang="en-US" sz="3200" b="1" dirty="0">
              <a:solidFill>
                <a:schemeClr val="accent1"/>
              </a:solidFill>
            </a:endParaRPr>
          </a:p>
        </p:txBody>
      </p:sp>
      <p:sp>
        <p:nvSpPr>
          <p:cNvPr id="9" name="Rectangle 8"/>
          <p:cNvSpPr/>
          <p:nvPr/>
        </p:nvSpPr>
        <p:spPr>
          <a:xfrm>
            <a:off x="381000" y="1752600"/>
            <a:ext cx="8229600" cy="461665"/>
          </a:xfrm>
          <a:prstGeom prst="rect">
            <a:avLst/>
          </a:prstGeom>
        </p:spPr>
        <p:txBody>
          <a:bodyPr wrap="square">
            <a:spAutoFit/>
          </a:bodyPr>
          <a:lstStyle/>
          <a:p>
            <a:pPr>
              <a:buNone/>
            </a:pPr>
            <a:r>
              <a:rPr lang="en-US" sz="2400" dirty="0" smtClean="0"/>
              <a:t>What are some of the disadvantages of tacks that are too large?</a:t>
            </a:r>
          </a:p>
        </p:txBody>
      </p:sp>
      <p:sp>
        <p:nvSpPr>
          <p:cNvPr id="10" name="Rectangle 9"/>
          <p:cNvSpPr/>
          <p:nvPr/>
        </p:nvSpPr>
        <p:spPr>
          <a:xfrm>
            <a:off x="1219200" y="2362200"/>
            <a:ext cx="6629400" cy="461665"/>
          </a:xfrm>
          <a:prstGeom prst="rect">
            <a:avLst/>
          </a:prstGeom>
        </p:spPr>
        <p:txBody>
          <a:bodyPr wrap="square">
            <a:spAutoFit/>
          </a:bodyPr>
          <a:lstStyle/>
          <a:p>
            <a:pPr>
              <a:buFont typeface="Arial" pitchFamily="34" charset="0"/>
              <a:buChar char="•"/>
            </a:pPr>
            <a:r>
              <a:rPr lang="en-US" sz="2400" dirty="0" smtClean="0"/>
              <a:t>  Large tacks result in added distortion to the unit</a:t>
            </a:r>
          </a:p>
        </p:txBody>
      </p:sp>
      <p:sp>
        <p:nvSpPr>
          <p:cNvPr id="5" name="Rectangle 4"/>
          <p:cNvSpPr/>
          <p:nvPr/>
        </p:nvSpPr>
        <p:spPr>
          <a:xfrm>
            <a:off x="1219200" y="2967335"/>
            <a:ext cx="6781800" cy="830997"/>
          </a:xfrm>
          <a:prstGeom prst="rect">
            <a:avLst/>
          </a:prstGeom>
        </p:spPr>
        <p:txBody>
          <a:bodyPr wrap="square">
            <a:spAutoFit/>
          </a:bodyPr>
          <a:lstStyle/>
          <a:p>
            <a:pPr marL="228600" indent="-228600">
              <a:buFont typeface="Arial" pitchFamily="34" charset="0"/>
              <a:buChar char="•"/>
            </a:pPr>
            <a:r>
              <a:rPr lang="en-US" sz="2400" dirty="0" smtClean="0"/>
              <a:t>Large tacks create difficulty in using tractors to mechanically weld</a:t>
            </a:r>
          </a:p>
        </p:txBody>
      </p:sp>
      <p:sp>
        <p:nvSpPr>
          <p:cNvPr id="6" name="Rectangle 5"/>
          <p:cNvSpPr/>
          <p:nvPr/>
        </p:nvSpPr>
        <p:spPr>
          <a:xfrm>
            <a:off x="1219200" y="3886200"/>
            <a:ext cx="6781800" cy="830997"/>
          </a:xfrm>
          <a:prstGeom prst="rect">
            <a:avLst/>
          </a:prstGeom>
        </p:spPr>
        <p:txBody>
          <a:bodyPr wrap="square">
            <a:spAutoFit/>
          </a:bodyPr>
          <a:lstStyle/>
          <a:p>
            <a:pPr marL="228600" indent="-228600">
              <a:buFont typeface="Arial" pitchFamily="34" charset="0"/>
              <a:buChar char="•"/>
            </a:pPr>
            <a:r>
              <a:rPr lang="en-US" sz="2400" dirty="0" smtClean="0"/>
              <a:t>Large tacks increase the need for repairs to be made using grinders</a:t>
            </a:r>
          </a:p>
        </p:txBody>
      </p:sp>
      <p:sp>
        <p:nvSpPr>
          <p:cNvPr id="7" name="Slide Number Placeholder 6"/>
          <p:cNvSpPr>
            <a:spLocks noGrp="1"/>
          </p:cNvSpPr>
          <p:nvPr>
            <p:ph type="sldNum" sz="quarter" idx="12"/>
          </p:nvPr>
        </p:nvSpPr>
        <p:spPr/>
        <p:txBody>
          <a:bodyPr/>
          <a:lstStyle/>
          <a:p>
            <a:fld id="{9A574043-4FC8-488D-8DCD-3E21E8267F69}" type="slidenum">
              <a:rPr lang="en-US" smtClean="0"/>
              <a:pPr/>
              <a:t>119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2743200"/>
            <a:ext cx="6259342" cy="646331"/>
          </a:xfrm>
          <a:prstGeom prst="rect">
            <a:avLst/>
          </a:prstGeom>
        </p:spPr>
        <p:txBody>
          <a:bodyPr wrap="none">
            <a:spAutoFit/>
          </a:bodyPr>
          <a:lstStyle/>
          <a:p>
            <a:r>
              <a:rPr lang="en-US" sz="3600" b="1" dirty="0" smtClean="0">
                <a:solidFill>
                  <a:srgbClr val="0070C0"/>
                </a:solidFill>
              </a:rPr>
              <a:t>Things done right the first time!</a:t>
            </a:r>
            <a:endParaRPr lang="en-US" sz="3600" b="1" dirty="0">
              <a:solidFill>
                <a:srgbClr val="0070C0"/>
              </a:solidFill>
            </a:endParaRPr>
          </a:p>
        </p:txBody>
      </p:sp>
      <p:sp>
        <p:nvSpPr>
          <p:cNvPr id="11" name="Rectangle 10"/>
          <p:cNvSpPr/>
          <p:nvPr/>
        </p:nvSpPr>
        <p:spPr>
          <a:xfrm>
            <a:off x="685800" y="4114800"/>
            <a:ext cx="7620000" cy="1200329"/>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400" dirty="0"/>
              <a:t>The result </a:t>
            </a:r>
            <a:r>
              <a:rPr lang="en-US" sz="2400" dirty="0" smtClean="0"/>
              <a:t>of FTQ is </a:t>
            </a:r>
            <a:r>
              <a:rPr lang="en-US" sz="2400" dirty="0"/>
              <a:t>companies can better identify methods and processes to streamline </a:t>
            </a:r>
            <a:r>
              <a:rPr lang="en-US" sz="2400" dirty="0" smtClean="0"/>
              <a:t>production to </a:t>
            </a:r>
            <a:r>
              <a:rPr lang="en-US" sz="2400" dirty="0"/>
              <a:t>ensure a higher quality product in a more cost-efficient </a:t>
            </a:r>
            <a:r>
              <a:rPr lang="en-US" sz="2400" dirty="0" smtClean="0"/>
              <a:t>manner.</a:t>
            </a:r>
            <a:endParaRPr lang="en-US" sz="2400" dirty="0"/>
          </a:p>
        </p:txBody>
      </p:sp>
      <p:sp>
        <p:nvSpPr>
          <p:cNvPr id="13" name="Rectangle 12"/>
          <p:cNvSpPr/>
          <p:nvPr/>
        </p:nvSpPr>
        <p:spPr>
          <a:xfrm>
            <a:off x="609600" y="1676400"/>
            <a:ext cx="8001000" cy="830997"/>
          </a:xfrm>
          <a:prstGeom prst="rect">
            <a:avLst/>
          </a:prstGeom>
        </p:spPr>
        <p:txBody>
          <a:bodyPr wrap="square">
            <a:spAutoFit/>
          </a:bodyPr>
          <a:lstStyle/>
          <a:p>
            <a:r>
              <a:rPr lang="en-US" sz="2400" dirty="0" smtClean="0"/>
              <a:t>First Time Quality (FTQ): What does it mean? </a:t>
            </a:r>
          </a:p>
          <a:p>
            <a:endParaRPr lang="en-US" sz="2400" dirty="0" smtClean="0"/>
          </a:p>
        </p:txBody>
      </p:sp>
      <p:sp>
        <p:nvSpPr>
          <p:cNvPr id="16"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ea typeface="+mn-ea"/>
                <a:cs typeface="+mn-cs"/>
              </a:rPr>
              <a:t>Is 99.9%</a:t>
            </a:r>
            <a:r>
              <a:rPr kumimoji="0" lang="en-US" sz="3200" b="1" i="0" u="none" strike="noStrike" kern="1200" cap="none" spc="0" normalizeH="0" noProof="0" dirty="0" smtClean="0">
                <a:ln>
                  <a:noFill/>
                </a:ln>
                <a:solidFill>
                  <a:schemeClr val="tx2">
                    <a:lumMod val="60000"/>
                    <a:lumOff val="40000"/>
                  </a:schemeClr>
                </a:solidFill>
                <a:effectLst/>
                <a:uLnTx/>
                <a:uFillTx/>
                <a:ea typeface="+mn-ea"/>
                <a:cs typeface="+mn-cs"/>
              </a:rPr>
              <a:t> Called Success?</a:t>
            </a:r>
            <a:endParaRPr kumimoji="0" lang="en-US" sz="3200" b="1" i="0" u="none" strike="noStrike" kern="1200" cap="none" spc="0" normalizeH="0" baseline="0" noProof="0" dirty="0">
              <a:ln>
                <a:noFill/>
              </a:ln>
              <a:solidFill>
                <a:schemeClr val="tx2">
                  <a:lumMod val="60000"/>
                  <a:lumOff val="40000"/>
                </a:schemeClr>
              </a:solidFill>
              <a:effectLst/>
              <a:uLnTx/>
              <a:uFillTx/>
              <a:ea typeface="+mn-ea"/>
              <a:cs typeface="+mn-cs"/>
            </a:endParaRPr>
          </a:p>
        </p:txBody>
      </p:sp>
      <p:sp>
        <p:nvSpPr>
          <p:cNvPr id="6" name="Slide Number Placeholder 5"/>
          <p:cNvSpPr>
            <a:spLocks noGrp="1"/>
          </p:cNvSpPr>
          <p:nvPr>
            <p:ph type="sldNum" sz="quarter" idx="12"/>
          </p:nvPr>
        </p:nvSpPr>
        <p:spPr/>
        <p:txBody>
          <a:bodyPr/>
          <a:lstStyle/>
          <a:p>
            <a:fld id="{9A574043-4FC8-488D-8DCD-3E21E8267F69}"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Knowledge Check</a:t>
            </a:r>
            <a:endParaRPr lang="en-US" sz="3200" b="1" dirty="0">
              <a:solidFill>
                <a:schemeClr val="accent1"/>
              </a:solidFill>
            </a:endParaRPr>
          </a:p>
        </p:txBody>
      </p:sp>
      <p:sp>
        <p:nvSpPr>
          <p:cNvPr id="6" name="Rectangle 5"/>
          <p:cNvSpPr/>
          <p:nvPr/>
        </p:nvSpPr>
        <p:spPr>
          <a:xfrm>
            <a:off x="1219200" y="2667000"/>
            <a:ext cx="6781800" cy="461665"/>
          </a:xfrm>
          <a:prstGeom prst="rect">
            <a:avLst/>
          </a:prstGeom>
        </p:spPr>
        <p:txBody>
          <a:bodyPr wrap="square">
            <a:spAutoFit/>
          </a:bodyPr>
          <a:lstStyle/>
          <a:p>
            <a:pPr marL="228600" indent="-228600">
              <a:buFont typeface="Arial" pitchFamily="34" charset="0"/>
              <a:buChar char="•"/>
            </a:pPr>
            <a:r>
              <a:rPr lang="en-US" sz="2400" dirty="0" smtClean="0"/>
              <a:t>Increase the length of the tack</a:t>
            </a:r>
          </a:p>
        </p:txBody>
      </p:sp>
      <p:sp>
        <p:nvSpPr>
          <p:cNvPr id="7" name="Rectangle 6"/>
          <p:cNvSpPr/>
          <p:nvPr/>
        </p:nvSpPr>
        <p:spPr>
          <a:xfrm>
            <a:off x="381000" y="1676400"/>
            <a:ext cx="8229600" cy="830997"/>
          </a:xfrm>
          <a:prstGeom prst="rect">
            <a:avLst/>
          </a:prstGeom>
        </p:spPr>
        <p:txBody>
          <a:bodyPr wrap="square">
            <a:spAutoFit/>
          </a:bodyPr>
          <a:lstStyle/>
          <a:p>
            <a:pPr>
              <a:buNone/>
            </a:pPr>
            <a:r>
              <a:rPr lang="en-US" sz="2400" dirty="0" smtClean="0"/>
              <a:t>What two steps can be taken to retain the strength of a tack when using a 3/32 electrode?</a:t>
            </a:r>
          </a:p>
        </p:txBody>
      </p:sp>
      <p:sp>
        <p:nvSpPr>
          <p:cNvPr id="8" name="Rectangle 7"/>
          <p:cNvSpPr/>
          <p:nvPr/>
        </p:nvSpPr>
        <p:spPr>
          <a:xfrm>
            <a:off x="1219200" y="3200400"/>
            <a:ext cx="6629400" cy="461665"/>
          </a:xfrm>
          <a:prstGeom prst="rect">
            <a:avLst/>
          </a:prstGeom>
        </p:spPr>
        <p:txBody>
          <a:bodyPr wrap="square">
            <a:spAutoFit/>
          </a:bodyPr>
          <a:lstStyle/>
          <a:p>
            <a:pPr>
              <a:buFont typeface="Arial" pitchFamily="34" charset="0"/>
              <a:buChar char="•"/>
            </a:pPr>
            <a:r>
              <a:rPr lang="en-US" sz="2400" dirty="0" smtClean="0"/>
              <a:t>  Increase the frequency of the tacks</a:t>
            </a:r>
          </a:p>
        </p:txBody>
      </p:sp>
      <p:sp>
        <p:nvSpPr>
          <p:cNvPr id="9" name="Slide Number Placeholder 8"/>
          <p:cNvSpPr>
            <a:spLocks noGrp="1"/>
          </p:cNvSpPr>
          <p:nvPr>
            <p:ph type="sldNum" sz="quarter" idx="12"/>
          </p:nvPr>
        </p:nvSpPr>
        <p:spPr/>
        <p:txBody>
          <a:bodyPr/>
          <a:lstStyle/>
          <a:p>
            <a:fld id="{9A574043-4FC8-488D-8DCD-3E21E8267F69}" type="slidenum">
              <a:rPr lang="en-US" smtClean="0"/>
              <a:pPr/>
              <a:t>120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Knowledge Check</a:t>
            </a:r>
            <a:endParaRPr lang="en-US" sz="3200" b="1" dirty="0">
              <a:solidFill>
                <a:schemeClr val="accent1"/>
              </a:solidFill>
            </a:endParaRPr>
          </a:p>
        </p:txBody>
      </p:sp>
      <p:sp>
        <p:nvSpPr>
          <p:cNvPr id="7" name="Rectangle 6"/>
          <p:cNvSpPr/>
          <p:nvPr/>
        </p:nvSpPr>
        <p:spPr>
          <a:xfrm>
            <a:off x="304800" y="1752600"/>
            <a:ext cx="8229600" cy="830997"/>
          </a:xfrm>
          <a:prstGeom prst="rect">
            <a:avLst/>
          </a:prstGeom>
        </p:spPr>
        <p:txBody>
          <a:bodyPr wrap="square">
            <a:spAutoFit/>
          </a:bodyPr>
          <a:lstStyle/>
          <a:p>
            <a:pPr>
              <a:buNone/>
            </a:pPr>
            <a:r>
              <a:rPr lang="en-US" sz="2400" dirty="0" smtClean="0"/>
              <a:t>What must be done to all tacks before releasing a completed unit to the welding customer? </a:t>
            </a:r>
          </a:p>
        </p:txBody>
      </p:sp>
      <p:sp>
        <p:nvSpPr>
          <p:cNvPr id="8" name="Rectangle 7"/>
          <p:cNvSpPr/>
          <p:nvPr/>
        </p:nvSpPr>
        <p:spPr>
          <a:xfrm>
            <a:off x="1828800" y="3124200"/>
            <a:ext cx="5181600" cy="830997"/>
          </a:xfrm>
          <a:prstGeom prst="rect">
            <a:avLst/>
          </a:prstGeom>
        </p:spPr>
        <p:txBody>
          <a:bodyPr wrap="square">
            <a:spAutoFit/>
          </a:bodyPr>
          <a:lstStyle/>
          <a:p>
            <a:pPr algn="ctr">
              <a:buNone/>
            </a:pPr>
            <a:r>
              <a:rPr lang="en-US" sz="2400" dirty="0" smtClean="0"/>
              <a:t>The slag must be removed from all tacks prior to release.</a:t>
            </a:r>
          </a:p>
        </p:txBody>
      </p:sp>
      <p:sp>
        <p:nvSpPr>
          <p:cNvPr id="5" name="Slide Number Placeholder 4"/>
          <p:cNvSpPr>
            <a:spLocks noGrp="1"/>
          </p:cNvSpPr>
          <p:nvPr>
            <p:ph type="sldNum" sz="quarter" idx="12"/>
          </p:nvPr>
        </p:nvSpPr>
        <p:spPr/>
        <p:txBody>
          <a:bodyPr/>
          <a:lstStyle/>
          <a:p>
            <a:fld id="{9A574043-4FC8-488D-8DCD-3E21E8267F69}" type="slidenum">
              <a:rPr lang="en-US" smtClean="0"/>
              <a:pPr/>
              <a:t>121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24000"/>
            <a:ext cx="4419600" cy="3785652"/>
          </a:xfrm>
          <a:prstGeom prst="rect">
            <a:avLst/>
          </a:prstGeom>
          <a:solidFill>
            <a:schemeClr val="bg1"/>
          </a:solidFill>
        </p:spPr>
        <p:txBody>
          <a:bodyPr wrap="square" rtlCol="0">
            <a:spAutoFit/>
          </a:bodyPr>
          <a:lstStyle/>
          <a:p>
            <a:pPr marL="228600" indent="-228600"/>
            <a:r>
              <a:rPr lang="en-US" sz="2400" dirty="0" smtClean="0">
                <a:latin typeface="Arial" pitchFamily="34" charset="0"/>
                <a:cs typeface="Arial" pitchFamily="34" charset="0"/>
              </a:rPr>
              <a:t>The thin material is repaired using minimal propylene gas pressure, increased oxygen, and a #2 size torch tip. </a:t>
            </a:r>
          </a:p>
          <a:p>
            <a:pPr marL="228600" indent="-228600"/>
            <a:endParaRPr lang="en-US" sz="2400" dirty="0" smtClean="0">
              <a:latin typeface="Arial" pitchFamily="34" charset="0"/>
              <a:cs typeface="Arial" pitchFamily="34" charset="0"/>
            </a:endParaRPr>
          </a:p>
          <a:p>
            <a:pPr marL="228600" indent="-228600"/>
            <a:r>
              <a:rPr lang="en-US" sz="2400" dirty="0" smtClean="0">
                <a:latin typeface="Arial" pitchFamily="34" charset="0"/>
                <a:cs typeface="Arial" pitchFamily="34" charset="0"/>
              </a:rPr>
              <a:t>The spot heating method is performed by creating 1- 1/4 inch spots along both sides of the weld seam and/or along both sides of the Tee’s.</a:t>
            </a:r>
            <a:endParaRPr lang="en-US" sz="2400" dirty="0">
              <a:latin typeface="Arial" pitchFamily="34" charset="0"/>
              <a:cs typeface="Arial" pitchFamily="34" charset="0"/>
            </a:endParaRPr>
          </a:p>
        </p:txBody>
      </p:sp>
      <p:sp>
        <p:nvSpPr>
          <p:cNvPr id="4" name="TextBox 3"/>
          <p:cNvSpPr txBox="1"/>
          <p:nvPr/>
        </p:nvSpPr>
        <p:spPr>
          <a:xfrm>
            <a:off x="3858" y="115747"/>
            <a:ext cx="7566434" cy="1015663"/>
          </a:xfrm>
          <a:prstGeom prst="rect">
            <a:avLst/>
          </a:prstGeom>
          <a:noFill/>
        </p:spPr>
        <p:txBody>
          <a:bodyPr wrap="square" rtlCol="0">
            <a:spAutoFit/>
          </a:bodyPr>
          <a:lstStyle/>
          <a:p>
            <a:r>
              <a:rPr lang="en-US" sz="3200" b="1" dirty="0" smtClean="0">
                <a:solidFill>
                  <a:schemeClr val="accent1"/>
                </a:solidFill>
                <a:latin typeface="+mj-lt"/>
                <a:ea typeface="+mj-ea"/>
                <a:cs typeface="+mj-cs"/>
              </a:rPr>
              <a:t>Distortion Correction</a:t>
            </a:r>
          </a:p>
          <a:p>
            <a:r>
              <a:rPr lang="en-US" sz="2800" b="1" dirty="0" smtClean="0">
                <a:solidFill>
                  <a:schemeClr val="accent1"/>
                </a:solidFill>
                <a:latin typeface="+mj-lt"/>
                <a:ea typeface="+mj-ea"/>
                <a:cs typeface="+mj-cs"/>
              </a:rPr>
              <a:t>Spot Flame Straightening Method</a:t>
            </a:r>
            <a:endParaRPr lang="en-US" sz="2800" b="1" dirty="0">
              <a:solidFill>
                <a:schemeClr val="accent1"/>
              </a:solidFill>
              <a:latin typeface="+mj-lt"/>
              <a:ea typeface="+mj-ea"/>
              <a:cs typeface="+mj-cs"/>
            </a:endParaRPr>
          </a:p>
        </p:txBody>
      </p:sp>
      <p:pic>
        <p:nvPicPr>
          <p:cNvPr id="7" name="Picture 2" descr="C:\Thin Plate Distortion Photo Sorting\NSC 4 - Hull 4914\Vaulted\Waterfront\2230\P7090142.JPG"/>
          <p:cNvPicPr>
            <a:picLocks noChangeAspect="1" noChangeArrowheads="1"/>
          </p:cNvPicPr>
          <p:nvPr/>
        </p:nvPicPr>
        <p:blipFill>
          <a:blip r:embed="rId3" cstate="print"/>
          <a:srcRect l="30847" r="6102"/>
          <a:stretch>
            <a:fillRect/>
          </a:stretch>
        </p:blipFill>
        <p:spPr bwMode="auto">
          <a:xfrm>
            <a:off x="4953000" y="1600201"/>
            <a:ext cx="3782103" cy="47244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9A574043-4FC8-488D-8DCD-3E21E8267F69}" type="slidenum">
              <a:rPr lang="en-US" smtClean="0"/>
              <a:pPr/>
              <a:t>122</a:t>
            </a:fld>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819400"/>
            <a:ext cx="4267200" cy="3416320"/>
          </a:xfrm>
          <a:prstGeom prst="rect">
            <a:avLst/>
          </a:prstGeom>
          <a:solidFill>
            <a:schemeClr val="bg1"/>
          </a:solidFill>
        </p:spPr>
        <p:txBody>
          <a:bodyPr wrap="square" rtlCol="0">
            <a:spAutoFit/>
          </a:bodyPr>
          <a:lstStyle/>
          <a:p>
            <a:pPr marL="228600" indent="-228600">
              <a:buFont typeface="Arial" pitchFamily="34" charset="0"/>
              <a:buChar char="•"/>
            </a:pPr>
            <a:r>
              <a:rPr lang="en-US" sz="2400" dirty="0" smtClean="0">
                <a:latin typeface="Arial" pitchFamily="34" charset="0"/>
                <a:cs typeface="Arial" pitchFamily="34" charset="0"/>
              </a:rPr>
              <a:t>The entire highlighted area was repaired using the spot heating method</a:t>
            </a:r>
          </a:p>
          <a:p>
            <a:pPr marL="228600" indent="-228600">
              <a:buFont typeface="Arial" pitchFamily="34" charset="0"/>
              <a:buChar char="•"/>
            </a:pPr>
            <a:endParaRPr lang="en-US" sz="2400" dirty="0" smtClean="0">
              <a:latin typeface="Arial" pitchFamily="34" charset="0"/>
              <a:cs typeface="Arial" pitchFamily="34" charset="0"/>
            </a:endParaRPr>
          </a:p>
          <a:p>
            <a:pPr marL="228600" indent="-228600">
              <a:buFont typeface="Arial" pitchFamily="34" charset="0"/>
              <a:buChar char="•"/>
            </a:pPr>
            <a:r>
              <a:rPr lang="en-US" sz="2400" dirty="0" smtClean="0">
                <a:latin typeface="Arial" pitchFamily="34" charset="0"/>
                <a:cs typeface="Arial" pitchFamily="34" charset="0"/>
              </a:rPr>
              <a:t>When proper distortion control techniques are followed, this costly non-value added step can be minimized or eliminated</a:t>
            </a:r>
            <a:endParaRPr lang="en-US" sz="2400" dirty="0">
              <a:latin typeface="Arial" pitchFamily="34" charset="0"/>
              <a:cs typeface="Arial" pitchFamily="34" charset="0"/>
            </a:endParaRPr>
          </a:p>
        </p:txBody>
      </p:sp>
      <p:sp>
        <p:nvSpPr>
          <p:cNvPr id="6" name="Rectangle 5"/>
          <p:cNvSpPr/>
          <p:nvPr/>
        </p:nvSpPr>
        <p:spPr>
          <a:xfrm>
            <a:off x="-4823" y="92597"/>
            <a:ext cx="6858000" cy="1015663"/>
          </a:xfrm>
          <a:prstGeom prst="rect">
            <a:avLst/>
          </a:prstGeom>
        </p:spPr>
        <p:txBody>
          <a:bodyPr wrap="square">
            <a:spAutoFit/>
          </a:bodyPr>
          <a:lstStyle/>
          <a:p>
            <a:r>
              <a:rPr lang="en-US" sz="3200" b="1" dirty="0" smtClean="0">
                <a:solidFill>
                  <a:schemeClr val="accent1"/>
                </a:solidFill>
                <a:latin typeface="+mj-lt"/>
              </a:rPr>
              <a:t>Distortion Correction</a:t>
            </a:r>
          </a:p>
          <a:p>
            <a:r>
              <a:rPr lang="en-US" sz="2800" b="1" dirty="0" smtClean="0">
                <a:solidFill>
                  <a:schemeClr val="accent1"/>
                </a:solidFill>
              </a:rPr>
              <a:t>Repairing Excessive Heat Damage</a:t>
            </a:r>
            <a:endParaRPr lang="en-US" sz="2800" b="1" dirty="0">
              <a:solidFill>
                <a:schemeClr val="accent1"/>
              </a:solidFill>
            </a:endParaRPr>
          </a:p>
        </p:txBody>
      </p:sp>
      <p:pic>
        <p:nvPicPr>
          <p:cNvPr id="5" name="Picture 2" descr="C:\Thin Plate Distortion Photo Sorting\NSC 4 - Hull 4914\Vaulted\Waterfront\3130\P7240022.JPG"/>
          <p:cNvPicPr>
            <a:picLocks noChangeAspect="1" noChangeArrowheads="1"/>
          </p:cNvPicPr>
          <p:nvPr/>
        </p:nvPicPr>
        <p:blipFill>
          <a:blip r:embed="rId3" cstate="print"/>
          <a:srcRect l="5469" r="11979"/>
          <a:stretch>
            <a:fillRect/>
          </a:stretch>
        </p:blipFill>
        <p:spPr bwMode="auto">
          <a:xfrm>
            <a:off x="4419600" y="2514600"/>
            <a:ext cx="4368535" cy="396889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28600" y="1676400"/>
            <a:ext cx="8077200" cy="830997"/>
          </a:xfrm>
          <a:prstGeom prst="rect">
            <a:avLst/>
          </a:prstGeom>
        </p:spPr>
        <p:txBody>
          <a:bodyPr wrap="square">
            <a:spAutoFit/>
          </a:bodyPr>
          <a:lstStyle/>
          <a:p>
            <a:pPr marL="228600" indent="-228600">
              <a:buFont typeface="Arial" pitchFamily="34" charset="0"/>
              <a:buChar char="•"/>
            </a:pPr>
            <a:r>
              <a:rPr lang="en-US" sz="2400" dirty="0" smtClean="0">
                <a:latin typeface="Arial" pitchFamily="34" charset="0"/>
                <a:cs typeface="Arial" pitchFamily="34" charset="0"/>
              </a:rPr>
              <a:t>This unit was repaired by creating 1-1/4 inch spots along the area damaged by excessive heat</a:t>
            </a:r>
          </a:p>
        </p:txBody>
      </p:sp>
      <p:sp>
        <p:nvSpPr>
          <p:cNvPr id="8" name="Slide Number Placeholder 7"/>
          <p:cNvSpPr>
            <a:spLocks noGrp="1"/>
          </p:cNvSpPr>
          <p:nvPr>
            <p:ph type="sldNum" sz="quarter" idx="12"/>
          </p:nvPr>
        </p:nvSpPr>
        <p:spPr/>
        <p:txBody>
          <a:bodyPr/>
          <a:lstStyle/>
          <a:p>
            <a:fld id="{9A574043-4FC8-488D-8DCD-3E21E8267F69}" type="slidenum">
              <a:rPr lang="en-US" smtClean="0"/>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953000"/>
          </a:xfrm>
        </p:spPr>
        <p:txBody>
          <a:bodyPr>
            <a:normAutofit/>
          </a:bodyPr>
          <a:lstStyle/>
          <a:p>
            <a:pPr marL="971550" indent="-971550">
              <a:buNone/>
            </a:pPr>
            <a:r>
              <a:rPr lang="en-US" sz="2400" b="1" dirty="0" smtClean="0">
                <a:solidFill>
                  <a:srgbClr val="FF0000"/>
                </a:solidFill>
              </a:rPr>
              <a:t>Step 1:</a:t>
            </a:r>
            <a:r>
              <a:rPr lang="en-US" sz="2800" b="1" dirty="0" smtClean="0">
                <a:solidFill>
                  <a:srgbClr val="FF0000"/>
                </a:solidFill>
              </a:rPr>
              <a:t> </a:t>
            </a:r>
            <a:r>
              <a:rPr lang="en-US" sz="2400" dirty="0" smtClean="0"/>
              <a:t>Heat all stiffeners in a general area with distortion/deflection with a spot pattern</a:t>
            </a:r>
          </a:p>
          <a:p>
            <a:pPr marL="1143000" lvl="2" indent="57150">
              <a:buFontTx/>
              <a:buChar char="-"/>
            </a:pPr>
            <a:r>
              <a:rPr lang="en-US" dirty="0" smtClean="0"/>
              <a:t> 1 to 1 ¼” spots 2” apart</a:t>
            </a:r>
          </a:p>
          <a:p>
            <a:pPr marL="1143000" lvl="2" indent="57150">
              <a:buFontTx/>
              <a:buChar char="-"/>
            </a:pPr>
            <a:r>
              <a:rPr lang="en-US" dirty="0" smtClean="0"/>
              <a:t> 950 to 1000 degrees</a:t>
            </a:r>
          </a:p>
          <a:p>
            <a:pPr marL="1143000" lvl="2" indent="57150">
              <a:buFontTx/>
              <a:buChar char="-"/>
            </a:pPr>
            <a:r>
              <a:rPr lang="en-US" dirty="0" smtClean="0"/>
              <a:t> Stagger spots on each side of the stiffener</a:t>
            </a:r>
            <a:endParaRPr lang="en-US" b="1" dirty="0" smtClean="0"/>
          </a:p>
          <a:p>
            <a:pPr marL="1314450" lvl="2" indent="-1314450">
              <a:buNone/>
            </a:pPr>
            <a:endParaRPr lang="en-US" sz="2800" b="1" dirty="0" smtClean="0">
              <a:solidFill>
                <a:srgbClr val="FF0000"/>
              </a:solidFill>
            </a:endParaRPr>
          </a:p>
          <a:p>
            <a:pPr marL="971550" lvl="2" indent="-971550">
              <a:buNone/>
            </a:pPr>
            <a:r>
              <a:rPr lang="en-US" b="1" dirty="0" smtClean="0">
                <a:solidFill>
                  <a:srgbClr val="FF0000"/>
                </a:solidFill>
              </a:rPr>
              <a:t>Step 2:</a:t>
            </a:r>
            <a:r>
              <a:rPr lang="en-US" sz="2800" b="1" dirty="0" smtClean="0"/>
              <a:t> </a:t>
            </a:r>
            <a:r>
              <a:rPr lang="en-US" dirty="0" smtClean="0"/>
              <a:t>If unacceptable distortion/deflection still exists, repeat Step 1</a:t>
            </a:r>
          </a:p>
          <a:p>
            <a:pPr marL="1314450" lvl="2" indent="-171450">
              <a:buNone/>
            </a:pPr>
            <a:r>
              <a:rPr lang="en-US" dirty="0" smtClean="0"/>
              <a:t>- Use an opposite spot pattern compared to Step 1</a:t>
            </a:r>
          </a:p>
          <a:p>
            <a:pPr marL="915988" indent="-915988">
              <a:buNone/>
            </a:pPr>
            <a:endParaRPr lang="en-US" dirty="0" smtClean="0"/>
          </a:p>
          <a:p>
            <a:pPr marL="914400" lvl="2" indent="-914400">
              <a:buNone/>
            </a:pPr>
            <a:endParaRPr lang="en-US" dirty="0" smtClean="0"/>
          </a:p>
        </p:txBody>
      </p:sp>
      <p:sp>
        <p:nvSpPr>
          <p:cNvPr id="5" name="Title 1"/>
          <p:cNvSpPr>
            <a:spLocks noGrp="1"/>
          </p:cNvSpPr>
          <p:nvPr>
            <p:ph type="title"/>
          </p:nvPr>
        </p:nvSpPr>
        <p:spPr>
          <a:xfrm>
            <a:off x="0" y="0"/>
            <a:ext cx="8229600" cy="1143000"/>
          </a:xfrm>
        </p:spPr>
        <p:txBody>
          <a:bodyPr>
            <a:normAutofit/>
          </a:bodyPr>
          <a:lstStyle/>
          <a:p>
            <a:pPr algn="l"/>
            <a:r>
              <a:rPr lang="en-US" sz="3200" b="1" dirty="0" smtClean="0">
                <a:solidFill>
                  <a:schemeClr val="accent1"/>
                </a:solidFill>
              </a:rPr>
              <a:t>Flame Straighten Example</a:t>
            </a:r>
            <a:br>
              <a:rPr lang="en-US" sz="3200" b="1" dirty="0" smtClean="0">
                <a:solidFill>
                  <a:schemeClr val="accent1"/>
                </a:solidFill>
              </a:rPr>
            </a:br>
            <a:r>
              <a:rPr lang="en-US" sz="2800" b="1" dirty="0" smtClean="0">
                <a:solidFill>
                  <a:schemeClr val="accent1"/>
                </a:solidFill>
              </a:rPr>
              <a:t>Steps for Straightening 1/4” Plate</a:t>
            </a:r>
            <a:endParaRPr lang="en-US" sz="28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124</a:t>
            </a:fld>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953000"/>
          </a:xfrm>
        </p:spPr>
        <p:txBody>
          <a:bodyPr>
            <a:normAutofit/>
          </a:bodyPr>
          <a:lstStyle/>
          <a:p>
            <a:pPr marL="914400" lvl="2" indent="-914400">
              <a:buNone/>
            </a:pPr>
            <a:r>
              <a:rPr lang="en-US" b="1" dirty="0" smtClean="0">
                <a:solidFill>
                  <a:srgbClr val="FF0000"/>
                </a:solidFill>
              </a:rPr>
              <a:t>Step 3: </a:t>
            </a:r>
            <a:r>
              <a:rPr lang="en-US" dirty="0" smtClean="0"/>
              <a:t>If unacceptable distortion/deflection still exists, line heat all stiffeners in a general area with distortion/ deflection with continuous running of the stiffener.</a:t>
            </a:r>
            <a:endParaRPr lang="en-US" b="1" dirty="0" smtClean="0"/>
          </a:p>
          <a:p>
            <a:pPr marL="1257300" lvl="2" indent="228600">
              <a:buFontTx/>
              <a:buChar char="-"/>
            </a:pPr>
            <a:r>
              <a:rPr lang="en-US" dirty="0" smtClean="0">
                <a:ea typeface="+mn-ea"/>
              </a:rPr>
              <a:t>Heat entire length of stiffeners</a:t>
            </a:r>
          </a:p>
          <a:p>
            <a:pPr marL="1257300" lvl="2" indent="228600">
              <a:buFontTx/>
              <a:buChar char="-"/>
            </a:pPr>
            <a:r>
              <a:rPr lang="en-US" dirty="0" smtClean="0">
                <a:ea typeface="+mn-ea"/>
              </a:rPr>
              <a:t>950 to 1000 degrees</a:t>
            </a:r>
          </a:p>
          <a:p>
            <a:pPr marL="1485900" lvl="2" indent="-228600">
              <a:buFontTx/>
              <a:buChar char="-"/>
            </a:pPr>
            <a:r>
              <a:rPr lang="en-US" dirty="0" smtClean="0">
                <a:ea typeface="+mn-ea"/>
              </a:rPr>
              <a:t>Supervision should be notified prior to performing this step</a:t>
            </a:r>
          </a:p>
          <a:p>
            <a:pPr marL="915988" indent="-915988">
              <a:buNone/>
            </a:pPr>
            <a:endParaRPr lang="en-US" dirty="0" smtClean="0"/>
          </a:p>
          <a:p>
            <a:pPr marL="914400" lvl="2" indent="-914400">
              <a:buNone/>
            </a:pPr>
            <a:endParaRPr lang="en-US" dirty="0" smtClean="0"/>
          </a:p>
        </p:txBody>
      </p:sp>
      <p:sp>
        <p:nvSpPr>
          <p:cNvPr id="6" name="Rectangle 5"/>
          <p:cNvSpPr/>
          <p:nvPr/>
        </p:nvSpPr>
        <p:spPr>
          <a:xfrm>
            <a:off x="22185" y="81023"/>
            <a:ext cx="6934200" cy="1015663"/>
          </a:xfrm>
          <a:prstGeom prst="rect">
            <a:avLst/>
          </a:prstGeom>
        </p:spPr>
        <p:txBody>
          <a:bodyPr wrap="square">
            <a:spAutoFit/>
          </a:bodyPr>
          <a:lstStyle/>
          <a:p>
            <a:r>
              <a:rPr lang="en-US" sz="3200" b="1" dirty="0" smtClean="0">
                <a:solidFill>
                  <a:schemeClr val="accent1"/>
                </a:solidFill>
              </a:rPr>
              <a:t>Flame Straighten Example</a:t>
            </a:r>
            <a:r>
              <a:rPr lang="en-US" sz="2000" b="1" dirty="0" smtClean="0">
                <a:solidFill>
                  <a:schemeClr val="accent1"/>
                </a:solidFill>
              </a:rPr>
              <a:t/>
            </a:r>
            <a:br>
              <a:rPr lang="en-US" sz="2000" b="1" dirty="0" smtClean="0">
                <a:solidFill>
                  <a:schemeClr val="accent1"/>
                </a:solidFill>
              </a:rPr>
            </a:br>
            <a:r>
              <a:rPr lang="en-US" sz="2800" b="1" dirty="0" smtClean="0">
                <a:solidFill>
                  <a:schemeClr val="accent1"/>
                </a:solidFill>
              </a:rPr>
              <a:t>Steps for Straightening 1/4” Plate</a:t>
            </a:r>
            <a:endParaRPr lang="en-US" sz="2800" dirty="0"/>
          </a:p>
        </p:txBody>
      </p:sp>
      <p:sp>
        <p:nvSpPr>
          <p:cNvPr id="4" name="Slide Number Placeholder 3"/>
          <p:cNvSpPr>
            <a:spLocks noGrp="1"/>
          </p:cNvSpPr>
          <p:nvPr>
            <p:ph type="sldNum" sz="quarter" idx="12"/>
          </p:nvPr>
        </p:nvSpPr>
        <p:spPr/>
        <p:txBody>
          <a:bodyPr/>
          <a:lstStyle/>
          <a:p>
            <a:fld id="{9A574043-4FC8-488D-8DCD-3E21E8267F69}" type="slidenum">
              <a:rPr lang="en-US" smtClean="0"/>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3962400"/>
          </a:xfrm>
        </p:spPr>
        <p:txBody>
          <a:bodyPr>
            <a:normAutofit fontScale="92500" lnSpcReduction="10000"/>
          </a:bodyPr>
          <a:lstStyle/>
          <a:p>
            <a:pPr marL="915988" indent="-915988">
              <a:buNone/>
            </a:pPr>
            <a:r>
              <a:rPr lang="en-US" sz="2600" b="1" dirty="0" smtClean="0">
                <a:solidFill>
                  <a:srgbClr val="FF0000"/>
                </a:solidFill>
              </a:rPr>
              <a:t>Step 4:</a:t>
            </a:r>
            <a:r>
              <a:rPr lang="en-US" sz="2600" b="1" dirty="0" smtClean="0"/>
              <a:t> </a:t>
            </a:r>
            <a:r>
              <a:rPr lang="en-US" sz="2600" dirty="0" smtClean="0"/>
              <a:t>If unacceptable distortion/deflection still exists, heat distorted areas of the panel with spot pattern</a:t>
            </a:r>
          </a:p>
          <a:p>
            <a:pPr marL="1143000" lvl="2" indent="57150">
              <a:buFontTx/>
              <a:buChar char="-"/>
            </a:pPr>
            <a:r>
              <a:rPr lang="en-US" sz="2600" dirty="0" smtClean="0"/>
              <a:t> 1 to 1 ¼” spots 2” apart</a:t>
            </a:r>
          </a:p>
          <a:p>
            <a:pPr marL="1143000" lvl="2" indent="57150">
              <a:buFontTx/>
              <a:buChar char="-"/>
            </a:pPr>
            <a:r>
              <a:rPr lang="en-US" sz="2600" dirty="0" smtClean="0"/>
              <a:t> 950 to 1000 degrees</a:t>
            </a:r>
          </a:p>
          <a:p>
            <a:pPr marL="1314450" lvl="2" indent="-171450">
              <a:buFontTx/>
              <a:buChar char="-"/>
            </a:pPr>
            <a:r>
              <a:rPr lang="en-US" sz="2600" dirty="0" smtClean="0"/>
              <a:t>Stagger spots between stiffeners, across the distorted areas of the panel</a:t>
            </a:r>
          </a:p>
          <a:p>
            <a:pPr marL="1314450" lvl="2" indent="-171450">
              <a:buFontTx/>
              <a:buChar char="-"/>
            </a:pPr>
            <a:r>
              <a:rPr lang="en-US" sz="2600" dirty="0" smtClean="0"/>
              <a:t>Only high spots are to be heated to pull slack from the low spots</a:t>
            </a:r>
          </a:p>
          <a:p>
            <a:pPr marL="1314450" lvl="2" indent="-171450">
              <a:buFontTx/>
              <a:buChar char="-"/>
            </a:pPr>
            <a:r>
              <a:rPr lang="en-US" sz="2600" dirty="0" smtClean="0"/>
              <a:t>Supervision should be notified prior to performing this  step</a:t>
            </a:r>
          </a:p>
          <a:p>
            <a:pPr marL="914400" lvl="2" indent="-914400">
              <a:buNone/>
            </a:pPr>
            <a:endParaRPr lang="en-US" dirty="0" smtClean="0"/>
          </a:p>
        </p:txBody>
      </p:sp>
      <p:sp>
        <p:nvSpPr>
          <p:cNvPr id="5" name="Rectangle 4"/>
          <p:cNvSpPr/>
          <p:nvPr/>
        </p:nvSpPr>
        <p:spPr>
          <a:xfrm>
            <a:off x="52086" y="115747"/>
            <a:ext cx="6934200" cy="1015663"/>
          </a:xfrm>
          <a:prstGeom prst="rect">
            <a:avLst/>
          </a:prstGeom>
        </p:spPr>
        <p:txBody>
          <a:bodyPr wrap="square">
            <a:spAutoFit/>
          </a:bodyPr>
          <a:lstStyle/>
          <a:p>
            <a:r>
              <a:rPr lang="en-US" sz="3200" b="1" dirty="0" smtClean="0">
                <a:solidFill>
                  <a:schemeClr val="accent1"/>
                </a:solidFill>
              </a:rPr>
              <a:t>Flame Straighten Example</a:t>
            </a:r>
            <a:r>
              <a:rPr lang="en-US" sz="2000" b="1" dirty="0" smtClean="0">
                <a:solidFill>
                  <a:schemeClr val="accent1"/>
                </a:solidFill>
              </a:rPr>
              <a:t/>
            </a:r>
            <a:br>
              <a:rPr lang="en-US" sz="2000" b="1" dirty="0" smtClean="0">
                <a:solidFill>
                  <a:schemeClr val="accent1"/>
                </a:solidFill>
              </a:rPr>
            </a:br>
            <a:r>
              <a:rPr lang="en-US" sz="2800" b="1" dirty="0" smtClean="0">
                <a:solidFill>
                  <a:schemeClr val="accent1"/>
                </a:solidFill>
              </a:rPr>
              <a:t>Steps for Straightening 1/4” Plate</a:t>
            </a:r>
            <a:endParaRPr lang="en-US" sz="2800" dirty="0"/>
          </a:p>
        </p:txBody>
      </p:sp>
      <p:sp>
        <p:nvSpPr>
          <p:cNvPr id="4" name="Slide Number Placeholder 3"/>
          <p:cNvSpPr>
            <a:spLocks noGrp="1"/>
          </p:cNvSpPr>
          <p:nvPr>
            <p:ph type="sldNum" sz="quarter" idx="12"/>
          </p:nvPr>
        </p:nvSpPr>
        <p:spPr/>
        <p:txBody>
          <a:bodyPr/>
          <a:lstStyle/>
          <a:p>
            <a:fld id="{9A574043-4FC8-488D-8DCD-3E21E8267F69}" type="slidenum">
              <a:rPr lang="en-US" smtClean="0"/>
              <a:pPr/>
              <a:t>126</a:t>
            </a:fld>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4800"/>
            <a:ext cx="9485768" cy="584775"/>
          </a:xfrm>
          <a:prstGeom prst="rect">
            <a:avLst/>
          </a:prstGeom>
          <a:noFill/>
        </p:spPr>
        <p:txBody>
          <a:bodyPr wrap="square" rtlCol="0">
            <a:spAutoFit/>
          </a:bodyPr>
          <a:lstStyle/>
          <a:p>
            <a:r>
              <a:rPr lang="en-US" sz="3200" b="1" dirty="0" smtClean="0">
                <a:solidFill>
                  <a:schemeClr val="accent1"/>
                </a:solidFill>
              </a:rPr>
              <a:t>After Repairs Using Heat Straightening</a:t>
            </a:r>
            <a:endParaRPr lang="en-US" sz="3200" b="1" dirty="0">
              <a:solidFill>
                <a:schemeClr val="accent1"/>
              </a:solidFill>
            </a:endParaRPr>
          </a:p>
        </p:txBody>
      </p:sp>
      <p:pic>
        <p:nvPicPr>
          <p:cNvPr id="9" name="Picture 2" descr="U:\DESN\Thin Steel Design Construction\NSC 4 - Hull 4914\Waterfront\1240\P7020226.JPG"/>
          <p:cNvPicPr>
            <a:picLocks noChangeAspect="1" noChangeArrowheads="1"/>
          </p:cNvPicPr>
          <p:nvPr/>
        </p:nvPicPr>
        <p:blipFill>
          <a:blip r:embed="rId3" cstate="print"/>
          <a:srcRect l="1017"/>
          <a:stretch>
            <a:fillRect/>
          </a:stretch>
        </p:blipFill>
        <p:spPr bwMode="auto">
          <a:xfrm>
            <a:off x="116541" y="1588144"/>
            <a:ext cx="4349531" cy="3295650"/>
          </a:xfrm>
          <a:prstGeom prst="rect">
            <a:avLst/>
          </a:prstGeom>
          <a:ln>
            <a:noFill/>
          </a:ln>
          <a:effectLst>
            <a:outerShdw blurRad="292100" dist="139700" dir="2700000" algn="tl" rotWithShape="0">
              <a:srgbClr val="333333">
                <a:alpha val="65000"/>
              </a:srgbClr>
            </a:outerShdw>
          </a:effectLst>
        </p:spPr>
      </p:pic>
      <p:pic>
        <p:nvPicPr>
          <p:cNvPr id="10" name="Picture 2" descr="U:\DESN\Thin Steel Design Construction\NSC 4 - Hull 4914\Waterfront\1240\P7020223.JPG"/>
          <p:cNvPicPr>
            <a:picLocks noChangeAspect="1" noChangeArrowheads="1"/>
          </p:cNvPicPr>
          <p:nvPr/>
        </p:nvPicPr>
        <p:blipFill>
          <a:blip r:embed="rId4" cstate="print"/>
          <a:srcRect/>
          <a:stretch>
            <a:fillRect/>
          </a:stretch>
        </p:blipFill>
        <p:spPr bwMode="auto">
          <a:xfrm>
            <a:off x="4594981" y="1589422"/>
            <a:ext cx="4395125" cy="3296343"/>
          </a:xfrm>
          <a:prstGeom prst="rect">
            <a:avLst/>
          </a:prstGeom>
          <a:ln>
            <a:noFill/>
          </a:ln>
          <a:effectLst>
            <a:outerShdw blurRad="292100" dist="139700" dir="2700000" algn="tl" rotWithShape="0">
              <a:srgbClr val="333333">
                <a:alpha val="65000"/>
              </a:srgbClr>
            </a:outerShdw>
          </a:effectLst>
        </p:spPr>
      </p:pic>
      <p:pic>
        <p:nvPicPr>
          <p:cNvPr id="11" name="Picture 2" descr="U:\DESN\Thin Steel Design Construction\NSC 4 - Hull 4914\Waterfront\4210\P6170051a.JPG"/>
          <p:cNvPicPr>
            <a:picLocks noChangeAspect="1" noChangeArrowheads="1"/>
          </p:cNvPicPr>
          <p:nvPr/>
        </p:nvPicPr>
        <p:blipFill>
          <a:blip r:embed="rId5" cstate="print"/>
          <a:srcRect t="23390" b="23763"/>
          <a:stretch>
            <a:fillRect/>
          </a:stretch>
        </p:blipFill>
        <p:spPr bwMode="auto">
          <a:xfrm>
            <a:off x="142461" y="5032039"/>
            <a:ext cx="4339384" cy="1719943"/>
          </a:xfrm>
          <a:prstGeom prst="rect">
            <a:avLst/>
          </a:prstGeom>
          <a:ln>
            <a:noFill/>
          </a:ln>
          <a:effectLst>
            <a:outerShdw blurRad="292100" dist="139700" dir="2700000" algn="tl" rotWithShape="0">
              <a:srgbClr val="333333">
                <a:alpha val="65000"/>
              </a:srgbClr>
            </a:outerShdw>
          </a:effectLst>
        </p:spPr>
      </p:pic>
      <p:pic>
        <p:nvPicPr>
          <p:cNvPr id="13" name="Picture 3" descr="\\Rssla3-pcg566\AutoCad\DESN\Thin Steel Design Construction\NSC 4 - Hull 4914\Waterfront\P8290069.JPG"/>
          <p:cNvPicPr>
            <a:picLocks noChangeAspect="1" noChangeArrowheads="1"/>
          </p:cNvPicPr>
          <p:nvPr/>
        </p:nvPicPr>
        <p:blipFill>
          <a:blip r:embed="rId6" cstate="print"/>
          <a:srcRect t="6771" b="41001"/>
          <a:stretch>
            <a:fillRect/>
          </a:stretch>
        </p:blipFill>
        <p:spPr bwMode="auto">
          <a:xfrm>
            <a:off x="4607733" y="5039989"/>
            <a:ext cx="4381844" cy="17164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Shipfitting Plates and inserts</a:t>
            </a:r>
            <a:br>
              <a:rPr lang="en-US" dirty="0" smtClean="0"/>
            </a:br>
            <a:endParaRPr lang="en-US" dirty="0"/>
          </a:p>
        </p:txBody>
      </p:sp>
      <p:sp>
        <p:nvSpPr>
          <p:cNvPr id="5" name="Text Placeholder 4"/>
          <p:cNvSpPr>
            <a:spLocks noGrp="1"/>
          </p:cNvSpPr>
          <p:nvPr>
            <p:ph type="body" idx="1"/>
          </p:nvPr>
        </p:nvSpPr>
        <p:spPr/>
        <p:txBody>
          <a:bodyPr/>
          <a:lstStyle/>
          <a:p>
            <a:r>
              <a:rPr lang="en-US" dirty="0" smtClean="0"/>
              <a:t>Module 3</a:t>
            </a:r>
            <a:endParaRPr lang="en-US" dirty="0"/>
          </a:p>
        </p:txBody>
      </p:sp>
      <p:sp>
        <p:nvSpPr>
          <p:cNvPr id="6" name="Slide Number Placeholder 5"/>
          <p:cNvSpPr>
            <a:spLocks noGrp="1"/>
          </p:cNvSpPr>
          <p:nvPr>
            <p:ph type="sldNum" sz="quarter" idx="4294967295"/>
          </p:nvPr>
        </p:nvSpPr>
        <p:spPr>
          <a:xfrm>
            <a:off x="6553200" y="6356350"/>
            <a:ext cx="2133600" cy="365125"/>
          </a:xfrm>
        </p:spPr>
        <p:txBody>
          <a:bodyPr/>
          <a:lstStyle/>
          <a:p>
            <a:fld id="{9A574043-4FC8-488D-8DCD-3E21E8267F69}" type="slidenum">
              <a:rPr lang="en-US" smtClean="0"/>
              <a:pPr/>
              <a:t>128</a:t>
            </a:fld>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05400"/>
          </a:xfrm>
        </p:spPr>
        <p:txBody>
          <a:bodyPr>
            <a:normAutofit/>
          </a:bodyPr>
          <a:lstStyle/>
          <a:p>
            <a:pPr lvl="0"/>
            <a:r>
              <a:rPr lang="en-US" sz="2400" dirty="0" smtClean="0"/>
              <a:t>Cutting and Fitting</a:t>
            </a:r>
          </a:p>
          <a:p>
            <a:pPr lvl="0"/>
            <a:r>
              <a:rPr lang="en-US" sz="2400" dirty="0" smtClean="0"/>
              <a:t>Fit Quality</a:t>
            </a:r>
          </a:p>
          <a:p>
            <a:pPr lvl="0"/>
            <a:r>
              <a:rPr lang="en-US" sz="2400" dirty="0" smtClean="0"/>
              <a:t>Plate/Insert Fit-Up and Welding</a:t>
            </a:r>
          </a:p>
          <a:p>
            <a:pPr lvl="0"/>
            <a:r>
              <a:rPr lang="en-US" sz="2400" dirty="0" smtClean="0"/>
              <a:t>Back-Step Process</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Topics</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129</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819399"/>
          </a:xfrm>
        </p:spPr>
        <p:txBody>
          <a:bodyPr>
            <a:normAutofit/>
          </a:bodyPr>
          <a:lstStyle/>
          <a:p>
            <a:r>
              <a:rPr lang="en-US" sz="2400" dirty="0"/>
              <a:t>FTQ can further be defined as a lean metric that indicates to what extent </a:t>
            </a:r>
            <a:r>
              <a:rPr lang="en-US" sz="2400" dirty="0" smtClean="0"/>
              <a:t>work is done correctly </a:t>
            </a:r>
            <a:r>
              <a:rPr lang="en-US" sz="2400" dirty="0"/>
              <a:t>the first time without need for costly rework or </a:t>
            </a:r>
            <a:r>
              <a:rPr lang="en-US" sz="2400" dirty="0" smtClean="0"/>
              <a:t>replacement</a:t>
            </a:r>
            <a:endParaRPr lang="en-US" sz="2400" dirty="0"/>
          </a:p>
        </p:txBody>
      </p:sp>
      <p:sp>
        <p:nvSpPr>
          <p:cNvPr id="7" name="Rectangle 6"/>
          <p:cNvSpPr/>
          <p:nvPr/>
        </p:nvSpPr>
        <p:spPr>
          <a:xfrm>
            <a:off x="457200" y="3048000"/>
            <a:ext cx="7924800" cy="2382191"/>
          </a:xfrm>
          <a:prstGeom prst="rect">
            <a:avLst/>
          </a:prstGeom>
        </p:spPr>
        <p:txBody>
          <a:bodyPr wrap="square">
            <a:spAutoFit/>
          </a:bodyPr>
          <a:lstStyle/>
          <a:p>
            <a:pPr marL="342900" indent="-342900">
              <a:spcBef>
                <a:spcPct val="20000"/>
              </a:spcBef>
              <a:buFont typeface="Arial" pitchFamily="34" charset="0"/>
              <a:buChar char="•"/>
            </a:pPr>
            <a:r>
              <a:rPr lang="en-US" sz="2400" dirty="0"/>
              <a:t>FTQ is an important tool in any Quality Management System toolbox to deliver a high quality product— built right, the first </a:t>
            </a:r>
            <a:r>
              <a:rPr lang="en-US" sz="2400" dirty="0" smtClean="0"/>
              <a:t>time</a:t>
            </a:r>
            <a:r>
              <a:rPr lang="en-US" sz="2000" dirty="0" smtClean="0"/>
              <a:t> </a:t>
            </a:r>
          </a:p>
          <a:p>
            <a:pPr marL="342900" indent="-342900">
              <a:spcBef>
                <a:spcPct val="20000"/>
              </a:spcBef>
            </a:pPr>
            <a:endParaRPr lang="en-US" sz="2000" dirty="0"/>
          </a:p>
          <a:p>
            <a:pPr marL="344488" indent="-344488">
              <a:spcBef>
                <a:spcPct val="20000"/>
              </a:spcBef>
              <a:buFont typeface="Arial" pitchFamily="34" charset="0"/>
              <a:buChar char="•"/>
            </a:pPr>
            <a:r>
              <a:rPr lang="en-US" sz="2400" dirty="0" smtClean="0"/>
              <a:t>FTQ </a:t>
            </a:r>
            <a:r>
              <a:rPr lang="en-US" sz="2400" dirty="0"/>
              <a:t>is a key element in the effort to exceed the expectations of both internal and external </a:t>
            </a:r>
            <a:r>
              <a:rPr lang="en-US" sz="2400" dirty="0" smtClean="0"/>
              <a:t>customers</a:t>
            </a:r>
            <a:endParaRPr lang="en-US" sz="2400" dirty="0"/>
          </a:p>
        </p:txBody>
      </p:sp>
      <p:sp>
        <p:nvSpPr>
          <p:cNvPr id="8"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ea typeface="+mn-ea"/>
                <a:cs typeface="+mn-cs"/>
              </a:rPr>
              <a:t>What is First Time Quality?</a:t>
            </a:r>
            <a:endParaRPr kumimoji="0" lang="en-US" sz="3200" b="1" i="0" u="none" strike="noStrike" kern="1200" cap="none" spc="0" normalizeH="0" baseline="0" noProof="0" dirty="0">
              <a:ln>
                <a:noFill/>
              </a:ln>
              <a:solidFill>
                <a:schemeClr val="tx2">
                  <a:lumMod val="60000"/>
                  <a:lumOff val="40000"/>
                </a:schemeClr>
              </a:solidFill>
              <a:effectLst/>
              <a:uLnTx/>
              <a:uFillTx/>
              <a:ea typeface="+mn-ea"/>
              <a:cs typeface="+mn-cs"/>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13</a:t>
            </a:fld>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sz="2400" dirty="0" smtClean="0"/>
              <a:t>After this module, you will be able to:</a:t>
            </a:r>
          </a:p>
          <a:p>
            <a:pPr lvl="1">
              <a:buFont typeface="Arial" pitchFamily="34" charset="0"/>
              <a:buChar char="•"/>
            </a:pPr>
            <a:r>
              <a:rPr lang="en-US" sz="2400" dirty="0" smtClean="0"/>
              <a:t>Explain what is meant by fit quality</a:t>
            </a:r>
          </a:p>
          <a:p>
            <a:pPr lvl="1">
              <a:buFont typeface="Arial" pitchFamily="34" charset="0"/>
              <a:buChar char="•"/>
            </a:pPr>
            <a:r>
              <a:rPr lang="en-US" sz="2400" dirty="0" smtClean="0"/>
              <a:t>Discuss proper plate/insert fit-up and welding</a:t>
            </a:r>
          </a:p>
          <a:p>
            <a:pPr lvl="1">
              <a:buFont typeface="Arial" pitchFamily="34" charset="0"/>
              <a:buChar char="•"/>
            </a:pPr>
            <a:r>
              <a:rPr lang="en-US" sz="2400" dirty="0" smtClean="0"/>
              <a:t>Identify proper weld sequences and back gouging sequences </a:t>
            </a:r>
          </a:p>
          <a:p>
            <a:pPr>
              <a:buNone/>
            </a:pPr>
            <a:r>
              <a:rPr lang="en-US" sz="2400" dirty="0" smtClean="0"/>
              <a:t>This is how:</a:t>
            </a:r>
          </a:p>
          <a:p>
            <a:pPr lvl="1">
              <a:buFont typeface="Arial" pitchFamily="34" charset="0"/>
              <a:buChar char="•"/>
            </a:pPr>
            <a:r>
              <a:rPr lang="en-US" sz="2400" dirty="0" smtClean="0"/>
              <a:t>We will discuss fit quality and importance points to remember to ensure a quality fit</a:t>
            </a:r>
          </a:p>
          <a:p>
            <a:pPr lvl="1">
              <a:buFont typeface="Arial" pitchFamily="34" charset="0"/>
              <a:buChar char="•"/>
            </a:pPr>
            <a:r>
              <a:rPr lang="en-US" sz="2400" dirty="0" smtClean="0"/>
              <a:t>Examine proper plate/insert fit-up and welding points</a:t>
            </a:r>
          </a:p>
          <a:p>
            <a:pPr lvl="1">
              <a:buFont typeface="Arial" pitchFamily="34" charset="0"/>
              <a:buChar char="•"/>
            </a:pPr>
            <a:r>
              <a:rPr lang="en-US" sz="2400" dirty="0" smtClean="0"/>
              <a:t>Identify the proper weld sequence and back gouging procedures </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tx2">
                    <a:lumMod val="40000"/>
                    <a:lumOff val="60000"/>
                  </a:schemeClr>
                </a:solidFill>
              </a:rPr>
              <a:t>Objectives</a:t>
            </a:r>
            <a:endParaRPr lang="en-US" sz="3200" b="1" dirty="0">
              <a:solidFill>
                <a:schemeClr val="tx2">
                  <a:lumMod val="40000"/>
                  <a:lumOff val="6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130</a:t>
            </a:fld>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Cutting and Fitting</a:t>
            </a:r>
            <a:endParaRPr lang="en-US" sz="3200" b="1" dirty="0">
              <a:solidFill>
                <a:schemeClr val="accent1"/>
              </a:solidFill>
            </a:endParaRPr>
          </a:p>
        </p:txBody>
      </p:sp>
      <p:sp>
        <p:nvSpPr>
          <p:cNvPr id="4" name="TextBox 3"/>
          <p:cNvSpPr txBox="1"/>
          <p:nvPr/>
        </p:nvSpPr>
        <p:spPr>
          <a:xfrm>
            <a:off x="304800" y="1371600"/>
            <a:ext cx="8610600" cy="4062651"/>
          </a:xfrm>
          <a:prstGeom prst="rect">
            <a:avLst/>
          </a:prstGeom>
          <a:noFill/>
        </p:spPr>
        <p:txBody>
          <a:bodyPr wrap="square" rtlCol="0">
            <a:spAutoFit/>
          </a:bodyPr>
          <a:lstStyle/>
          <a:p>
            <a:endParaRPr lang="en-US" sz="2400" dirty="0"/>
          </a:p>
          <a:p>
            <a:pPr marL="228600" indent="-228600">
              <a:buFont typeface="Arial" pitchFamily="34" charset="0"/>
              <a:buChar char="•"/>
            </a:pPr>
            <a:r>
              <a:rPr lang="en-US" sz="2400" dirty="0" smtClean="0"/>
              <a:t>Achieving proper fit-up for weld size control begins with the accuracy of parts coming off the cutting machines</a:t>
            </a:r>
          </a:p>
          <a:p>
            <a:pPr marL="228600" indent="-228600">
              <a:buFont typeface="Arial" pitchFamily="34" charset="0"/>
              <a:buChar char="•"/>
            </a:pPr>
            <a:endParaRPr lang="en-US" sz="2400" dirty="0" smtClean="0"/>
          </a:p>
          <a:p>
            <a:pPr marL="228600" indent="-228600">
              <a:buFont typeface="Arial" pitchFamily="34" charset="0"/>
              <a:buChar char="•"/>
            </a:pPr>
            <a:r>
              <a:rPr lang="en-US" sz="2400" dirty="0"/>
              <a:t>E</a:t>
            </a:r>
            <a:r>
              <a:rPr lang="en-US" sz="2400" dirty="0" smtClean="0"/>
              <a:t>liminating rework or process delays starts by accepting a quality product from the customer (internal or external)</a:t>
            </a:r>
          </a:p>
          <a:p>
            <a:pPr marL="228600" indent="-228600">
              <a:buFont typeface="Arial" pitchFamily="34" charset="0"/>
              <a:buChar char="•"/>
            </a:pPr>
            <a:endParaRPr lang="en-US" sz="2400" dirty="0" smtClean="0"/>
          </a:p>
          <a:p>
            <a:pPr marL="228600" indent="-228600">
              <a:buFont typeface="Arial" pitchFamily="34" charset="0"/>
              <a:buChar char="•"/>
            </a:pPr>
            <a:r>
              <a:rPr lang="en-US" sz="2400" dirty="0" smtClean="0"/>
              <a:t>Parts cut on the plasma cutters need to be properly nested by Engineering. All </a:t>
            </a:r>
            <a:r>
              <a:rPr lang="en-US" sz="2400" dirty="0" err="1" smtClean="0"/>
              <a:t>kerf</a:t>
            </a:r>
            <a:r>
              <a:rPr lang="en-US" sz="2400" dirty="0" smtClean="0"/>
              <a:t> and travel directions must be maintained per Engineering’s specifications </a:t>
            </a:r>
          </a:p>
          <a:p>
            <a:pPr marL="228600" indent="-228600">
              <a:buFont typeface="Arial" pitchFamily="34" charset="0"/>
              <a:buChar char="•"/>
            </a:pPr>
            <a:endParaRPr lang="en-US" dirty="0" smtClean="0"/>
          </a:p>
        </p:txBody>
      </p:sp>
      <p:sp>
        <p:nvSpPr>
          <p:cNvPr id="5" name="Slide Number Placeholder 4"/>
          <p:cNvSpPr>
            <a:spLocks noGrp="1"/>
          </p:cNvSpPr>
          <p:nvPr>
            <p:ph type="sldNum" sz="quarter" idx="12"/>
          </p:nvPr>
        </p:nvSpPr>
        <p:spPr/>
        <p:txBody>
          <a:bodyPr/>
          <a:lstStyle/>
          <a:p>
            <a:fld id="{9A574043-4FC8-488D-8DCD-3E21E8267F69}" type="slidenum">
              <a:rPr lang="en-US" smtClean="0"/>
              <a:pPr/>
              <a:t>131</a:t>
            </a:fld>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Cutting and Fitting</a:t>
            </a:r>
            <a:endParaRPr lang="en-US" sz="3200" b="1" dirty="0">
              <a:solidFill>
                <a:schemeClr val="accent1"/>
              </a:solidFill>
            </a:endParaRPr>
          </a:p>
        </p:txBody>
      </p:sp>
      <p:sp>
        <p:nvSpPr>
          <p:cNvPr id="4" name="TextBox 3"/>
          <p:cNvSpPr txBox="1"/>
          <p:nvPr/>
        </p:nvSpPr>
        <p:spPr>
          <a:xfrm>
            <a:off x="228600" y="1371600"/>
            <a:ext cx="8610600" cy="4062651"/>
          </a:xfrm>
          <a:prstGeom prst="rect">
            <a:avLst/>
          </a:prstGeom>
          <a:noFill/>
        </p:spPr>
        <p:txBody>
          <a:bodyPr wrap="square" rtlCol="0">
            <a:spAutoFit/>
          </a:bodyPr>
          <a:lstStyle/>
          <a:p>
            <a:endParaRPr lang="en-US" dirty="0"/>
          </a:p>
          <a:p>
            <a:pPr marL="228600" indent="-228600">
              <a:buFont typeface="Arial" pitchFamily="34" charset="0"/>
              <a:buChar char="•"/>
            </a:pPr>
            <a:r>
              <a:rPr lang="en-US" sz="2400" dirty="0" smtClean="0"/>
              <a:t>Proper PM procedures for plasma cutters must be followed and any issues reported to your supervisor and maintenance</a:t>
            </a:r>
          </a:p>
          <a:p>
            <a:pPr marL="228600" indent="-228600">
              <a:buFont typeface="Arial" pitchFamily="34" charset="0"/>
              <a:buChar char="•"/>
            </a:pPr>
            <a:endParaRPr lang="en-US" sz="2400" dirty="0" smtClean="0"/>
          </a:p>
          <a:p>
            <a:pPr marL="228600" indent="-228600">
              <a:buFont typeface="Arial" pitchFamily="34" charset="0"/>
              <a:buChar char="•"/>
            </a:pPr>
            <a:r>
              <a:rPr lang="en-US" sz="2400" dirty="0" smtClean="0"/>
              <a:t>As a fitter, it is important that the part dimensions received are consistent with design specs and are checked before fitting</a:t>
            </a:r>
          </a:p>
          <a:p>
            <a:pPr marL="685800" lvl="1" indent="-228600">
              <a:buFont typeface="Arial" pitchFamily="34" charset="0"/>
              <a:buChar char="•"/>
            </a:pPr>
            <a:r>
              <a:rPr lang="en-US" sz="2400" dirty="0" smtClean="0"/>
              <a:t>Relay issues to a supervisor if a part is out of tolerance or if any inaccuracy trends are noticed</a:t>
            </a:r>
          </a:p>
          <a:p>
            <a:pPr marL="685800" lvl="1" indent="-228600">
              <a:buFont typeface="Arial" pitchFamily="34" charset="0"/>
              <a:buChar char="•"/>
            </a:pPr>
            <a:r>
              <a:rPr lang="en-US" sz="2400" dirty="0" smtClean="0"/>
              <a:t>Trimming </a:t>
            </a:r>
            <a:r>
              <a:rPr lang="en-US" sz="2400" b="1" dirty="0" smtClean="0"/>
              <a:t>MUST</a:t>
            </a:r>
            <a:r>
              <a:rPr lang="en-US" sz="2400" dirty="0" smtClean="0"/>
              <a:t> be done on insert plates that otherwise would create a forced-tight fit in order to maintain 1-2mm root opening</a:t>
            </a:r>
            <a:endParaRPr lang="en-US" sz="2400"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132</a:t>
            </a:fld>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8001000" cy="1676400"/>
          </a:xfrm>
        </p:spPr>
        <p:txBody>
          <a:bodyPr>
            <a:noAutofit/>
          </a:bodyPr>
          <a:lstStyle/>
          <a:p>
            <a:pPr>
              <a:buNone/>
            </a:pPr>
            <a:r>
              <a:rPr lang="en-US" sz="2400" dirty="0" smtClean="0"/>
              <a:t>Insert was forced-fit into deck plate (shown on radius)</a:t>
            </a:r>
          </a:p>
          <a:p>
            <a:r>
              <a:rPr lang="en-US" sz="2400" dirty="0" smtClean="0"/>
              <a:t>There is no room for thermal expansion when welded, induces significant residual stress into plate</a:t>
            </a:r>
          </a:p>
          <a:p>
            <a:r>
              <a:rPr lang="en-US" sz="2400" dirty="0" smtClean="0"/>
              <a:t>Distortion will radiate outwards from inserts fit this way and cause process delays and rework for every subsequent process</a:t>
            </a:r>
            <a:endParaRPr lang="en-US" sz="2400" dirty="0"/>
          </a:p>
        </p:txBody>
      </p:sp>
      <p:sp>
        <p:nvSpPr>
          <p:cNvPr id="6" name="Title 2"/>
          <p:cNvSpPr>
            <a:spLocks noGrp="1"/>
          </p:cNvSpPr>
          <p:nvPr>
            <p:ph type="title"/>
          </p:nvPr>
        </p:nvSpPr>
        <p:spPr>
          <a:xfrm>
            <a:off x="0" y="0"/>
            <a:ext cx="6934200" cy="1143000"/>
          </a:xfrm>
        </p:spPr>
        <p:txBody>
          <a:bodyPr>
            <a:normAutofit/>
          </a:bodyPr>
          <a:lstStyle/>
          <a:p>
            <a:pPr algn="l"/>
            <a:r>
              <a:rPr lang="en-US" sz="3200" b="1" dirty="0" smtClean="0">
                <a:solidFill>
                  <a:schemeClr val="accent1"/>
                </a:solidFill>
              </a:rPr>
              <a:t>Cutting and Fitting</a:t>
            </a:r>
            <a:endParaRPr lang="en-US" sz="3200" b="1" dirty="0">
              <a:solidFill>
                <a:schemeClr val="accent1"/>
              </a:solidFill>
            </a:endParaRPr>
          </a:p>
        </p:txBody>
      </p:sp>
      <p:pic>
        <p:nvPicPr>
          <p:cNvPr id="21506" name="Picture 2"/>
          <p:cNvPicPr>
            <a:picLocks noChangeAspect="1" noChangeArrowheads="1"/>
          </p:cNvPicPr>
          <p:nvPr/>
        </p:nvPicPr>
        <p:blipFill>
          <a:blip r:embed="rId3" cstate="print"/>
          <a:srcRect t="20000" b="18000"/>
          <a:stretch>
            <a:fillRect/>
          </a:stretch>
        </p:blipFill>
        <p:spPr bwMode="auto">
          <a:xfrm>
            <a:off x="1904999" y="3886200"/>
            <a:ext cx="5387879" cy="2667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9A574043-4FC8-488D-8DCD-3E21E8267F69}" type="slidenum">
              <a:rPr lang="en-US" smtClean="0"/>
              <a:pPr/>
              <a:t>133</a:t>
            </a:fld>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3276600" cy="4525963"/>
          </a:xfrm>
        </p:spPr>
        <p:txBody>
          <a:bodyPr>
            <a:normAutofit/>
          </a:bodyPr>
          <a:lstStyle/>
          <a:p>
            <a:pPr marL="457200" indent="-457200">
              <a:buNone/>
            </a:pPr>
            <a:r>
              <a:rPr lang="en-US" sz="2400" dirty="0" smtClean="0"/>
              <a:t>Poor Fit-up:</a:t>
            </a:r>
          </a:p>
          <a:p>
            <a:r>
              <a:rPr lang="en-US" sz="2400" dirty="0" smtClean="0"/>
              <a:t>requires additional process time</a:t>
            </a:r>
          </a:p>
          <a:p>
            <a:r>
              <a:rPr lang="en-US" sz="2400" dirty="0" smtClean="0"/>
              <a:t>Increases weld size </a:t>
            </a:r>
          </a:p>
          <a:p>
            <a:r>
              <a:rPr lang="en-US" sz="2400" dirty="0" smtClean="0"/>
              <a:t>Can induce severe heat input and distortion if weld “buttering” is needed on excessive root gaps</a:t>
            </a:r>
            <a:endParaRPr lang="en-US" sz="2400" dirty="0"/>
          </a:p>
        </p:txBody>
      </p:sp>
      <p:pic>
        <p:nvPicPr>
          <p:cNvPr id="20483" name="Picture 3" descr="C:\Documents and Settings\scholst\Desktop\Thin Steel Design Construction\Pascagoula Distortion Photo\Outfit Hall\P4150056.JPG"/>
          <p:cNvPicPr>
            <a:picLocks noChangeAspect="1" noChangeArrowheads="1"/>
          </p:cNvPicPr>
          <p:nvPr/>
        </p:nvPicPr>
        <p:blipFill>
          <a:blip r:embed="rId3" cstate="print"/>
          <a:srcRect/>
          <a:stretch>
            <a:fillRect/>
          </a:stretch>
        </p:blipFill>
        <p:spPr bwMode="auto">
          <a:xfrm>
            <a:off x="3657600" y="1752600"/>
            <a:ext cx="5149851" cy="3862388"/>
          </a:xfrm>
          <a:prstGeom prst="rect">
            <a:avLst/>
          </a:prstGeom>
          <a:ln>
            <a:noFill/>
          </a:ln>
          <a:effectLst>
            <a:outerShdw blurRad="292100" dist="139700" dir="2700000" algn="tl" rotWithShape="0">
              <a:srgbClr val="333333">
                <a:alpha val="65000"/>
              </a:srgbClr>
            </a:outerShdw>
          </a:effectLst>
        </p:spPr>
      </p:pic>
      <p:sp>
        <p:nvSpPr>
          <p:cNvPr id="6" name="Title 2"/>
          <p:cNvSpPr>
            <a:spLocks noGrp="1"/>
          </p:cNvSpPr>
          <p:nvPr>
            <p:ph type="title"/>
          </p:nvPr>
        </p:nvSpPr>
        <p:spPr>
          <a:xfrm>
            <a:off x="0" y="0"/>
            <a:ext cx="6934200" cy="1143000"/>
          </a:xfrm>
        </p:spPr>
        <p:txBody>
          <a:bodyPr>
            <a:normAutofit/>
          </a:bodyPr>
          <a:lstStyle/>
          <a:p>
            <a:pPr algn="l"/>
            <a:r>
              <a:rPr lang="en-US" sz="3200" b="1" dirty="0" smtClean="0">
                <a:solidFill>
                  <a:schemeClr val="accent1"/>
                </a:solidFill>
              </a:rPr>
              <a:t>Cutting and Fitting</a:t>
            </a:r>
            <a:endParaRPr lang="en-US" sz="3200" b="1" dirty="0">
              <a:solidFill>
                <a:schemeClr val="accent1"/>
              </a:solidFill>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134</a:t>
            </a:fld>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a:off x="609600" y="2971800"/>
            <a:ext cx="2655888" cy="2079625"/>
            <a:chOff x="609600" y="2667000"/>
            <a:chExt cx="2655888" cy="2079625"/>
          </a:xfrm>
        </p:grpSpPr>
        <p:pic>
          <p:nvPicPr>
            <p:cNvPr id="205833" name="Picture 9"/>
            <p:cNvPicPr>
              <a:picLocks noChangeAspect="1" noChangeArrowheads="1"/>
            </p:cNvPicPr>
            <p:nvPr/>
          </p:nvPicPr>
          <p:blipFill>
            <a:blip r:embed="rId3" cstate="print"/>
            <a:srcRect/>
            <a:stretch>
              <a:fillRect/>
            </a:stretch>
          </p:blipFill>
          <p:spPr bwMode="auto">
            <a:xfrm>
              <a:off x="609600" y="2667000"/>
              <a:ext cx="2655888" cy="2079625"/>
            </a:xfrm>
            <a:prstGeom prst="rect">
              <a:avLst/>
            </a:prstGeom>
            <a:noFill/>
            <a:ln w="12700">
              <a:noFill/>
              <a:miter lim="800000"/>
              <a:headEnd type="none" w="sm" len="sm"/>
              <a:tailEnd type="none" w="sm" len="sm"/>
            </a:ln>
          </p:spPr>
        </p:pic>
        <p:sp>
          <p:nvSpPr>
            <p:cNvPr id="205834" name="Line 10"/>
            <p:cNvSpPr>
              <a:spLocks noChangeShapeType="1"/>
            </p:cNvSpPr>
            <p:nvPr/>
          </p:nvSpPr>
          <p:spPr bwMode="auto">
            <a:xfrm>
              <a:off x="1677988" y="3773488"/>
              <a:ext cx="609600" cy="0"/>
            </a:xfrm>
            <a:prstGeom prst="line">
              <a:avLst/>
            </a:prstGeom>
            <a:noFill/>
            <a:ln w="9525">
              <a:solidFill>
                <a:schemeClr val="tx1"/>
              </a:solidFill>
              <a:round/>
              <a:headEnd/>
              <a:tailEnd type="triangle" w="med" len="med"/>
            </a:ln>
          </p:spPr>
          <p:txBody>
            <a:bodyPr anchor="ctr">
              <a:spAutoFit/>
            </a:bodyPr>
            <a:lstStyle/>
            <a:p>
              <a:endParaRPr lang="en-US"/>
            </a:p>
          </p:txBody>
        </p:sp>
        <p:sp>
          <p:nvSpPr>
            <p:cNvPr id="205835" name="Text Box 11"/>
            <p:cNvSpPr txBox="1">
              <a:spLocks noChangeArrowheads="1"/>
            </p:cNvSpPr>
            <p:nvPr/>
          </p:nvSpPr>
          <p:spPr bwMode="auto">
            <a:xfrm>
              <a:off x="1614488" y="3390900"/>
              <a:ext cx="635000" cy="457200"/>
            </a:xfrm>
            <a:prstGeom prst="rect">
              <a:avLst/>
            </a:prstGeom>
            <a:noFill/>
            <a:ln w="9525">
              <a:noFill/>
              <a:miter lim="800000"/>
              <a:headEnd/>
              <a:tailEnd/>
            </a:ln>
          </p:spPr>
          <p:txBody>
            <a:bodyPr wrap="none">
              <a:spAutoFit/>
            </a:bodyPr>
            <a:lstStyle/>
            <a:p>
              <a:r>
                <a:rPr lang="en-US" sz="1200" dirty="0"/>
                <a:t>Rolling</a:t>
              </a:r>
              <a:r>
                <a:rPr lang="en-US" dirty="0"/>
                <a:t> </a:t>
              </a:r>
            </a:p>
          </p:txBody>
        </p:sp>
      </p:grpSp>
      <p:grpSp>
        <p:nvGrpSpPr>
          <p:cNvPr id="17" name="Group 16"/>
          <p:cNvGrpSpPr/>
          <p:nvPr/>
        </p:nvGrpSpPr>
        <p:grpSpPr>
          <a:xfrm>
            <a:off x="4495800" y="1828800"/>
            <a:ext cx="4295775" cy="2043113"/>
            <a:chOff x="4495800" y="1828800"/>
            <a:chExt cx="4295775" cy="2043113"/>
          </a:xfrm>
        </p:grpSpPr>
        <p:pic>
          <p:nvPicPr>
            <p:cNvPr id="205827" name="Picture 3"/>
            <p:cNvPicPr>
              <a:picLocks noChangeAspect="1" noChangeArrowheads="1"/>
            </p:cNvPicPr>
            <p:nvPr/>
          </p:nvPicPr>
          <p:blipFill>
            <a:blip r:embed="rId4" cstate="print"/>
            <a:srcRect/>
            <a:stretch>
              <a:fillRect/>
            </a:stretch>
          </p:blipFill>
          <p:spPr bwMode="auto">
            <a:xfrm>
              <a:off x="4495800" y="1828800"/>
              <a:ext cx="2559050" cy="2043113"/>
            </a:xfrm>
            <a:prstGeom prst="rect">
              <a:avLst/>
            </a:prstGeom>
            <a:noFill/>
            <a:ln w="9525">
              <a:noFill/>
              <a:miter lim="800000"/>
              <a:headEnd/>
              <a:tailEnd/>
            </a:ln>
          </p:spPr>
        </p:pic>
        <p:sp>
          <p:nvSpPr>
            <p:cNvPr id="205829" name="Text Box 5"/>
            <p:cNvSpPr txBox="1">
              <a:spLocks noChangeArrowheads="1"/>
            </p:cNvSpPr>
            <p:nvPr/>
          </p:nvSpPr>
          <p:spPr bwMode="auto">
            <a:xfrm>
              <a:off x="4922838" y="3273425"/>
              <a:ext cx="368300" cy="336550"/>
            </a:xfrm>
            <a:prstGeom prst="rect">
              <a:avLst/>
            </a:prstGeom>
            <a:noFill/>
            <a:ln w="9525">
              <a:noFill/>
              <a:miter lim="800000"/>
              <a:headEnd/>
              <a:tailEnd/>
            </a:ln>
          </p:spPr>
          <p:txBody>
            <a:bodyPr wrap="none">
              <a:spAutoFit/>
            </a:bodyPr>
            <a:lstStyle/>
            <a:p>
              <a:pPr algn="l"/>
              <a:r>
                <a:rPr lang="en-US" sz="1600" b="1" dirty="0">
                  <a:solidFill>
                    <a:schemeClr val="accent2"/>
                  </a:solidFill>
                </a:rPr>
                <a:t>#1</a:t>
              </a:r>
            </a:p>
          </p:txBody>
        </p:sp>
        <p:sp>
          <p:nvSpPr>
            <p:cNvPr id="205832" name="Text Box 8"/>
            <p:cNvSpPr txBox="1">
              <a:spLocks noChangeArrowheads="1"/>
            </p:cNvSpPr>
            <p:nvPr/>
          </p:nvSpPr>
          <p:spPr bwMode="auto">
            <a:xfrm>
              <a:off x="6235700" y="3230563"/>
              <a:ext cx="368300" cy="336550"/>
            </a:xfrm>
            <a:prstGeom prst="rect">
              <a:avLst/>
            </a:prstGeom>
            <a:noFill/>
            <a:ln w="9525">
              <a:noFill/>
              <a:miter lim="800000"/>
              <a:headEnd/>
              <a:tailEnd/>
            </a:ln>
          </p:spPr>
          <p:txBody>
            <a:bodyPr wrap="none">
              <a:spAutoFit/>
            </a:bodyPr>
            <a:lstStyle/>
            <a:p>
              <a:pPr algn="l"/>
              <a:r>
                <a:rPr lang="en-US" sz="1600" b="1" dirty="0">
                  <a:solidFill>
                    <a:schemeClr val="accent2"/>
                  </a:solidFill>
                </a:rPr>
                <a:t>#2</a:t>
              </a:r>
            </a:p>
          </p:txBody>
        </p:sp>
        <p:sp>
          <p:nvSpPr>
            <p:cNvPr id="205836" name="Text Box 12"/>
            <p:cNvSpPr txBox="1">
              <a:spLocks noChangeArrowheads="1"/>
            </p:cNvSpPr>
            <p:nvPr/>
          </p:nvSpPr>
          <p:spPr bwMode="auto">
            <a:xfrm>
              <a:off x="7337425" y="2622550"/>
              <a:ext cx="1454150" cy="457200"/>
            </a:xfrm>
            <a:prstGeom prst="rect">
              <a:avLst/>
            </a:prstGeom>
            <a:noFill/>
            <a:ln w="9525">
              <a:noFill/>
              <a:miter lim="800000"/>
              <a:headEnd/>
              <a:tailEnd/>
            </a:ln>
          </p:spPr>
          <p:txBody>
            <a:bodyPr wrap="none">
              <a:spAutoFit/>
            </a:bodyPr>
            <a:lstStyle/>
            <a:p>
              <a:r>
                <a:rPr lang="en-US" dirty="0"/>
                <a:t>Sequence I</a:t>
              </a:r>
            </a:p>
          </p:txBody>
        </p:sp>
      </p:grpSp>
      <p:grpSp>
        <p:nvGrpSpPr>
          <p:cNvPr id="19" name="Group 18"/>
          <p:cNvGrpSpPr/>
          <p:nvPr/>
        </p:nvGrpSpPr>
        <p:grpSpPr>
          <a:xfrm>
            <a:off x="4543425" y="4122738"/>
            <a:ext cx="4283075" cy="2057400"/>
            <a:chOff x="4543425" y="4122738"/>
            <a:chExt cx="4283075" cy="2057400"/>
          </a:xfrm>
        </p:grpSpPr>
        <p:pic>
          <p:nvPicPr>
            <p:cNvPr id="205828" name="Picture 4"/>
            <p:cNvPicPr>
              <a:picLocks noChangeAspect="1" noChangeArrowheads="1"/>
            </p:cNvPicPr>
            <p:nvPr/>
          </p:nvPicPr>
          <p:blipFill>
            <a:blip r:embed="rId5" cstate="print"/>
            <a:srcRect/>
            <a:stretch>
              <a:fillRect/>
            </a:stretch>
          </p:blipFill>
          <p:spPr bwMode="auto">
            <a:xfrm>
              <a:off x="4543425" y="4122738"/>
              <a:ext cx="2578100" cy="2057400"/>
            </a:xfrm>
            <a:prstGeom prst="rect">
              <a:avLst/>
            </a:prstGeom>
            <a:noFill/>
            <a:ln w="9525">
              <a:noFill/>
              <a:miter lim="800000"/>
              <a:headEnd/>
              <a:tailEnd/>
            </a:ln>
          </p:spPr>
        </p:pic>
        <p:sp>
          <p:nvSpPr>
            <p:cNvPr id="205830" name="Text Box 6"/>
            <p:cNvSpPr txBox="1">
              <a:spLocks noChangeArrowheads="1"/>
            </p:cNvSpPr>
            <p:nvPr/>
          </p:nvSpPr>
          <p:spPr bwMode="auto">
            <a:xfrm>
              <a:off x="4972050" y="5651500"/>
              <a:ext cx="368300" cy="336550"/>
            </a:xfrm>
            <a:prstGeom prst="rect">
              <a:avLst/>
            </a:prstGeom>
            <a:noFill/>
            <a:ln w="9525">
              <a:noFill/>
              <a:miter lim="800000"/>
              <a:headEnd/>
              <a:tailEnd/>
            </a:ln>
          </p:spPr>
          <p:txBody>
            <a:bodyPr wrap="none">
              <a:spAutoFit/>
            </a:bodyPr>
            <a:lstStyle/>
            <a:p>
              <a:pPr algn="l"/>
              <a:r>
                <a:rPr lang="en-US" sz="1600" b="1">
                  <a:solidFill>
                    <a:schemeClr val="accent2"/>
                  </a:solidFill>
                </a:rPr>
                <a:t>#1</a:t>
              </a:r>
            </a:p>
          </p:txBody>
        </p:sp>
        <p:sp>
          <p:nvSpPr>
            <p:cNvPr id="205831" name="Text Box 7"/>
            <p:cNvSpPr txBox="1">
              <a:spLocks noChangeArrowheads="1"/>
            </p:cNvSpPr>
            <p:nvPr/>
          </p:nvSpPr>
          <p:spPr bwMode="auto">
            <a:xfrm>
              <a:off x="5022850" y="4321175"/>
              <a:ext cx="368300" cy="336550"/>
            </a:xfrm>
            <a:prstGeom prst="rect">
              <a:avLst/>
            </a:prstGeom>
            <a:noFill/>
            <a:ln w="9525">
              <a:noFill/>
              <a:miter lim="800000"/>
              <a:headEnd/>
              <a:tailEnd/>
            </a:ln>
          </p:spPr>
          <p:txBody>
            <a:bodyPr wrap="none">
              <a:spAutoFit/>
            </a:bodyPr>
            <a:lstStyle/>
            <a:p>
              <a:pPr algn="l"/>
              <a:r>
                <a:rPr lang="en-US" sz="1600" b="1" dirty="0">
                  <a:solidFill>
                    <a:schemeClr val="accent2"/>
                  </a:solidFill>
                </a:rPr>
                <a:t>#2</a:t>
              </a:r>
            </a:p>
          </p:txBody>
        </p:sp>
        <p:sp>
          <p:nvSpPr>
            <p:cNvPr id="205837" name="Text Box 13"/>
            <p:cNvSpPr txBox="1">
              <a:spLocks noChangeArrowheads="1"/>
            </p:cNvSpPr>
            <p:nvPr/>
          </p:nvSpPr>
          <p:spPr bwMode="auto">
            <a:xfrm>
              <a:off x="7302500" y="4887913"/>
              <a:ext cx="1524000" cy="457200"/>
            </a:xfrm>
            <a:prstGeom prst="rect">
              <a:avLst/>
            </a:prstGeom>
            <a:noFill/>
            <a:ln w="9525">
              <a:noFill/>
              <a:miter lim="800000"/>
              <a:headEnd/>
              <a:tailEnd/>
            </a:ln>
          </p:spPr>
          <p:txBody>
            <a:bodyPr wrap="none">
              <a:spAutoFit/>
            </a:bodyPr>
            <a:lstStyle/>
            <a:p>
              <a:r>
                <a:rPr lang="en-US" dirty="0"/>
                <a:t>Sequence II</a:t>
              </a:r>
            </a:p>
          </p:txBody>
        </p:sp>
      </p:grpSp>
      <p:sp>
        <p:nvSpPr>
          <p:cNvPr id="205838" name="Text Box 14"/>
          <p:cNvSpPr txBox="1">
            <a:spLocks noChangeArrowheads="1"/>
          </p:cNvSpPr>
          <p:nvPr/>
        </p:nvSpPr>
        <p:spPr bwMode="auto">
          <a:xfrm>
            <a:off x="533400" y="2057400"/>
            <a:ext cx="2582862" cy="923330"/>
          </a:xfrm>
          <a:prstGeom prst="rect">
            <a:avLst/>
          </a:prstGeom>
          <a:noFill/>
          <a:ln w="9525">
            <a:noFill/>
            <a:miter lim="800000"/>
            <a:headEnd/>
            <a:tailEnd/>
          </a:ln>
        </p:spPr>
        <p:txBody>
          <a:bodyPr wrap="square">
            <a:spAutoFit/>
          </a:bodyPr>
          <a:lstStyle/>
          <a:p>
            <a:pPr algn="ctr"/>
            <a:r>
              <a:rPr lang="en-US" sz="1800" dirty="0"/>
              <a:t>Longitudinal </a:t>
            </a:r>
            <a:r>
              <a:rPr lang="en-US" sz="1800" dirty="0" smtClean="0"/>
              <a:t>Residual </a:t>
            </a:r>
            <a:r>
              <a:rPr lang="en-US" dirty="0"/>
              <a:t>S</a:t>
            </a:r>
            <a:r>
              <a:rPr lang="en-US" sz="1800" dirty="0" smtClean="0"/>
              <a:t>tress </a:t>
            </a:r>
            <a:r>
              <a:rPr lang="en-US" sz="1800" dirty="0"/>
              <a:t>in </a:t>
            </a:r>
            <a:r>
              <a:rPr lang="en-US" sz="1800" dirty="0" smtClean="0"/>
              <a:t>Plate Received from the Mill</a:t>
            </a:r>
            <a:endParaRPr lang="en-US" sz="1800" dirty="0"/>
          </a:p>
        </p:txBody>
      </p:sp>
      <p:sp>
        <p:nvSpPr>
          <p:cNvPr id="16" name="Slide Number Placeholder 4"/>
          <p:cNvSpPr>
            <a:spLocks noGrp="1"/>
          </p:cNvSpPr>
          <p:nvPr>
            <p:ph type="sldNum" sz="quarter" idx="4294967295"/>
          </p:nvPr>
        </p:nvSpPr>
        <p:spPr>
          <a:xfrm>
            <a:off x="28410" y="6477000"/>
            <a:ext cx="733589" cy="297651"/>
          </a:xfrm>
          <a:prstGeom prst="rect">
            <a:avLst/>
          </a:prstGeom>
        </p:spPr>
        <p:txBody>
          <a:bodyPr/>
          <a:lstStyle/>
          <a:p>
            <a:fld id="{F6EFC63E-F8D9-44BB-A462-AC735E845F95}" type="slidenum">
              <a:rPr lang="en-US" smtClean="0"/>
              <a:pPr/>
              <a:t>135</a:t>
            </a:fld>
            <a:endParaRPr lang="en-US" dirty="0"/>
          </a:p>
        </p:txBody>
      </p:sp>
      <p:sp>
        <p:nvSpPr>
          <p:cNvPr id="18" name="Title 2"/>
          <p:cNvSpPr txBox="1">
            <a:spLocks/>
          </p:cNvSpPr>
          <p:nvPr/>
        </p:nvSpPr>
        <p:spPr>
          <a:xfrm>
            <a:off x="152400" y="152400"/>
            <a:ext cx="69342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1"/>
                </a:solidFill>
                <a:effectLst/>
                <a:uLnTx/>
                <a:uFillTx/>
                <a:latin typeface="+mj-lt"/>
                <a:ea typeface="+mj-ea"/>
                <a:cs typeface="+mj-cs"/>
              </a:rPr>
              <a:t>Cutting and Fitting</a:t>
            </a:r>
            <a:endParaRPr kumimoji="0" lang="en-US" sz="3200" b="1"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a:spLocks noGrp="1"/>
          </p:cNvSpPr>
          <p:nvPr>
            <p:ph type="sldNum" sz="quarter" idx="4294967295"/>
          </p:nvPr>
        </p:nvSpPr>
        <p:spPr>
          <a:xfrm>
            <a:off x="28410" y="6477000"/>
            <a:ext cx="657389" cy="297651"/>
          </a:xfrm>
          <a:prstGeom prst="rect">
            <a:avLst/>
          </a:prstGeom>
        </p:spPr>
        <p:txBody>
          <a:bodyPr/>
          <a:lstStyle/>
          <a:p>
            <a:fld id="{F6EFC63E-F8D9-44BB-A462-AC735E845F95}" type="slidenum">
              <a:rPr lang="en-US" smtClean="0"/>
              <a:pPr/>
              <a:t>136</a:t>
            </a:fld>
            <a:endParaRPr lang="en-US" dirty="0"/>
          </a:p>
        </p:txBody>
      </p:sp>
      <p:sp>
        <p:nvSpPr>
          <p:cNvPr id="18" name="Title 2"/>
          <p:cNvSpPr txBox="1">
            <a:spLocks/>
          </p:cNvSpPr>
          <p:nvPr/>
        </p:nvSpPr>
        <p:spPr>
          <a:xfrm>
            <a:off x="152400" y="152400"/>
            <a:ext cx="69342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1"/>
                </a:solidFill>
                <a:effectLst/>
                <a:uLnTx/>
                <a:uFillTx/>
                <a:latin typeface="+mj-lt"/>
                <a:ea typeface="+mj-ea"/>
                <a:cs typeface="+mj-cs"/>
              </a:rPr>
              <a:t>Cutting and Fitting</a:t>
            </a:r>
            <a:endParaRPr kumimoji="0" lang="en-US" sz="3200" b="1" i="0" u="none" strike="noStrike" kern="1200" cap="none" spc="0" normalizeH="0" baseline="0" noProof="0" dirty="0">
              <a:ln>
                <a:noFill/>
              </a:ln>
              <a:solidFill>
                <a:schemeClr val="accent1"/>
              </a:solidFill>
              <a:effectLst/>
              <a:uLnTx/>
              <a:uFillTx/>
              <a:latin typeface="+mj-lt"/>
              <a:ea typeface="+mj-ea"/>
              <a:cs typeface="+mj-cs"/>
            </a:endParaRPr>
          </a:p>
        </p:txBody>
      </p:sp>
      <p:pic>
        <p:nvPicPr>
          <p:cNvPr id="17" name="Picture 2"/>
          <p:cNvPicPr>
            <a:picLocks noChangeAspect="1" noChangeArrowheads="1"/>
          </p:cNvPicPr>
          <p:nvPr/>
        </p:nvPicPr>
        <p:blipFill>
          <a:blip r:embed="rId3" cstate="print"/>
          <a:srcRect/>
          <a:stretch>
            <a:fillRect/>
          </a:stretch>
        </p:blipFill>
        <p:spPr bwMode="auto">
          <a:xfrm>
            <a:off x="685800" y="2286000"/>
            <a:ext cx="7658100" cy="3533085"/>
          </a:xfrm>
          <a:prstGeom prst="rect">
            <a:avLst/>
          </a:prstGeom>
          <a:noFill/>
          <a:ln w="9525">
            <a:noFill/>
            <a:miter lim="800000"/>
            <a:headEnd/>
            <a:tailEnd/>
          </a:ln>
          <a:effectLst/>
        </p:spPr>
      </p:pic>
      <p:sp>
        <p:nvSpPr>
          <p:cNvPr id="19" name="Rectangle 18"/>
          <p:cNvSpPr/>
          <p:nvPr/>
        </p:nvSpPr>
        <p:spPr>
          <a:xfrm>
            <a:off x="2133600" y="1600200"/>
            <a:ext cx="4572000" cy="646331"/>
          </a:xfrm>
          <a:prstGeom prst="rect">
            <a:avLst/>
          </a:prstGeom>
        </p:spPr>
        <p:txBody>
          <a:bodyPr>
            <a:spAutoFit/>
          </a:bodyPr>
          <a:lstStyle/>
          <a:p>
            <a:pPr algn="ctr"/>
            <a:r>
              <a:rPr lang="en-US" b="1" dirty="0" smtClean="0"/>
              <a:t>Effects of Edge Trimming on Residual Stress Re-Distribution</a:t>
            </a:r>
            <a:endParaRPr lang="en-US" b="1"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a:spLocks noGrp="1"/>
          </p:cNvSpPr>
          <p:nvPr>
            <p:ph type="sldNum" sz="quarter" idx="4294967295"/>
          </p:nvPr>
        </p:nvSpPr>
        <p:spPr>
          <a:xfrm>
            <a:off x="28410" y="6477000"/>
            <a:ext cx="733589" cy="297651"/>
          </a:xfrm>
          <a:prstGeom prst="rect">
            <a:avLst/>
          </a:prstGeom>
        </p:spPr>
        <p:txBody>
          <a:bodyPr/>
          <a:lstStyle/>
          <a:p>
            <a:fld id="{F6EFC63E-F8D9-44BB-A462-AC735E845F95}" type="slidenum">
              <a:rPr lang="en-US" smtClean="0"/>
              <a:pPr/>
              <a:t>137</a:t>
            </a:fld>
            <a:endParaRPr lang="en-US" dirty="0"/>
          </a:p>
        </p:txBody>
      </p:sp>
      <p:sp>
        <p:nvSpPr>
          <p:cNvPr id="18" name="Title 2"/>
          <p:cNvSpPr txBox="1">
            <a:spLocks/>
          </p:cNvSpPr>
          <p:nvPr/>
        </p:nvSpPr>
        <p:spPr>
          <a:xfrm>
            <a:off x="152400" y="152400"/>
            <a:ext cx="69342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1"/>
                </a:solidFill>
                <a:effectLst/>
                <a:uLnTx/>
                <a:uFillTx/>
                <a:latin typeface="+mj-lt"/>
                <a:ea typeface="+mj-ea"/>
                <a:cs typeface="+mj-cs"/>
              </a:rPr>
              <a:t>Cutting and Fitting</a:t>
            </a:r>
            <a:endParaRPr kumimoji="0" lang="en-US" sz="3200" b="1" i="0" u="none" strike="noStrike" kern="1200" cap="none" spc="0" normalizeH="0" baseline="0" noProof="0" dirty="0">
              <a:ln>
                <a:noFill/>
              </a:ln>
              <a:solidFill>
                <a:schemeClr val="accent1"/>
              </a:solidFill>
              <a:effectLst/>
              <a:uLnTx/>
              <a:uFillTx/>
              <a:latin typeface="+mj-lt"/>
              <a:ea typeface="+mj-ea"/>
              <a:cs typeface="+mj-cs"/>
            </a:endParaRPr>
          </a:p>
        </p:txBody>
      </p:sp>
      <p:pic>
        <p:nvPicPr>
          <p:cNvPr id="6" name="Picture 2"/>
          <p:cNvPicPr>
            <a:picLocks noChangeAspect="1" noChangeArrowheads="1"/>
          </p:cNvPicPr>
          <p:nvPr/>
        </p:nvPicPr>
        <p:blipFill>
          <a:blip r:embed="rId3" cstate="print"/>
          <a:srcRect/>
          <a:stretch>
            <a:fillRect/>
          </a:stretch>
        </p:blipFill>
        <p:spPr bwMode="auto">
          <a:xfrm>
            <a:off x="1066800" y="1524000"/>
            <a:ext cx="7629525"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7848600" cy="4525963"/>
          </a:xfrm>
        </p:spPr>
        <p:txBody>
          <a:bodyPr/>
          <a:lstStyle/>
          <a:p>
            <a:pPr marL="342900" lvl="1" indent="-342900">
              <a:buFont typeface="Arial" pitchFamily="34" charset="0"/>
              <a:buChar char="•"/>
            </a:pPr>
            <a:r>
              <a:rPr lang="en-US" sz="2400" dirty="0" smtClean="0">
                <a:cs typeface="Arial" pitchFamily="34" charset="0"/>
              </a:rPr>
              <a:t>Due to mill rolling procedures, residual stress is non-uniform</a:t>
            </a:r>
          </a:p>
          <a:p>
            <a:pPr marL="342900" lvl="1" indent="-342900">
              <a:buFont typeface="Arial" pitchFamily="34" charset="0"/>
              <a:buChar char="•"/>
            </a:pPr>
            <a:r>
              <a:rPr lang="en-US" sz="2400" dirty="0" smtClean="0">
                <a:cs typeface="Arial" pitchFamily="34" charset="0"/>
              </a:rPr>
              <a:t>Following the proper cut sequence will account for:</a:t>
            </a:r>
          </a:p>
          <a:p>
            <a:pPr marL="635000" lvl="2" indent="-287338">
              <a:buFontTx/>
              <a:buChar char="-"/>
            </a:pPr>
            <a:r>
              <a:rPr lang="en-US" dirty="0" smtClean="0">
                <a:cs typeface="Arial" pitchFamily="34" charset="0"/>
              </a:rPr>
              <a:t>The residual stresses</a:t>
            </a:r>
          </a:p>
          <a:p>
            <a:pPr marL="635000" lvl="2" indent="-287338">
              <a:buFontTx/>
              <a:buChar char="-"/>
            </a:pPr>
            <a:r>
              <a:rPr lang="en-US" dirty="0" smtClean="0">
                <a:cs typeface="Arial" pitchFamily="34" charset="0"/>
              </a:rPr>
              <a:t>Limit cutting inaccuracies </a:t>
            </a:r>
          </a:p>
          <a:p>
            <a:pPr marL="635000" lvl="2" indent="-287338">
              <a:buFontTx/>
              <a:buChar char="-"/>
            </a:pPr>
            <a:r>
              <a:rPr lang="en-US" dirty="0" smtClean="0">
                <a:cs typeface="Arial" pitchFamily="34" charset="0"/>
              </a:rPr>
              <a:t>Make proper fit quality easier to achieve</a:t>
            </a:r>
          </a:p>
          <a:p>
            <a:pPr marL="742950" lvl="2" indent="-342900">
              <a:buFontTx/>
              <a:buChar char="-"/>
            </a:pPr>
            <a:endParaRPr lang="en-US" dirty="0" smtClean="0">
              <a:cs typeface="Arial" pitchFamily="34" charset="0"/>
            </a:endParaRPr>
          </a:p>
          <a:p>
            <a:pPr>
              <a:buNone/>
            </a:pPr>
            <a:endParaRPr lang="en-US" dirty="0"/>
          </a:p>
        </p:txBody>
      </p:sp>
      <p:sp>
        <p:nvSpPr>
          <p:cNvPr id="4" name="Slide Number Placeholder 3"/>
          <p:cNvSpPr>
            <a:spLocks noGrp="1"/>
          </p:cNvSpPr>
          <p:nvPr>
            <p:ph type="sldNum" sz="quarter" idx="12"/>
          </p:nvPr>
        </p:nvSpPr>
        <p:spPr/>
        <p:txBody>
          <a:bodyPr/>
          <a:lstStyle/>
          <a:p>
            <a:fld id="{9A574043-4FC8-488D-8DCD-3E21E8267F69}" type="slidenum">
              <a:rPr lang="en-US" smtClean="0"/>
              <a:pPr/>
              <a:t>138</a:t>
            </a:fld>
            <a:endParaRPr lang="en-US"/>
          </a:p>
        </p:txBody>
      </p:sp>
      <p:sp>
        <p:nvSpPr>
          <p:cNvPr id="6" name="Title 2"/>
          <p:cNvSpPr txBox="1">
            <a:spLocks/>
          </p:cNvSpPr>
          <p:nvPr/>
        </p:nvSpPr>
        <p:spPr>
          <a:xfrm>
            <a:off x="152400" y="152400"/>
            <a:ext cx="69342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1"/>
                </a:solidFill>
                <a:effectLst/>
                <a:uLnTx/>
                <a:uFillTx/>
                <a:latin typeface="+mj-lt"/>
                <a:ea typeface="+mj-ea"/>
                <a:cs typeface="+mj-cs"/>
              </a:rPr>
              <a:t>Fit Quality</a:t>
            </a:r>
            <a:endParaRPr kumimoji="0" lang="en-US" sz="3200" b="1"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533400" y="1524000"/>
            <a:ext cx="8077200" cy="51816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A574043-4FC8-488D-8DCD-3E21E8267F69}" type="slidenum">
              <a:rPr lang="en-US" smtClean="0"/>
              <a:pPr/>
              <a:t>139</a:t>
            </a:fld>
            <a:endParaRPr lang="en-US"/>
          </a:p>
        </p:txBody>
      </p:sp>
      <p:sp>
        <p:nvSpPr>
          <p:cNvPr id="7" name="Title 2"/>
          <p:cNvSpPr txBox="1">
            <a:spLocks/>
          </p:cNvSpPr>
          <p:nvPr/>
        </p:nvSpPr>
        <p:spPr>
          <a:xfrm>
            <a:off x="152400" y="152400"/>
            <a:ext cx="69342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1"/>
                </a:solidFill>
                <a:effectLst/>
                <a:uLnTx/>
                <a:uFillTx/>
                <a:latin typeface="+mj-lt"/>
                <a:ea typeface="+mj-ea"/>
                <a:cs typeface="+mj-cs"/>
              </a:rPr>
              <a:t>Fit Quality</a:t>
            </a:r>
            <a:endParaRPr kumimoji="0" lang="en-US" sz="3200" b="1"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676400"/>
            <a:ext cx="8229600" cy="1138773"/>
          </a:xfrm>
          <a:prstGeom prst="rect">
            <a:avLst/>
          </a:prstGeom>
        </p:spPr>
        <p:txBody>
          <a:bodyPr wrap="square">
            <a:spAutoFit/>
          </a:bodyPr>
          <a:lstStyle/>
          <a:p>
            <a:pPr marL="168275" indent="-168275"/>
            <a:r>
              <a:rPr lang="en-US" sz="2400" dirty="0" smtClean="0"/>
              <a:t>A well-strategized FTQ system offers a multitude of benefits, including:</a:t>
            </a:r>
          </a:p>
          <a:p>
            <a:endParaRPr lang="en-US" sz="2000" dirty="0" smtClean="0">
              <a:latin typeface="Arial Black" pitchFamily="34" charset="0"/>
            </a:endParaRPr>
          </a:p>
        </p:txBody>
      </p:sp>
      <p:sp>
        <p:nvSpPr>
          <p:cNvPr id="5"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n-ea"/>
                <a:cs typeface="+mn-cs"/>
              </a:rPr>
              <a:t>What is First Time Quality?</a:t>
            </a:r>
            <a:endParaRPr kumimoji="0" lang="en-US" sz="3200" b="1" i="0" u="none" strike="noStrike" kern="1200" cap="none" spc="0" normalizeH="0" baseline="0" noProof="0" dirty="0">
              <a:ln>
                <a:noFill/>
              </a:ln>
              <a:solidFill>
                <a:schemeClr val="tx2">
                  <a:lumMod val="60000"/>
                  <a:lumOff val="40000"/>
                </a:schemeClr>
              </a:solidFill>
              <a:effectLst/>
              <a:uLnTx/>
              <a:uFillTx/>
              <a:latin typeface="+mj-lt"/>
              <a:ea typeface="+mn-ea"/>
              <a:cs typeface="+mn-cs"/>
            </a:endParaRPr>
          </a:p>
        </p:txBody>
      </p:sp>
      <p:sp>
        <p:nvSpPr>
          <p:cNvPr id="7" name="Rectangle 6"/>
          <p:cNvSpPr/>
          <p:nvPr/>
        </p:nvSpPr>
        <p:spPr>
          <a:xfrm>
            <a:off x="304800" y="2533471"/>
            <a:ext cx="7848600" cy="1200329"/>
          </a:xfrm>
          <a:prstGeom prst="rect">
            <a:avLst/>
          </a:prstGeom>
        </p:spPr>
        <p:txBody>
          <a:bodyPr wrap="square">
            <a:spAutoFit/>
          </a:bodyPr>
          <a:lstStyle/>
          <a:p>
            <a:pPr marL="625475" lvl="1" indent="-168275">
              <a:buFont typeface="Arial" pitchFamily="34" charset="0"/>
              <a:buChar char="•"/>
            </a:pPr>
            <a:r>
              <a:rPr lang="en-US" sz="2400" dirty="0" smtClean="0"/>
              <a:t>the ability to identify opportunities for continuous improvement</a:t>
            </a:r>
          </a:p>
          <a:p>
            <a:pPr lvl="1">
              <a:buFont typeface="Arial" pitchFamily="34" charset="0"/>
              <a:buChar char="•"/>
            </a:pPr>
            <a:endParaRPr lang="en-US" sz="2400" dirty="0" smtClean="0"/>
          </a:p>
        </p:txBody>
      </p:sp>
      <p:sp>
        <p:nvSpPr>
          <p:cNvPr id="8" name="Rectangle 7"/>
          <p:cNvSpPr/>
          <p:nvPr/>
        </p:nvSpPr>
        <p:spPr>
          <a:xfrm>
            <a:off x="304800" y="3348335"/>
            <a:ext cx="7391400" cy="461665"/>
          </a:xfrm>
          <a:prstGeom prst="rect">
            <a:avLst/>
          </a:prstGeom>
        </p:spPr>
        <p:txBody>
          <a:bodyPr wrap="square">
            <a:spAutoFit/>
          </a:bodyPr>
          <a:lstStyle/>
          <a:p>
            <a:pPr marL="625475" lvl="1" indent="-168275">
              <a:buFont typeface="Arial" pitchFamily="34" charset="0"/>
              <a:buChar char="•"/>
            </a:pPr>
            <a:r>
              <a:rPr lang="en-US" sz="2400" dirty="0" smtClean="0"/>
              <a:t>reducing costs </a:t>
            </a:r>
          </a:p>
        </p:txBody>
      </p:sp>
      <p:sp>
        <p:nvSpPr>
          <p:cNvPr id="10" name="Rectangle 9"/>
          <p:cNvSpPr/>
          <p:nvPr/>
        </p:nvSpPr>
        <p:spPr>
          <a:xfrm>
            <a:off x="304800" y="3886200"/>
            <a:ext cx="8153400" cy="830997"/>
          </a:xfrm>
          <a:prstGeom prst="rect">
            <a:avLst/>
          </a:prstGeom>
        </p:spPr>
        <p:txBody>
          <a:bodyPr wrap="square">
            <a:spAutoFit/>
          </a:bodyPr>
          <a:lstStyle/>
          <a:p>
            <a:pPr marL="625475" lvl="1" indent="-168275">
              <a:buFont typeface="Arial" pitchFamily="34" charset="0"/>
              <a:buChar char="•"/>
            </a:pPr>
            <a:r>
              <a:rPr lang="en-US" sz="2400" dirty="0" smtClean="0"/>
              <a:t>providing added value to customers by demonstrating and documenting measurable performance</a:t>
            </a:r>
          </a:p>
        </p:txBody>
      </p:sp>
      <p:sp>
        <p:nvSpPr>
          <p:cNvPr id="11" name="Rectangle 10"/>
          <p:cNvSpPr/>
          <p:nvPr/>
        </p:nvSpPr>
        <p:spPr>
          <a:xfrm>
            <a:off x="304800" y="4876800"/>
            <a:ext cx="8153400" cy="1200329"/>
          </a:xfrm>
          <a:prstGeom prst="rect">
            <a:avLst/>
          </a:prstGeom>
        </p:spPr>
        <p:txBody>
          <a:bodyPr wrap="square">
            <a:spAutoFit/>
          </a:bodyPr>
          <a:lstStyle/>
          <a:p>
            <a:pPr marL="625475" lvl="1" indent="-168275">
              <a:buFont typeface="Arial" pitchFamily="34" charset="0"/>
              <a:buChar char="•"/>
            </a:pPr>
            <a:r>
              <a:rPr lang="en-US" sz="2400" dirty="0" smtClean="0"/>
              <a:t>Providing guidance on training shipbuilders in order to have the highest probability of success based on demonstrated FTQ history</a:t>
            </a:r>
            <a:endParaRPr lang="en-US" sz="2400" dirty="0"/>
          </a:p>
        </p:txBody>
      </p:sp>
      <p:sp>
        <p:nvSpPr>
          <p:cNvPr id="9" name="Slide Number Placeholder 8"/>
          <p:cNvSpPr>
            <a:spLocks noGrp="1"/>
          </p:cNvSpPr>
          <p:nvPr>
            <p:ph type="sldNum" sz="quarter" idx="12"/>
          </p:nvPr>
        </p:nvSpPr>
        <p:spPr/>
        <p:txBody>
          <a:bodyPr/>
          <a:lstStyle/>
          <a:p>
            <a:fld id="{9A574043-4FC8-488D-8DCD-3E21E8267F69}"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1600200"/>
          </a:xfrm>
        </p:spPr>
        <p:txBody>
          <a:bodyPr/>
          <a:lstStyle/>
          <a:p>
            <a:r>
              <a:rPr lang="en-US" sz="2400" dirty="0" smtClean="0"/>
              <a:t>Weld quality is driven by the fit quality</a:t>
            </a:r>
          </a:p>
          <a:p>
            <a:r>
              <a:rPr lang="en-US" sz="2400" dirty="0" smtClean="0"/>
              <a:t>Overwelding and other rework are required when the fit quality is poor</a:t>
            </a:r>
          </a:p>
          <a:p>
            <a:endParaRPr lang="en-US" dirty="0" smtClean="0"/>
          </a:p>
          <a:p>
            <a:pPr>
              <a:buNone/>
            </a:pPr>
            <a:endParaRPr lang="en-US" dirty="0" smtClean="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Poor Fit-Up</a:t>
            </a:r>
            <a:endParaRPr lang="en-US" sz="3200" b="1" dirty="0">
              <a:solidFill>
                <a:schemeClr val="accent1"/>
              </a:solidFill>
            </a:endParaRPr>
          </a:p>
        </p:txBody>
      </p:sp>
      <p:sp>
        <p:nvSpPr>
          <p:cNvPr id="5" name="Content Placeholder 1"/>
          <p:cNvSpPr txBox="1">
            <a:spLocks/>
          </p:cNvSpPr>
          <p:nvPr/>
        </p:nvSpPr>
        <p:spPr>
          <a:xfrm>
            <a:off x="533400" y="3276600"/>
            <a:ext cx="4724400" cy="304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Common causes</a:t>
            </a:r>
            <a:r>
              <a:rPr kumimoji="0" lang="en-US" sz="2400" b="0" i="0" u="none" strike="noStrike" kern="1200" cap="none" spc="0" normalizeH="0" noProof="0" dirty="0" smtClean="0">
                <a:ln>
                  <a:noFill/>
                </a:ln>
                <a:solidFill>
                  <a:schemeClr val="tx1"/>
                </a:solidFill>
                <a:effectLst/>
                <a:uLnTx/>
                <a:uFillTx/>
                <a:latin typeface="+mn-lt"/>
                <a:ea typeface="+mn-ea"/>
                <a:cs typeface="+mn-cs"/>
              </a:rPr>
              <a:t> of poor fit quality 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t>Poor workmanship practice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noProof="0" dirty="0" smtClean="0">
                <a:ln>
                  <a:noFill/>
                </a:ln>
                <a:solidFill>
                  <a:schemeClr val="tx1"/>
                </a:solidFill>
                <a:effectLst/>
                <a:uLnTx/>
                <a:uFillTx/>
                <a:latin typeface="+mn-lt"/>
                <a:ea typeface="+mn-ea"/>
                <a:cs typeface="+mn-cs"/>
              </a:rPr>
              <a:t>Poor dimensioning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t>Tolerance</a:t>
            </a:r>
            <a:r>
              <a:rPr lang="en-US" sz="2400" dirty="0" smtClean="0"/>
              <a:t> dimensions on drawings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2" descr="A:\MVC-005S.JPG"/>
          <p:cNvPicPr>
            <a:picLocks noChangeAspect="1" noChangeArrowheads="1"/>
          </p:cNvPicPr>
          <p:nvPr/>
        </p:nvPicPr>
        <p:blipFill>
          <a:blip r:embed="rId3" cstate="print"/>
          <a:srcRect/>
          <a:stretch>
            <a:fillRect/>
          </a:stretch>
        </p:blipFill>
        <p:spPr bwMode="auto">
          <a:xfrm>
            <a:off x="5105400" y="3048000"/>
            <a:ext cx="3759200" cy="29718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9A574043-4FC8-488D-8DCD-3E21E8267F69}" type="slidenum">
              <a:rPr lang="en-US" smtClean="0"/>
              <a:pPr/>
              <a:t>140</a:t>
            </a:fld>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Poor Fit-Up</a:t>
            </a:r>
            <a:endParaRPr lang="en-US" sz="3200" b="1" dirty="0">
              <a:solidFill>
                <a:schemeClr val="accent1"/>
              </a:solidFill>
            </a:endParaRPr>
          </a:p>
        </p:txBody>
      </p:sp>
      <p:sp>
        <p:nvSpPr>
          <p:cNvPr id="5" name="Content Placeholder 1"/>
          <p:cNvSpPr txBox="1">
            <a:spLocks/>
          </p:cNvSpPr>
          <p:nvPr/>
        </p:nvSpPr>
        <p:spPr>
          <a:xfrm>
            <a:off x="5029200" y="3124200"/>
            <a:ext cx="3810000" cy="3048000"/>
          </a:xfrm>
          <a:prstGeom prst="rect">
            <a:avLst/>
          </a:prstGeom>
        </p:spPr>
        <p:txBody>
          <a:bodyPr vert="horz" lIns="91440" tIns="45720" rIns="91440" bIns="45720" rtlCol="0">
            <a:normAutofit/>
          </a:bodyPr>
          <a:lstStyle/>
          <a:p>
            <a:pPr marL="342900" lvl="0" indent="-342900">
              <a:spcBef>
                <a:spcPct val="20000"/>
              </a:spcBef>
              <a:defRPr/>
            </a:pPr>
            <a:r>
              <a:rPr lang="en-US" sz="2400" dirty="0" smtClean="0"/>
              <a:t>The fillet weld must then be increased to compensate for a large gap.  This in turn adds to the amount of weld, which increases distortion.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99074" name="Picture 2" descr="Fig.7. Poor fit-up "/>
          <p:cNvPicPr>
            <a:picLocks noChangeAspect="1" noChangeArrowheads="1"/>
          </p:cNvPicPr>
          <p:nvPr/>
        </p:nvPicPr>
        <p:blipFill>
          <a:blip r:embed="rId3" cstate="print"/>
          <a:srcRect/>
          <a:stretch>
            <a:fillRect/>
          </a:stretch>
        </p:blipFill>
        <p:spPr bwMode="auto">
          <a:xfrm>
            <a:off x="1143000" y="3124200"/>
            <a:ext cx="3505200" cy="3179618"/>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a:xfrm>
            <a:off x="457200" y="1600201"/>
            <a:ext cx="8229600" cy="1295400"/>
          </a:xfrm>
        </p:spPr>
        <p:txBody>
          <a:bodyPr>
            <a:normAutofit/>
          </a:bodyPr>
          <a:lstStyle/>
          <a:p>
            <a:r>
              <a:rPr lang="en-US" sz="2400" dirty="0" smtClean="0"/>
              <a:t>As seen here, the gap results in a reduction in the leg length and results in a reduction in the throat thickness of the joint</a:t>
            </a:r>
            <a:endParaRPr lang="en-US" sz="2400" dirty="0"/>
          </a:p>
        </p:txBody>
      </p:sp>
      <p:sp>
        <p:nvSpPr>
          <p:cNvPr id="7" name="Slide Number Placeholder 6"/>
          <p:cNvSpPr>
            <a:spLocks noGrp="1"/>
          </p:cNvSpPr>
          <p:nvPr>
            <p:ph type="sldNum" sz="quarter" idx="12"/>
          </p:nvPr>
        </p:nvSpPr>
        <p:spPr/>
        <p:txBody>
          <a:bodyPr/>
          <a:lstStyle/>
          <a:p>
            <a:fld id="{9A574043-4FC8-488D-8DCD-3E21E8267F69}" type="slidenum">
              <a:rPr lang="en-US" smtClean="0"/>
              <a:pPr/>
              <a:t>141</a:t>
            </a:fld>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153400" cy="4525963"/>
          </a:xfrm>
        </p:spPr>
        <p:txBody>
          <a:bodyPr>
            <a:noAutofit/>
          </a:bodyPr>
          <a:lstStyle/>
          <a:p>
            <a:pPr>
              <a:buNone/>
            </a:pPr>
            <a:r>
              <a:rPr lang="en-US" sz="2400" dirty="0" smtClean="0"/>
              <a:t>What is an insert?</a:t>
            </a:r>
          </a:p>
          <a:p>
            <a:r>
              <a:rPr lang="en-US" sz="2400" dirty="0" smtClean="0"/>
              <a:t> Designed inserts are thicker plates installed into thinner base plates to give localized reinforcement where needed</a:t>
            </a: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pic>
        <p:nvPicPr>
          <p:cNvPr id="4" name="Picture 3" descr="slide 138.png"/>
          <p:cNvPicPr>
            <a:picLocks noChangeAspect="1"/>
          </p:cNvPicPr>
          <p:nvPr/>
        </p:nvPicPr>
        <p:blipFill>
          <a:blip r:embed="rId3" cstate="print"/>
          <a:stretch>
            <a:fillRect/>
          </a:stretch>
        </p:blipFill>
        <p:spPr>
          <a:xfrm>
            <a:off x="2286000" y="2971800"/>
            <a:ext cx="4334091" cy="3429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9A574043-4FC8-488D-8DCD-3E21E8267F69}" type="slidenum">
              <a:rPr lang="en-US" smtClean="0"/>
              <a:pPr/>
              <a:t>142</a:t>
            </a:fld>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7772400" cy="4525963"/>
          </a:xfrm>
        </p:spPr>
        <p:txBody>
          <a:bodyPr>
            <a:noAutofit/>
          </a:bodyPr>
          <a:lstStyle/>
          <a:p>
            <a:r>
              <a:rPr lang="en-US" sz="2400" dirty="0" smtClean="0"/>
              <a:t>Inserts are the number one driver of welding induced distortion</a:t>
            </a:r>
          </a:p>
          <a:p>
            <a:pPr>
              <a:buNone/>
            </a:pPr>
            <a:endParaRPr lang="en-US" sz="1200" dirty="0" smtClean="0"/>
          </a:p>
          <a:p>
            <a:r>
              <a:rPr lang="en-US" sz="2400" dirty="0" smtClean="0"/>
              <a:t>All other welding attributed distribution drivers amplified on inserts</a:t>
            </a:r>
          </a:p>
          <a:p>
            <a:endParaRPr lang="en-US" sz="1200" dirty="0" smtClean="0"/>
          </a:p>
          <a:p>
            <a:r>
              <a:rPr lang="en-US" sz="2400" dirty="0" smtClean="0"/>
              <a:t>Ensuring fit quality and following insert weld procedures is the easiest way to reduce rework and cost</a:t>
            </a:r>
          </a:p>
          <a:p>
            <a:endParaRPr lang="en-US" sz="2400" dirty="0" smtClean="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143</a:t>
            </a:fld>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Common issues with plate/insert fittings are:</a:t>
            </a:r>
          </a:p>
          <a:p>
            <a:pPr marL="347663" indent="-347663"/>
            <a:r>
              <a:rPr lang="en-US" sz="2400" dirty="0" smtClean="0"/>
              <a:t>Inconsistent Root Gaps</a:t>
            </a:r>
          </a:p>
          <a:p>
            <a:pPr lvl="1">
              <a:buFontTx/>
              <a:buChar char="-"/>
            </a:pPr>
            <a:r>
              <a:rPr lang="en-US" sz="2400" dirty="0" smtClean="0"/>
              <a:t>When fitting inserts, the thicker member should not be force-fitted into the cutout</a:t>
            </a:r>
          </a:p>
          <a:p>
            <a:pPr lvl="1">
              <a:buFontTx/>
              <a:buChar char="-"/>
            </a:pPr>
            <a:r>
              <a:rPr lang="en-US" sz="2400" dirty="0" smtClean="0"/>
              <a:t> If force-fitted, residual stress is locked within the plate </a:t>
            </a:r>
          </a:p>
          <a:p>
            <a:pPr lvl="1">
              <a:buFontTx/>
              <a:buChar char="-"/>
            </a:pPr>
            <a:r>
              <a:rPr lang="en-US" sz="2400" dirty="0" smtClean="0"/>
              <a:t>The residual stress gets released when welded and creates panel buckling</a:t>
            </a:r>
          </a:p>
          <a:p>
            <a:pPr lvl="1">
              <a:buFontTx/>
              <a:buChar char="-"/>
            </a:pPr>
            <a:r>
              <a:rPr lang="en-US" sz="2400" dirty="0" smtClean="0"/>
              <a:t>Overwelding due to large root gaps</a:t>
            </a:r>
          </a:p>
          <a:p>
            <a:pPr lvl="1">
              <a:buFontTx/>
              <a:buChar char="-"/>
            </a:pPr>
            <a:r>
              <a:rPr lang="en-US" sz="2400" dirty="0" smtClean="0"/>
              <a:t>Optimal root gap size is 1-2mm</a:t>
            </a: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144</a:t>
            </a:fld>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Inserts</a:t>
            </a:r>
          </a:p>
          <a:p>
            <a:pPr lvl="1"/>
            <a:r>
              <a:rPr lang="en-US" dirty="0" smtClean="0"/>
              <a:t>Residual stress and buckling distortion</a:t>
            </a:r>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pic>
        <p:nvPicPr>
          <p:cNvPr id="4" name="Picture 3" descr="Insert Distortion.bmp"/>
          <p:cNvPicPr>
            <a:picLocks noChangeAspect="1"/>
          </p:cNvPicPr>
          <p:nvPr/>
        </p:nvPicPr>
        <p:blipFill>
          <a:blip r:embed="rId3" cstate="print"/>
          <a:stretch>
            <a:fillRect/>
          </a:stretch>
        </p:blipFill>
        <p:spPr>
          <a:xfrm>
            <a:off x="1524000" y="2743200"/>
            <a:ext cx="5562600" cy="3844906"/>
          </a:xfrm>
          <a:prstGeom prst="rect">
            <a:avLst/>
          </a:prstGeom>
          <a:ln>
            <a:noFill/>
          </a:ln>
          <a:effectLst>
            <a:outerShdw blurRad="292100" dist="139700" dir="2700000" algn="tl" rotWithShape="0">
              <a:srgbClr val="333333">
                <a:alpha val="65000"/>
              </a:srgbClr>
            </a:outerShdw>
          </a:effectLst>
        </p:spPr>
      </p:pic>
      <p:sp>
        <p:nvSpPr>
          <p:cNvPr id="5" name="Right Arrow 4"/>
          <p:cNvSpPr/>
          <p:nvPr/>
        </p:nvSpPr>
        <p:spPr>
          <a:xfrm flipH="1">
            <a:off x="6324600" y="3429000"/>
            <a:ext cx="190500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A574043-4FC8-488D-8DCD-3E21E8267F69}" type="slidenum">
              <a:rPr lang="en-US" smtClean="0"/>
              <a:pPr/>
              <a:t>145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a:bodyPr>
          <a:lstStyle/>
          <a:p>
            <a:pPr lvl="0" algn="l"/>
            <a:r>
              <a:rPr lang="en-US" sz="3200" b="1" dirty="0" smtClean="0">
                <a:solidFill>
                  <a:schemeClr val="accent1"/>
                </a:solidFill>
              </a:rPr>
              <a:t>Inserts - Welding</a:t>
            </a:r>
          </a:p>
        </p:txBody>
      </p:sp>
      <p:sp>
        <p:nvSpPr>
          <p:cNvPr id="8" name="Rectangle 1"/>
          <p:cNvSpPr>
            <a:spLocks noGrp="1" noChangeArrowheads="1"/>
          </p:cNvSpPr>
          <p:nvPr>
            <p:ph idx="1"/>
          </p:nvPr>
        </p:nvSpPr>
        <p:spPr bwMode="auto">
          <a:xfrm>
            <a:off x="304800" y="1371600"/>
            <a:ext cx="8534400"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Insert Radius Corners</a:t>
            </a:r>
            <a:r>
              <a:rPr kumimoji="0" lang="en-US" sz="2400" b="1" i="0" u="none" strike="noStrike" cap="none" normalizeH="0" baseline="0" dirty="0" smtClean="0">
                <a:ln>
                  <a:noFill/>
                </a:ln>
                <a:solidFill>
                  <a:srgbClr val="FF0000"/>
                </a:solidFill>
                <a:effectLst/>
                <a:ea typeface="Calibri" pitchFamily="34" charset="0"/>
                <a:cs typeface="Times New Roman" pitchFamily="18" charset="0"/>
              </a:rPr>
              <a:t> WITHIN </a:t>
            </a:r>
            <a:r>
              <a:rPr kumimoji="0" lang="en-US" sz="2400" b="1" i="0" u="none" strike="noStrike" cap="none" normalizeH="0" baseline="0" dirty="0" smtClean="0">
                <a:ln>
                  <a:noFill/>
                </a:ln>
                <a:solidFill>
                  <a:schemeClr val="tx1"/>
                </a:solidFill>
                <a:effectLst/>
                <a:ea typeface="Calibri" pitchFamily="34" charset="0"/>
                <a:cs typeface="Times New Roman" pitchFamily="18" charset="0"/>
              </a:rPr>
              <a:t>36 inches of the plate edge </a:t>
            </a:r>
            <a:endParaRPr kumimoji="0" lang="en-US" sz="24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tab pos="342900" algn="l"/>
              </a:tabLs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 All Plate Thicknesses</a:t>
            </a:r>
          </a:p>
          <a:p>
            <a:pPr marL="0" marR="0" lvl="0" indent="0" defTabSz="914400" rtl="0" eaLnBrk="0" fontAlgn="base" latinLnBrk="0" hangingPunct="0">
              <a:lnSpc>
                <a:spcPct val="100000"/>
              </a:lnSpc>
              <a:spcBef>
                <a:spcPct val="0"/>
              </a:spcBef>
              <a:spcAft>
                <a:spcPct val="0"/>
              </a:spcAft>
              <a:buClrTx/>
              <a:buSzTx/>
              <a:buNone/>
              <a:tabLst>
                <a:tab pos="342900" algn="l"/>
              </a:tabLst>
            </a:pPr>
            <a:endParaRPr kumimoji="0" lang="en-US" sz="2000" b="0" i="0" u="none" strike="noStrike" cap="none" normalizeH="0" baseline="0" dirty="0" smtClean="0">
              <a:ln>
                <a:noFill/>
              </a:ln>
              <a:solidFill>
                <a:schemeClr val="tx1"/>
              </a:solidFill>
              <a:effectLst/>
            </a:endParaRPr>
          </a:p>
          <a:p>
            <a:pPr marL="347663"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000" b="1" i="1" u="none" strike="noStrike" cap="none" normalizeH="0" baseline="0" dirty="0" smtClean="0">
                <a:ln>
                  <a:noFill/>
                </a:ln>
                <a:solidFill>
                  <a:srgbClr val="FF0000"/>
                </a:solidFill>
                <a:effectLst/>
                <a:ea typeface="Calibri" pitchFamily="34" charset="0"/>
                <a:cs typeface="Times New Roman" pitchFamily="18" charset="0"/>
              </a:rPr>
              <a:t>Initial</a:t>
            </a:r>
            <a:r>
              <a:rPr kumimoji="0" lang="en-US" sz="2000" b="1" i="1" u="none" strike="noStrike" cap="none" normalizeH="0" dirty="0" smtClean="0">
                <a:ln>
                  <a:noFill/>
                </a:ln>
                <a:solidFill>
                  <a:srgbClr val="FF0000"/>
                </a:solidFill>
                <a:effectLst/>
                <a:ea typeface="Calibri" pitchFamily="34" charset="0"/>
                <a:cs typeface="Times New Roman" pitchFamily="18" charset="0"/>
              </a:rPr>
              <a:t> install</a:t>
            </a:r>
            <a:r>
              <a:rPr kumimoji="0" lang="en-US" sz="2000" b="1" i="1" u="none" strike="noStrike" cap="none" normalizeH="0" baseline="0" dirty="0" smtClean="0">
                <a:ln>
                  <a:noFill/>
                </a:ln>
                <a:solidFill>
                  <a:srgbClr val="FF0000"/>
                </a:solidFill>
                <a:effectLst/>
                <a:ea typeface="Calibri" pitchFamily="34" charset="0"/>
                <a:cs typeface="Times New Roman" pitchFamily="18" charset="0"/>
              </a:rPr>
              <a:t>	</a:t>
            </a:r>
            <a:endParaRPr kumimoji="0" lang="en-US" sz="2000" b="0" i="0" u="none" strike="noStrike" cap="none" normalizeH="0" baseline="0" dirty="0" smtClean="0">
              <a:ln>
                <a:noFill/>
              </a:ln>
              <a:solidFill>
                <a:schemeClr val="tx1"/>
              </a:solidFill>
              <a:effectLst/>
            </a:endParaRPr>
          </a:p>
          <a:p>
            <a:pPr marL="347663"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Smooth Side –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Tack-only any radius corner, weld straight sections</a:t>
            </a:r>
            <a:endParaRPr kumimoji="0" lang="en-US" sz="2000" b="0" i="0" u="none" strike="noStrike" cap="none" normalizeH="0" baseline="0" dirty="0" smtClean="0">
              <a:ln>
                <a:noFill/>
              </a:ln>
              <a:solidFill>
                <a:schemeClr val="tx1"/>
              </a:solidFill>
              <a:effectLst/>
            </a:endParaRPr>
          </a:p>
          <a:p>
            <a:pPr marL="347663"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Stiffener Side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 Tack-only any radius corner, weld straight sections</a:t>
            </a:r>
            <a:endParaRPr lang="en-US" sz="2000" dirty="0" smtClean="0">
              <a:ea typeface="Calibri" pitchFamily="34" charset="0"/>
              <a:cs typeface="Times New Roman" pitchFamily="18" charset="0"/>
            </a:endParaRPr>
          </a:p>
          <a:p>
            <a:pPr marL="347663" marR="0" lvl="0" indent="0" defTabSz="914400" rtl="0" eaLnBrk="0" fontAlgn="base" latinLnBrk="0" hangingPunct="0">
              <a:lnSpc>
                <a:spcPct val="100000"/>
              </a:lnSpc>
              <a:spcBef>
                <a:spcPct val="0"/>
              </a:spcBef>
              <a:spcAft>
                <a:spcPct val="0"/>
              </a:spcAft>
              <a:buClrTx/>
              <a:buSzTx/>
              <a:buFontTx/>
              <a:buNone/>
              <a:tabLst>
                <a:tab pos="342900" algn="l"/>
              </a:tabLst>
            </a:pPr>
            <a:endParaRPr kumimoji="0" lang="en-US" sz="2000" b="0" i="0" u="none" strike="noStrike" cap="none" normalizeH="0" baseline="0" dirty="0" smtClean="0">
              <a:ln>
                <a:noFill/>
              </a:ln>
              <a:solidFill>
                <a:schemeClr val="tx1"/>
              </a:solidFill>
              <a:effectLst/>
            </a:endParaRPr>
          </a:p>
          <a:p>
            <a:pPr marL="347663" marR="0" lvl="0" indent="0" defTabSz="914400" rtl="0" eaLnBrk="0" fontAlgn="base" latinLnBrk="0" hangingPunct="0">
              <a:lnSpc>
                <a:spcPct val="100000"/>
              </a:lnSpc>
              <a:spcBef>
                <a:spcPct val="0"/>
              </a:spcBef>
              <a:spcAft>
                <a:spcPct val="0"/>
              </a:spcAft>
              <a:buClrTx/>
              <a:buSzTx/>
              <a:buFontTx/>
              <a:buNone/>
              <a:tabLst>
                <a:tab pos="342900" algn="l"/>
              </a:tabLst>
            </a:pPr>
            <a:r>
              <a:rPr lang="en-US" sz="2000" b="1" i="1" dirty="0" smtClean="0">
                <a:solidFill>
                  <a:srgbClr val="FF0000"/>
                </a:solidFill>
                <a:cs typeface="Times New Roman" pitchFamily="18" charset="0"/>
              </a:rPr>
              <a:t>After stiffeners</a:t>
            </a:r>
            <a:endParaRPr kumimoji="0" lang="en-US" sz="2000" b="0" i="0" u="none" strike="noStrike" cap="none" normalizeH="0" baseline="0" dirty="0" smtClean="0">
              <a:ln>
                <a:noFill/>
              </a:ln>
              <a:solidFill>
                <a:schemeClr val="tx1"/>
              </a:solidFill>
              <a:effectLst/>
            </a:endParaRPr>
          </a:p>
          <a:p>
            <a:pPr marL="347663"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Stiffener Side –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After longitudinal and transverse stiffener installation, weld radius corners</a:t>
            </a:r>
          </a:p>
          <a:p>
            <a:pPr marL="347663" marR="0" lvl="0" indent="0" defTabSz="914400" rtl="0" eaLnBrk="0" fontAlgn="base" latinLnBrk="0" hangingPunct="0">
              <a:lnSpc>
                <a:spcPct val="100000"/>
              </a:lnSpc>
              <a:spcBef>
                <a:spcPct val="0"/>
              </a:spcBef>
              <a:spcAft>
                <a:spcPct val="0"/>
              </a:spcAft>
              <a:buClrTx/>
              <a:buSzTx/>
              <a:buFontTx/>
              <a:buNone/>
              <a:tabLst>
                <a:tab pos="342900" algn="l"/>
              </a:tabLst>
            </a:pPr>
            <a:endParaRPr kumimoji="0" lang="en-US" sz="2000" b="0" i="0" u="none" strike="noStrike" cap="none" normalizeH="0" baseline="0" dirty="0" smtClean="0">
              <a:ln>
                <a:noFill/>
              </a:ln>
              <a:solidFill>
                <a:schemeClr val="tx1"/>
              </a:solidFill>
              <a:effectLst/>
            </a:endParaRPr>
          </a:p>
          <a:p>
            <a:pPr marL="347663"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000" b="1" i="1" u="none" strike="noStrike" cap="none" normalizeH="0" baseline="0" dirty="0" smtClean="0">
                <a:ln>
                  <a:noFill/>
                </a:ln>
                <a:solidFill>
                  <a:srgbClr val="FF0000"/>
                </a:solidFill>
                <a:effectLst/>
                <a:ea typeface="Calibri" pitchFamily="34" charset="0"/>
                <a:cs typeface="Times New Roman" pitchFamily="18" charset="0"/>
              </a:rPr>
              <a:t>First Ship Shape Position</a:t>
            </a:r>
            <a:endParaRPr kumimoji="0" lang="en-US" sz="2000" b="0" i="0" u="none" strike="noStrike" cap="none" normalizeH="0" baseline="0" dirty="0" smtClean="0">
              <a:ln>
                <a:noFill/>
              </a:ln>
              <a:solidFill>
                <a:schemeClr val="tx1"/>
              </a:solidFill>
              <a:effectLst/>
            </a:endParaRPr>
          </a:p>
          <a:p>
            <a:pPr marL="347663"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Smooth Side –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Weld radius corners and complete any NDT requirements</a:t>
            </a:r>
            <a:endParaRPr kumimoji="0" lang="en-US" sz="2000" b="0" i="0" u="none" strike="noStrike" cap="none" normalizeH="0" baseline="0" dirty="0" smtClean="0">
              <a:ln>
                <a:noFill/>
              </a:ln>
              <a:solidFill>
                <a:schemeClr val="tx1"/>
              </a:solidFill>
              <a:effectLst/>
              <a:latin typeface="Arial" pitchFamily="34" charset="0"/>
            </a:endParaRPr>
          </a:p>
        </p:txBody>
      </p:sp>
      <p:sp>
        <p:nvSpPr>
          <p:cNvPr id="7" name="Slide Number Placeholder 6"/>
          <p:cNvSpPr>
            <a:spLocks noGrp="1"/>
          </p:cNvSpPr>
          <p:nvPr>
            <p:ph type="sldNum" sz="quarter" idx="4294967295"/>
          </p:nvPr>
        </p:nvSpPr>
        <p:spPr>
          <a:xfrm>
            <a:off x="5943600" y="6324600"/>
            <a:ext cx="2895600" cy="365125"/>
          </a:xfrm>
          <a:prstGeom prst="rect">
            <a:avLst/>
          </a:prstGeom>
        </p:spPr>
        <p:txBody>
          <a:bodyPr/>
          <a:lstStyle/>
          <a:p>
            <a:fld id="{F6EFC63E-F8D9-44BB-A462-AC735E845F95}" type="slidenum">
              <a:rPr lang="en-US" smtClean="0"/>
              <a:pPr/>
              <a:t>146</a:t>
            </a:fld>
            <a:endParaRPr lang="en-US" dirty="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a:bodyPr>
          <a:lstStyle/>
          <a:p>
            <a:pPr lvl="0" algn="l"/>
            <a:r>
              <a:rPr lang="en-US" sz="3200" b="1" dirty="0" smtClean="0">
                <a:solidFill>
                  <a:schemeClr val="accent1"/>
                </a:solidFill>
              </a:rPr>
              <a:t>Inserts - Welding</a:t>
            </a:r>
          </a:p>
        </p:txBody>
      </p:sp>
      <p:sp>
        <p:nvSpPr>
          <p:cNvPr id="8" name="Rectangle 1"/>
          <p:cNvSpPr>
            <a:spLocks noGrp="1" noChangeArrowheads="1"/>
          </p:cNvSpPr>
          <p:nvPr>
            <p:ph idx="1"/>
          </p:nvPr>
        </p:nvSpPr>
        <p:spPr bwMode="auto">
          <a:xfrm>
            <a:off x="228600" y="1386245"/>
            <a:ext cx="8534400"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Insert Radius Corners </a:t>
            </a:r>
            <a:r>
              <a:rPr kumimoji="0" lang="en-US" sz="2400" b="1" i="0" u="none" strike="noStrike" cap="none" normalizeH="0" baseline="0" dirty="0" smtClean="0">
                <a:ln>
                  <a:noFill/>
                </a:ln>
                <a:solidFill>
                  <a:srgbClr val="FF0000"/>
                </a:solidFill>
                <a:effectLst/>
                <a:ea typeface="Calibri" pitchFamily="34" charset="0"/>
                <a:cs typeface="Times New Roman" pitchFamily="18" charset="0"/>
              </a:rPr>
              <a:t>MORE</a:t>
            </a:r>
            <a:r>
              <a:rPr kumimoji="0" lang="en-US" sz="2400" b="1" i="0" u="none" strike="noStrike" cap="none" normalizeH="0" baseline="0" dirty="0" smtClean="0">
                <a:ln>
                  <a:noFill/>
                </a:ln>
                <a:solidFill>
                  <a:schemeClr val="tx1"/>
                </a:solidFill>
                <a:effectLst/>
                <a:ea typeface="Calibri" pitchFamily="34" charset="0"/>
                <a:cs typeface="Times New Roman" pitchFamily="18" charset="0"/>
              </a:rPr>
              <a:t> than 36 inches from the plate edge</a:t>
            </a:r>
            <a:endParaRPr kumimoji="0" lang="en-US" sz="24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tab pos="342900" algn="l"/>
              </a:tabLs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Plate 7/16” thick or LESS </a:t>
            </a:r>
            <a:endParaRPr kumimoji="0" lang="en-US" sz="2400" b="0" i="0" u="none" strike="noStrike" cap="none" normalizeH="0" baseline="0" dirty="0" smtClean="0">
              <a:ln>
                <a:noFill/>
              </a:ln>
              <a:solidFill>
                <a:schemeClr val="tx1"/>
              </a:solidFill>
              <a:effectLst/>
            </a:endParaRPr>
          </a:p>
          <a:p>
            <a:pPr marL="347663" lvl="0" indent="-347663" eaLnBrk="0" fontAlgn="base" hangingPunct="0">
              <a:spcBef>
                <a:spcPct val="0"/>
              </a:spcBef>
              <a:spcAft>
                <a:spcPct val="0"/>
              </a:spcAft>
              <a:buNone/>
              <a:tabLst>
                <a:tab pos="342900" algn="l"/>
              </a:tabLst>
            </a:pPr>
            <a:r>
              <a:rPr lang="en-US" sz="2000" b="1" i="1" dirty="0" smtClean="0">
                <a:solidFill>
                  <a:srgbClr val="FF0000"/>
                </a:solidFill>
                <a:ea typeface="Calibri" pitchFamily="34" charset="0"/>
                <a:cs typeface="Times New Roman" pitchFamily="18" charset="0"/>
              </a:rPr>
              <a:t>Initial install	</a:t>
            </a:r>
            <a:endParaRPr lang="en-US" sz="2000" dirty="0" smtClean="0"/>
          </a:p>
          <a:p>
            <a:pPr marL="631825" marR="0" lvl="0" indent="-174625" defTabSz="914400" rtl="0" eaLnBrk="0" fontAlgn="base" latinLnBrk="0" hangingPunct="0">
              <a:lnSpc>
                <a:spcPct val="100000"/>
              </a:lnSpc>
              <a:spcBef>
                <a:spcPct val="0"/>
              </a:spcBef>
              <a:spcAft>
                <a:spcPct val="0"/>
              </a:spcAft>
              <a:buClrTx/>
              <a:buSzTx/>
              <a:buFontTx/>
              <a:buNone/>
              <a:tabLst>
                <a:tab pos="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Smooth Side –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Weld corner radius and straights sections</a:t>
            </a:r>
            <a:endParaRPr kumimoji="0" lang="en-US" sz="2000" b="0" i="0" u="none" strike="noStrike" cap="none" normalizeH="0" baseline="0" dirty="0" smtClean="0">
              <a:ln>
                <a:noFill/>
              </a:ln>
              <a:solidFill>
                <a:schemeClr val="tx1"/>
              </a:solidFill>
              <a:effectLst/>
            </a:endParaRPr>
          </a:p>
          <a:p>
            <a:pPr marL="631825" marR="0" lvl="0" indent="-174625" defTabSz="914400" rtl="0" eaLnBrk="0" fontAlgn="base" latinLnBrk="0" hangingPunct="0">
              <a:lnSpc>
                <a:spcPct val="100000"/>
              </a:lnSpc>
              <a:spcBef>
                <a:spcPct val="0"/>
              </a:spcBef>
              <a:spcAft>
                <a:spcPct val="0"/>
              </a:spcAft>
              <a:buClrTx/>
              <a:buSzTx/>
              <a:buFontTx/>
              <a:buNone/>
              <a:tabLst>
                <a:tab pos="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Stiffener Side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 Weld straight sections only</a:t>
            </a:r>
            <a:endParaRPr lang="en-US" sz="2000" dirty="0" smtClean="0">
              <a:ea typeface="Calibri" pitchFamily="34"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342900" algn="l"/>
              </a:tabLst>
            </a:pPr>
            <a:endParaRPr kumimoji="0" lang="en-US" sz="2000" b="0" i="0" u="none" strike="noStrike" cap="none" normalizeH="0" baseline="0" dirty="0" smtClean="0">
              <a:ln>
                <a:noFill/>
              </a:ln>
              <a:solidFill>
                <a:schemeClr val="tx1"/>
              </a:solidFill>
              <a:effectLst/>
            </a:endParaRPr>
          </a:p>
          <a:p>
            <a:pPr marL="0" lvl="0" indent="0" eaLnBrk="0" fontAlgn="base" hangingPunct="0">
              <a:spcBef>
                <a:spcPct val="0"/>
              </a:spcBef>
              <a:spcAft>
                <a:spcPct val="0"/>
              </a:spcAft>
              <a:buNone/>
              <a:tabLst>
                <a:tab pos="342900" algn="l"/>
              </a:tabLst>
            </a:pPr>
            <a:r>
              <a:rPr lang="en-US" sz="2000" b="1" i="1" dirty="0" smtClean="0">
                <a:solidFill>
                  <a:srgbClr val="FF0000"/>
                </a:solidFill>
                <a:cs typeface="Times New Roman" pitchFamily="18" charset="0"/>
              </a:rPr>
              <a:t>After stiffeners</a:t>
            </a:r>
            <a:endParaRPr lang="en-US" sz="2000" dirty="0" smtClean="0"/>
          </a:p>
          <a:p>
            <a:pPr marL="457200"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Stiffener Side –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After longitudinal and transverse stiffeners installed, gouge and weld radius corners and accomplish any NDT requirements</a:t>
            </a:r>
          </a:p>
          <a:p>
            <a:pPr marL="0" marR="0" lvl="0" indent="0" defTabSz="914400" rtl="0" eaLnBrk="0" fontAlgn="base" latinLnBrk="0" hangingPunct="0">
              <a:lnSpc>
                <a:spcPct val="100000"/>
              </a:lnSpc>
              <a:spcBef>
                <a:spcPct val="0"/>
              </a:spcBef>
              <a:spcAft>
                <a:spcPct val="0"/>
              </a:spcAft>
              <a:buClrTx/>
              <a:buSzTx/>
              <a:buFontTx/>
              <a:buNone/>
              <a:tabLst>
                <a:tab pos="342900" algn="l"/>
              </a:tabLst>
            </a:pPr>
            <a:endParaRPr kumimoji="0" lang="en-US" sz="20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Char char="•"/>
              <a:tabLst>
                <a:tab pos="342900" algn="l"/>
              </a:tabLs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Plate ½”  thick or GREATER</a:t>
            </a:r>
            <a:endParaRPr kumimoji="0" lang="en-US" sz="2400" b="0" i="0" u="none" strike="noStrike" cap="none" normalizeH="0" baseline="0" dirty="0" smtClean="0">
              <a:ln>
                <a:noFill/>
              </a:ln>
              <a:solidFill>
                <a:schemeClr val="tx1"/>
              </a:solidFill>
              <a:effectLst/>
            </a:endParaRPr>
          </a:p>
          <a:p>
            <a:pPr marL="457200" lvl="0" indent="0" eaLnBrk="0" fontAlgn="base" hangingPunct="0">
              <a:spcBef>
                <a:spcPct val="0"/>
              </a:spcBef>
              <a:spcAft>
                <a:spcPct val="0"/>
              </a:spcAft>
              <a:buNone/>
              <a:tabLst>
                <a:tab pos="342900" algn="l"/>
              </a:tabLst>
            </a:pPr>
            <a:r>
              <a:rPr lang="en-US" sz="2000" b="1" i="1" dirty="0" smtClean="0">
                <a:solidFill>
                  <a:srgbClr val="FF0000"/>
                </a:solidFill>
                <a:ea typeface="Calibri" pitchFamily="34" charset="0"/>
                <a:cs typeface="Times New Roman" pitchFamily="18" charset="0"/>
              </a:rPr>
              <a:t>Initial install </a:t>
            </a:r>
          </a:p>
          <a:p>
            <a:pPr marL="457200" lvl="0" indent="0" eaLnBrk="0" fontAlgn="base" hangingPunct="0">
              <a:spcBef>
                <a:spcPct val="0"/>
              </a:spcBef>
              <a:spcAft>
                <a:spcPct val="0"/>
              </a:spcAft>
              <a:buNone/>
              <a:tabLst>
                <a:tab pos="34290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Smooth Side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 Weld radius and straights sections complete</a:t>
            </a:r>
            <a:endParaRPr kumimoji="0" lang="en-US" sz="2000" b="0" i="0" u="none" strike="noStrike" cap="none" normalizeH="0" baseline="0" dirty="0" smtClean="0">
              <a:ln>
                <a:noFill/>
              </a:ln>
              <a:solidFill>
                <a:schemeClr val="tx1"/>
              </a:solidFill>
              <a:effectLst/>
            </a:endParaRPr>
          </a:p>
          <a:p>
            <a:pPr marL="457200" marR="0" lvl="0" indent="0" defTabSz="914400" rtl="0" eaLnBrk="0" fontAlgn="base" latinLnBrk="0" hangingPunct="0">
              <a:lnSpc>
                <a:spcPct val="100000"/>
              </a:lnSpc>
              <a:spcBef>
                <a:spcPct val="0"/>
              </a:spcBef>
              <a:spcAft>
                <a:spcPct val="0"/>
              </a:spcAft>
              <a:buClrTx/>
              <a:buSzTx/>
              <a:buFontTx/>
              <a:buNone/>
              <a:tabLst>
                <a:tab pos="342900" algn="l"/>
              </a:tabLst>
            </a:pPr>
            <a:r>
              <a:rPr kumimoji="0" lang="en-US" sz="2000" b="1" i="0" u="none" strike="noStrike" cap="none" normalizeH="0" baseline="0" dirty="0" smtClean="0">
                <a:ln>
                  <a:noFill/>
                </a:ln>
                <a:solidFill>
                  <a:schemeClr val="tx1"/>
                </a:solidFill>
                <a:effectLst/>
                <a:ea typeface="Calibri" pitchFamily="34" charset="0"/>
                <a:cs typeface="Times New Roman" pitchFamily="18" charset="0"/>
              </a:rPr>
              <a:t>Stiffener Side </a:t>
            </a:r>
            <a:r>
              <a:rPr kumimoji="0" lang="en-US" sz="2000" b="0" i="0" u="none" strike="noStrike" cap="none" normalizeH="0" baseline="0" dirty="0" smtClean="0">
                <a:ln>
                  <a:noFill/>
                </a:ln>
                <a:solidFill>
                  <a:schemeClr val="tx1"/>
                </a:solidFill>
                <a:effectLst/>
                <a:ea typeface="Calibri" pitchFamily="34" charset="0"/>
                <a:cs typeface="Times New Roman" pitchFamily="18" charset="0"/>
              </a:rPr>
              <a:t>– Prior to stiffener installation, Weld radius and complete any NDT requirements</a:t>
            </a:r>
          </a:p>
          <a:p>
            <a:pPr marL="0" marR="0" lvl="0" indent="0" defTabSz="914400" rtl="0" eaLnBrk="0" fontAlgn="base" latinLnBrk="0" hangingPunct="0">
              <a:lnSpc>
                <a:spcPct val="100000"/>
              </a:lnSpc>
              <a:spcBef>
                <a:spcPct val="0"/>
              </a:spcBef>
              <a:spcAft>
                <a:spcPct val="0"/>
              </a:spcAft>
              <a:buClrTx/>
              <a:buSzTx/>
              <a:buFontTx/>
              <a:buNone/>
              <a:tabLst>
                <a:tab pos="342900" algn="l"/>
              </a:tabLst>
            </a:pPr>
            <a:endParaRPr lang="en-US" sz="1200" dirty="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 typeface="Arial" charset="0"/>
              <a:buChar char="•"/>
              <a:tabLst>
                <a:tab pos="342900" algn="l"/>
              </a:tabLst>
            </a:pPr>
            <a:r>
              <a:rPr kumimoji="0" lang="en-US" sz="2000" b="1" i="1" u="none" strike="noStrike" cap="none" normalizeH="0" baseline="0" dirty="0" smtClean="0">
                <a:ln>
                  <a:noFill/>
                </a:ln>
                <a:solidFill>
                  <a:srgbClr val="FF0000"/>
                </a:solidFill>
                <a:effectLst/>
                <a:ea typeface="Calibri" pitchFamily="34" charset="0"/>
                <a:cs typeface="Times New Roman" pitchFamily="18" charset="0"/>
              </a:rPr>
              <a:t>use proper ‘back-step’ weld procedures on radius corners</a:t>
            </a:r>
            <a:endParaRPr kumimoji="0" lang="en-US" sz="2000" b="0" i="0" u="none" strike="noStrike" cap="none" normalizeH="0" baseline="0" dirty="0" smtClean="0">
              <a:ln>
                <a:noFill/>
              </a:ln>
              <a:solidFill>
                <a:schemeClr val="tx1"/>
              </a:solidFill>
              <a:effectLst/>
            </a:endParaRPr>
          </a:p>
        </p:txBody>
      </p:sp>
      <p:sp>
        <p:nvSpPr>
          <p:cNvPr id="7" name="Slide Number Placeholder 6"/>
          <p:cNvSpPr>
            <a:spLocks noGrp="1"/>
          </p:cNvSpPr>
          <p:nvPr>
            <p:ph type="sldNum" sz="quarter" idx="4294967295"/>
          </p:nvPr>
        </p:nvSpPr>
        <p:spPr>
          <a:xfrm>
            <a:off x="3124200" y="6356350"/>
            <a:ext cx="2895600" cy="365125"/>
          </a:xfrm>
          <a:prstGeom prst="rect">
            <a:avLst/>
          </a:prstGeom>
        </p:spPr>
        <p:txBody>
          <a:bodyPr/>
          <a:lstStyle/>
          <a:p>
            <a:fld id="{F6EFC63E-F8D9-44BB-A462-AC735E845F95}" type="slidenum">
              <a:rPr lang="en-US" smtClean="0"/>
              <a:pPr/>
              <a:t>147</a:t>
            </a:fld>
            <a:endParaRPr lang="en-US" dirty="0"/>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Inserts</a:t>
            </a:r>
          </a:p>
          <a:p>
            <a:pPr lvl="1"/>
            <a:r>
              <a:rPr lang="en-US" dirty="0" smtClean="0"/>
              <a:t>Radii Fitting</a:t>
            </a:r>
          </a:p>
          <a:p>
            <a:pPr lvl="2"/>
            <a:r>
              <a:rPr lang="en-US" dirty="0" smtClean="0"/>
              <a:t>The radius is an insert feature, which creates the most rework and currently is where most fit issues occur</a:t>
            </a:r>
          </a:p>
          <a:p>
            <a:pPr lvl="2"/>
            <a:r>
              <a:rPr lang="en-US" dirty="0" smtClean="0"/>
              <a:t>Cannot force-fit these areas as the stress distribution initiated from this practice spreads around the curvature of the radii and causes severe buckling when welded</a:t>
            </a:r>
          </a:p>
          <a:p>
            <a:pPr lvl="2"/>
            <a:r>
              <a:rPr lang="en-US" dirty="0" smtClean="0"/>
              <a:t>Straight sections when fit overly tight or with a larger than 2mm gap may generate a greater shrinkage force or angular distortion but poorly fit radii will result in much more buckling distortion</a:t>
            </a:r>
          </a:p>
          <a:p>
            <a:pPr lvl="2"/>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148</a:t>
            </a:fld>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Inserts</a:t>
            </a:r>
          </a:p>
          <a:p>
            <a:pPr lvl="1"/>
            <a:r>
              <a:rPr lang="en-US" sz="2400" dirty="0" smtClean="0"/>
              <a:t>Radii Welding</a:t>
            </a:r>
          </a:p>
          <a:p>
            <a:pPr lvl="2"/>
            <a:r>
              <a:rPr lang="en-US" dirty="0" smtClean="0"/>
              <a:t>The Radii on thin steel is best left </a:t>
            </a:r>
            <a:r>
              <a:rPr lang="en-US" dirty="0" err="1" smtClean="0"/>
              <a:t>unwelded</a:t>
            </a:r>
            <a:r>
              <a:rPr lang="en-US" dirty="0" smtClean="0"/>
              <a:t> until the plate is strengthened with stiffeners, headers or frames, in order to enhance internal buckling resistance</a:t>
            </a:r>
          </a:p>
          <a:p>
            <a:pPr lvl="2"/>
            <a:r>
              <a:rPr lang="en-US" dirty="0" smtClean="0"/>
              <a:t>Optimal gap is 1.5 mm and should be consistent around the insert</a:t>
            </a:r>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149</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876800"/>
          </a:xfrm>
        </p:spPr>
        <p:txBody>
          <a:bodyPr>
            <a:normAutofit/>
          </a:bodyPr>
          <a:lstStyle/>
          <a:p>
            <a:pPr>
              <a:buNone/>
            </a:pPr>
            <a:r>
              <a:rPr lang="en-US" sz="2400" dirty="0" smtClean="0"/>
              <a:t>How success is measured means different things to different people.</a:t>
            </a:r>
          </a:p>
          <a:p>
            <a:pPr>
              <a:buNone/>
            </a:pPr>
            <a:endParaRPr lang="en-US" sz="2400" dirty="0" smtClean="0"/>
          </a:p>
          <a:p>
            <a:pPr>
              <a:buNone/>
            </a:pPr>
            <a:r>
              <a:rPr lang="en-US" sz="2400" dirty="0" smtClean="0"/>
              <a:t>Is 99.9 percent good enough?  It sounds good, but is it good enough when lives are at risk?</a:t>
            </a:r>
          </a:p>
          <a:p>
            <a:pPr>
              <a:buNone/>
            </a:pPr>
            <a:endParaRPr lang="en-US" sz="2400" dirty="0"/>
          </a:p>
          <a:p>
            <a:pPr>
              <a:buNone/>
            </a:pPr>
            <a:r>
              <a:rPr lang="en-US" sz="2400" dirty="0" smtClean="0"/>
              <a:t>The number of welds in a Navy vessel would be overwhelming to try to count.  The quality of those welds is vital to the safety of the vessel and its crew therefore we must strive to produce the best and safest vessel possible.</a:t>
            </a:r>
            <a:endParaRPr lang="en-US" sz="2400" dirty="0"/>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n-ea"/>
                <a:cs typeface="+mn-cs"/>
              </a:rPr>
              <a:t>What is First Time Quality?</a:t>
            </a:r>
            <a:endParaRPr kumimoji="0" lang="en-US" sz="3200" b="1" i="0" u="none" strike="noStrike" kern="1200" cap="none" spc="0" normalizeH="0" baseline="0" noProof="0" dirty="0">
              <a:ln>
                <a:noFill/>
              </a:ln>
              <a:solidFill>
                <a:schemeClr val="tx2">
                  <a:lumMod val="60000"/>
                  <a:lumOff val="40000"/>
                </a:schemeClr>
              </a:solidFill>
              <a:effectLst/>
              <a:uLnTx/>
              <a:uFillTx/>
              <a:latin typeface="+mj-lt"/>
              <a:ea typeface="+mn-ea"/>
              <a:cs typeface="+mn-cs"/>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15</a:t>
            </a:fld>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667000"/>
          </a:xfrm>
        </p:spPr>
        <p:txBody>
          <a:bodyPr>
            <a:normAutofit fontScale="92500" lnSpcReduction="20000"/>
          </a:bodyPr>
          <a:lstStyle/>
          <a:p>
            <a:r>
              <a:rPr lang="en-US" sz="2400" dirty="0" smtClean="0"/>
              <a:t>Inserts</a:t>
            </a:r>
          </a:p>
          <a:p>
            <a:pPr lvl="1"/>
            <a:r>
              <a:rPr lang="en-US" sz="2400" dirty="0" smtClean="0"/>
              <a:t>Sequencing</a:t>
            </a:r>
          </a:p>
          <a:p>
            <a:pPr lvl="2"/>
            <a:r>
              <a:rPr lang="en-US" dirty="0" smtClean="0"/>
              <a:t>Minimizing welding induced distortion</a:t>
            </a:r>
          </a:p>
          <a:p>
            <a:pPr lvl="2"/>
            <a:r>
              <a:rPr lang="en-US" dirty="0" smtClean="0"/>
              <a:t>Plate walking (shifting) occurs with unbalanced heat input</a:t>
            </a:r>
          </a:p>
          <a:p>
            <a:pPr lvl="2"/>
            <a:r>
              <a:rPr lang="en-US" dirty="0" smtClean="0"/>
              <a:t>Back-step process prevents “walking” and minimizes distortion</a:t>
            </a:r>
          </a:p>
          <a:p>
            <a:pPr lvl="1"/>
            <a:r>
              <a:rPr lang="en-US" sz="2400" dirty="0" smtClean="0"/>
              <a:t>When used correctly can also be used as a self contained restraint mechanism</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150</a:t>
            </a:fld>
            <a:endParaRPr lang="en-US"/>
          </a:p>
        </p:txBody>
      </p:sp>
      <p:grpSp>
        <p:nvGrpSpPr>
          <p:cNvPr id="5" name="Group 4"/>
          <p:cNvGrpSpPr/>
          <p:nvPr/>
        </p:nvGrpSpPr>
        <p:grpSpPr>
          <a:xfrm>
            <a:off x="1295400" y="4191000"/>
            <a:ext cx="3581400" cy="2133600"/>
            <a:chOff x="4564287" y="5331607"/>
            <a:chExt cx="2923268" cy="2037145"/>
          </a:xfrm>
        </p:grpSpPr>
        <p:grpSp>
          <p:nvGrpSpPr>
            <p:cNvPr id="6" name="Group 82"/>
            <p:cNvGrpSpPr/>
            <p:nvPr/>
          </p:nvGrpSpPr>
          <p:grpSpPr>
            <a:xfrm>
              <a:off x="4840975" y="5580276"/>
              <a:ext cx="2425347" cy="1522011"/>
              <a:chOff x="4840975" y="5534999"/>
              <a:chExt cx="2425347" cy="1522011"/>
            </a:xfrm>
          </p:grpSpPr>
          <p:sp>
            <p:nvSpPr>
              <p:cNvPr id="15" name="Rounded Rectangle 14"/>
              <p:cNvSpPr/>
              <p:nvPr/>
            </p:nvSpPr>
            <p:spPr>
              <a:xfrm>
                <a:off x="5062179" y="5737299"/>
                <a:ext cx="1990837" cy="1103955"/>
              </a:xfrm>
              <a:prstGeom prst="roundRect">
                <a:avLst/>
              </a:prstGeom>
              <a:solidFill>
                <a:schemeClr val="bg2">
                  <a:lumMod val="60000"/>
                  <a:lumOff val="40000"/>
                </a:schemeClr>
              </a:solidFill>
              <a:ln w="50800">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6" name="Group 19"/>
              <p:cNvGrpSpPr/>
              <p:nvPr/>
            </p:nvGrpSpPr>
            <p:grpSpPr>
              <a:xfrm>
                <a:off x="5230558" y="5575481"/>
                <a:ext cx="1650777" cy="116269"/>
                <a:chOff x="2092751" y="1564849"/>
                <a:chExt cx="4713402" cy="304800"/>
              </a:xfrm>
            </p:grpSpPr>
            <p:cxnSp>
              <p:nvCxnSpPr>
                <p:cNvPr id="32" name="Straight Connector 31"/>
                <p:cNvCxnSpPr/>
                <p:nvPr/>
              </p:nvCxnSpPr>
              <p:spPr>
                <a:xfrm flipV="1">
                  <a:off x="2092751" y="1564849"/>
                  <a:ext cx="0" cy="292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06153" y="1577418"/>
                  <a:ext cx="0" cy="292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92751" y="1706252"/>
                  <a:ext cx="4713402" cy="0"/>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V="1">
                <a:off x="5230558" y="6890997"/>
                <a:ext cx="0" cy="1114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881336" y="6895792"/>
                <a:ext cx="0" cy="1114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30558" y="6944937"/>
                <a:ext cx="1650777" cy="0"/>
              </a:xfrm>
              <a:prstGeom prst="line">
                <a:avLst/>
              </a:prstGeom>
              <a:ln w="28575">
                <a:solidFill>
                  <a:schemeClr val="tx1"/>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20" name="Group 20"/>
              <p:cNvGrpSpPr/>
              <p:nvPr/>
            </p:nvGrpSpPr>
            <p:grpSpPr>
              <a:xfrm rot="16200000">
                <a:off x="4555206" y="6238298"/>
                <a:ext cx="770731" cy="106750"/>
                <a:chOff x="2092751" y="1564849"/>
                <a:chExt cx="4713402" cy="304800"/>
              </a:xfrm>
            </p:grpSpPr>
            <p:cxnSp>
              <p:nvCxnSpPr>
                <p:cNvPr id="29" name="Straight Connector 28"/>
                <p:cNvCxnSpPr/>
                <p:nvPr/>
              </p:nvCxnSpPr>
              <p:spPr>
                <a:xfrm flipV="1">
                  <a:off x="2092751" y="1564849"/>
                  <a:ext cx="0" cy="292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806153" y="1577418"/>
                  <a:ext cx="0" cy="292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092751" y="1706252"/>
                  <a:ext cx="4713402" cy="0"/>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grpSp>
            <p:nvGrpSpPr>
              <p:cNvPr id="21" name="Group 24"/>
              <p:cNvGrpSpPr/>
              <p:nvPr/>
            </p:nvGrpSpPr>
            <p:grpSpPr>
              <a:xfrm rot="5400000">
                <a:off x="6790359" y="6238298"/>
                <a:ext cx="770731" cy="106750"/>
                <a:chOff x="2092751" y="1564849"/>
                <a:chExt cx="4713402" cy="304800"/>
              </a:xfrm>
            </p:grpSpPr>
            <p:cxnSp>
              <p:nvCxnSpPr>
                <p:cNvPr id="26" name="Straight Connector 25"/>
                <p:cNvCxnSpPr/>
                <p:nvPr/>
              </p:nvCxnSpPr>
              <p:spPr>
                <a:xfrm flipV="1">
                  <a:off x="2092751" y="1564849"/>
                  <a:ext cx="0" cy="292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806153" y="1577418"/>
                  <a:ext cx="0" cy="292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92751" y="1706252"/>
                  <a:ext cx="4713402" cy="0"/>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a:off x="4840975" y="5534999"/>
                <a:ext cx="199193" cy="202300"/>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053018" y="5534999"/>
                <a:ext cx="213304" cy="207094"/>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056454" y="6830166"/>
                <a:ext cx="172646" cy="226844"/>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840975" y="6858784"/>
                <a:ext cx="199193" cy="198226"/>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5986023" y="5361022"/>
              <a:ext cx="273965" cy="379278"/>
            </a:xfrm>
            <a:prstGeom prst="rect">
              <a:avLst/>
            </a:prstGeom>
            <a:noFill/>
          </p:spPr>
          <p:txBody>
            <a:bodyPr wrap="none" rtlCol="0">
              <a:spAutoFit/>
            </a:bodyPr>
            <a:lstStyle/>
            <a:p>
              <a:r>
                <a:rPr lang="en-US" sz="1600" dirty="0" smtClean="0">
                  <a:latin typeface="Arial" pitchFamily="34" charset="0"/>
                  <a:cs typeface="Arial" pitchFamily="34" charset="0"/>
                </a:rPr>
                <a:t>1</a:t>
              </a:r>
              <a:endParaRPr lang="en-US" sz="1600" dirty="0">
                <a:latin typeface="Arial" pitchFamily="34" charset="0"/>
                <a:cs typeface="Arial" pitchFamily="34" charset="0"/>
              </a:endParaRPr>
            </a:p>
          </p:txBody>
        </p:sp>
        <p:sp>
          <p:nvSpPr>
            <p:cNvPr id="8" name="TextBox 7"/>
            <p:cNvSpPr txBox="1"/>
            <p:nvPr/>
          </p:nvSpPr>
          <p:spPr>
            <a:xfrm>
              <a:off x="6003285" y="6952506"/>
              <a:ext cx="273965" cy="379278"/>
            </a:xfrm>
            <a:prstGeom prst="rect">
              <a:avLst/>
            </a:prstGeom>
            <a:noFill/>
          </p:spPr>
          <p:txBody>
            <a:bodyPr wrap="none" rtlCol="0">
              <a:spAutoFit/>
            </a:bodyPr>
            <a:lstStyle/>
            <a:p>
              <a:r>
                <a:rPr lang="en-US" sz="1600" dirty="0" smtClean="0">
                  <a:latin typeface="Arial" pitchFamily="34" charset="0"/>
                  <a:cs typeface="Arial" pitchFamily="34" charset="0"/>
                </a:rPr>
                <a:t>2</a:t>
              </a:r>
              <a:endParaRPr lang="en-US" sz="1600" dirty="0">
                <a:latin typeface="Arial" pitchFamily="34" charset="0"/>
                <a:cs typeface="Arial" pitchFamily="34" charset="0"/>
              </a:endParaRPr>
            </a:p>
          </p:txBody>
        </p:sp>
        <p:sp>
          <p:nvSpPr>
            <p:cNvPr id="9" name="TextBox 8"/>
            <p:cNvSpPr txBox="1"/>
            <p:nvPr/>
          </p:nvSpPr>
          <p:spPr>
            <a:xfrm>
              <a:off x="7147949" y="6126729"/>
              <a:ext cx="273965" cy="379278"/>
            </a:xfrm>
            <a:prstGeom prst="rect">
              <a:avLst/>
            </a:prstGeom>
            <a:noFill/>
          </p:spPr>
          <p:txBody>
            <a:bodyPr wrap="none" rtlCol="0">
              <a:spAutoFit/>
            </a:bodyPr>
            <a:lstStyle/>
            <a:p>
              <a:r>
                <a:rPr lang="en-US" sz="1600" dirty="0" smtClean="0">
                  <a:latin typeface="Arial" pitchFamily="34" charset="0"/>
                  <a:cs typeface="Arial" pitchFamily="34" charset="0"/>
                </a:rPr>
                <a:t>3</a:t>
              </a:r>
              <a:endParaRPr lang="en-US" sz="1600" dirty="0">
                <a:latin typeface="Arial" pitchFamily="34" charset="0"/>
                <a:cs typeface="Arial" pitchFamily="34" charset="0"/>
              </a:endParaRPr>
            </a:p>
          </p:txBody>
        </p:sp>
        <p:sp>
          <p:nvSpPr>
            <p:cNvPr id="10" name="TextBox 9"/>
            <p:cNvSpPr txBox="1"/>
            <p:nvPr/>
          </p:nvSpPr>
          <p:spPr>
            <a:xfrm>
              <a:off x="4653750" y="6164029"/>
              <a:ext cx="273965" cy="379278"/>
            </a:xfrm>
            <a:prstGeom prst="rect">
              <a:avLst/>
            </a:prstGeom>
            <a:noFill/>
          </p:spPr>
          <p:txBody>
            <a:bodyPr wrap="none" rtlCol="0">
              <a:spAutoFit/>
            </a:bodyPr>
            <a:lstStyle/>
            <a:p>
              <a:r>
                <a:rPr lang="en-US" sz="1600" dirty="0" smtClean="0">
                  <a:latin typeface="Arial" pitchFamily="34" charset="0"/>
                  <a:cs typeface="Arial" pitchFamily="34" charset="0"/>
                </a:rPr>
                <a:t>4</a:t>
              </a:r>
              <a:endParaRPr lang="en-US" sz="1600" dirty="0">
                <a:latin typeface="Arial" pitchFamily="34" charset="0"/>
                <a:cs typeface="Arial" pitchFamily="34" charset="0"/>
              </a:endParaRPr>
            </a:p>
          </p:txBody>
        </p:sp>
        <p:sp>
          <p:nvSpPr>
            <p:cNvPr id="11" name="TextBox 10"/>
            <p:cNvSpPr txBox="1"/>
            <p:nvPr/>
          </p:nvSpPr>
          <p:spPr>
            <a:xfrm>
              <a:off x="7177562" y="6966470"/>
              <a:ext cx="273965" cy="379278"/>
            </a:xfrm>
            <a:prstGeom prst="rect">
              <a:avLst/>
            </a:prstGeom>
            <a:noFill/>
          </p:spPr>
          <p:txBody>
            <a:bodyPr wrap="none" rtlCol="0">
              <a:spAutoFit/>
            </a:bodyPr>
            <a:lstStyle/>
            <a:p>
              <a:r>
                <a:rPr lang="en-US" sz="1600" dirty="0" smtClean="0">
                  <a:latin typeface="Arial" pitchFamily="34" charset="0"/>
                  <a:cs typeface="Arial" pitchFamily="34" charset="0"/>
                </a:rPr>
                <a:t>5</a:t>
              </a:r>
              <a:endParaRPr lang="en-US" sz="1600" dirty="0">
                <a:latin typeface="Arial" pitchFamily="34" charset="0"/>
                <a:cs typeface="Arial" pitchFamily="34" charset="0"/>
              </a:endParaRPr>
            </a:p>
          </p:txBody>
        </p:sp>
        <p:sp>
          <p:nvSpPr>
            <p:cNvPr id="12" name="TextBox 11"/>
            <p:cNvSpPr txBox="1"/>
            <p:nvPr/>
          </p:nvSpPr>
          <p:spPr>
            <a:xfrm>
              <a:off x="4577217" y="5331607"/>
              <a:ext cx="273965" cy="379278"/>
            </a:xfrm>
            <a:prstGeom prst="rect">
              <a:avLst/>
            </a:prstGeom>
            <a:noFill/>
          </p:spPr>
          <p:txBody>
            <a:bodyPr wrap="none" rtlCol="0">
              <a:spAutoFit/>
            </a:bodyPr>
            <a:lstStyle/>
            <a:p>
              <a:r>
                <a:rPr lang="en-US" sz="1600" dirty="0" smtClean="0">
                  <a:latin typeface="Arial" pitchFamily="34" charset="0"/>
                  <a:cs typeface="Arial" pitchFamily="34" charset="0"/>
                </a:rPr>
                <a:t>6</a:t>
              </a:r>
              <a:endParaRPr lang="en-US" sz="1600" dirty="0">
                <a:latin typeface="Arial" pitchFamily="34" charset="0"/>
                <a:cs typeface="Arial" pitchFamily="34" charset="0"/>
              </a:endParaRPr>
            </a:p>
          </p:txBody>
        </p:sp>
        <p:sp>
          <p:nvSpPr>
            <p:cNvPr id="13" name="TextBox 12"/>
            <p:cNvSpPr txBox="1"/>
            <p:nvPr/>
          </p:nvSpPr>
          <p:spPr>
            <a:xfrm>
              <a:off x="4564287" y="6989474"/>
              <a:ext cx="273965" cy="379278"/>
            </a:xfrm>
            <a:prstGeom prst="rect">
              <a:avLst/>
            </a:prstGeom>
            <a:noFill/>
          </p:spPr>
          <p:txBody>
            <a:bodyPr wrap="none" rtlCol="0">
              <a:spAutoFit/>
            </a:bodyPr>
            <a:lstStyle/>
            <a:p>
              <a:r>
                <a:rPr lang="en-US" sz="1600" dirty="0" smtClean="0">
                  <a:latin typeface="Arial" pitchFamily="34" charset="0"/>
                  <a:cs typeface="Arial" pitchFamily="34" charset="0"/>
                </a:rPr>
                <a:t>7</a:t>
              </a:r>
              <a:endParaRPr lang="en-US" sz="1600" dirty="0">
                <a:latin typeface="Arial" pitchFamily="34" charset="0"/>
                <a:cs typeface="Arial" pitchFamily="34" charset="0"/>
              </a:endParaRPr>
            </a:p>
          </p:txBody>
        </p:sp>
        <p:sp>
          <p:nvSpPr>
            <p:cNvPr id="14" name="TextBox 13"/>
            <p:cNvSpPr txBox="1"/>
            <p:nvPr/>
          </p:nvSpPr>
          <p:spPr>
            <a:xfrm>
              <a:off x="7213590" y="5342167"/>
              <a:ext cx="273965" cy="379278"/>
            </a:xfrm>
            <a:prstGeom prst="rect">
              <a:avLst/>
            </a:prstGeom>
            <a:noFill/>
          </p:spPr>
          <p:txBody>
            <a:bodyPr wrap="none" rtlCol="0">
              <a:spAutoFit/>
            </a:bodyPr>
            <a:lstStyle/>
            <a:p>
              <a:r>
                <a:rPr lang="en-US" sz="1600" dirty="0" smtClean="0">
                  <a:latin typeface="Arial" pitchFamily="34" charset="0"/>
                  <a:cs typeface="Arial" pitchFamily="34" charset="0"/>
                </a:rPr>
                <a:t>8</a:t>
              </a:r>
              <a:endParaRPr lang="en-US" sz="1600" dirty="0">
                <a:latin typeface="Arial" pitchFamily="34" charset="0"/>
                <a:cs typeface="Arial" pitchFamily="34" charset="0"/>
              </a:endParaRPr>
            </a:p>
          </p:txBody>
        </p:sp>
      </p:grpSp>
      <p:sp>
        <p:nvSpPr>
          <p:cNvPr id="35" name="TextBox 34"/>
          <p:cNvSpPr txBox="1"/>
          <p:nvPr/>
        </p:nvSpPr>
        <p:spPr>
          <a:xfrm>
            <a:off x="1371600" y="6324600"/>
            <a:ext cx="6527171" cy="369332"/>
          </a:xfrm>
          <a:prstGeom prst="rect">
            <a:avLst/>
          </a:prstGeom>
          <a:noFill/>
        </p:spPr>
        <p:txBody>
          <a:bodyPr wrap="none" rtlCol="0">
            <a:spAutoFit/>
          </a:bodyPr>
          <a:lstStyle/>
          <a:p>
            <a:r>
              <a:rPr lang="en-US" b="1" dirty="0" smtClean="0"/>
              <a:t>Note: </a:t>
            </a:r>
            <a:r>
              <a:rPr lang="en-US" dirty="0" smtClean="0"/>
              <a:t>Back-stepping radii is recommended on root pass and first cap</a:t>
            </a:r>
            <a:endParaRPr lang="en-US" dirty="0"/>
          </a:p>
        </p:txBody>
      </p:sp>
      <p:grpSp>
        <p:nvGrpSpPr>
          <p:cNvPr id="38" name="Group 37"/>
          <p:cNvGrpSpPr/>
          <p:nvPr/>
        </p:nvGrpSpPr>
        <p:grpSpPr>
          <a:xfrm>
            <a:off x="5791200" y="4648200"/>
            <a:ext cx="1666875" cy="1447800"/>
            <a:chOff x="0" y="0"/>
            <a:chExt cx="1962150" cy="1676400"/>
          </a:xfrm>
        </p:grpSpPr>
        <p:sp>
          <p:nvSpPr>
            <p:cNvPr id="39" name="Arc 519"/>
            <p:cNvSpPr>
              <a:spLocks/>
            </p:cNvSpPr>
            <p:nvPr/>
          </p:nvSpPr>
          <p:spPr bwMode="auto">
            <a:xfrm flipV="1">
              <a:off x="76200" y="47625"/>
              <a:ext cx="1257300" cy="1257300"/>
            </a:xfrm>
            <a:custGeom>
              <a:avLst/>
              <a:gdLst>
                <a:gd name="T0" fmla="*/ 0 w 21600"/>
                <a:gd name="T1" fmla="*/ 0 h 21600"/>
                <a:gd name="T2" fmla="*/ 1257300 w 21600"/>
                <a:gd name="T3" fmla="*/ 1257300 h 21600"/>
                <a:gd name="T4" fmla="*/ 0 w 21600"/>
                <a:gd name="T5" fmla="*/ 12573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bg2">
                  <a:lumMod val="75000"/>
                </a:schemeClr>
              </a:solidFill>
              <a:round/>
              <a:headEnd/>
              <a:tailEnd/>
            </a:ln>
          </p:spPr>
        </p:sp>
        <p:sp>
          <p:nvSpPr>
            <p:cNvPr id="40" name="Arc 520"/>
            <p:cNvSpPr>
              <a:spLocks/>
            </p:cNvSpPr>
            <p:nvPr/>
          </p:nvSpPr>
          <p:spPr bwMode="auto">
            <a:xfrm flipV="1">
              <a:off x="0" y="0"/>
              <a:ext cx="1228725" cy="1200150"/>
            </a:xfrm>
            <a:custGeom>
              <a:avLst/>
              <a:gdLst>
                <a:gd name="T0" fmla="*/ 85372 w 21589"/>
                <a:gd name="T1" fmla="*/ 0 h 21548"/>
                <a:gd name="T2" fmla="*/ 1228725 w 21589"/>
                <a:gd name="T3" fmla="*/ 1161886 h 21548"/>
                <a:gd name="T4" fmla="*/ 0 w 21589"/>
                <a:gd name="T5" fmla="*/ 1200150 h 21548"/>
                <a:gd name="T6" fmla="*/ 0 60000 65536"/>
                <a:gd name="T7" fmla="*/ 0 60000 65536"/>
                <a:gd name="T8" fmla="*/ 0 60000 65536"/>
                <a:gd name="T9" fmla="*/ 0 w 21589"/>
                <a:gd name="T10" fmla="*/ 0 h 21548"/>
                <a:gd name="T11" fmla="*/ 21589 w 21589"/>
                <a:gd name="T12" fmla="*/ 21548 h 21548"/>
              </a:gdLst>
              <a:ahLst/>
              <a:cxnLst>
                <a:cxn ang="T6">
                  <a:pos x="T0" y="T1"/>
                </a:cxn>
                <a:cxn ang="T7">
                  <a:pos x="T2" y="T3"/>
                </a:cxn>
                <a:cxn ang="T8">
                  <a:pos x="T4" y="T5"/>
                </a:cxn>
              </a:cxnLst>
              <a:rect l="T9" t="T10" r="T11" b="T12"/>
              <a:pathLst>
                <a:path w="21589" h="21548" fill="none" extrusionOk="0">
                  <a:moveTo>
                    <a:pt x="1499" y="0"/>
                  </a:moveTo>
                  <a:cubicBezTo>
                    <a:pt x="12556" y="769"/>
                    <a:pt x="21236" y="9783"/>
                    <a:pt x="21589" y="20860"/>
                  </a:cubicBezTo>
                </a:path>
                <a:path w="21589" h="21548" stroke="0" extrusionOk="0">
                  <a:moveTo>
                    <a:pt x="1499" y="0"/>
                  </a:moveTo>
                  <a:cubicBezTo>
                    <a:pt x="12556" y="769"/>
                    <a:pt x="21236" y="9783"/>
                    <a:pt x="21589" y="20860"/>
                  </a:cubicBezTo>
                  <a:lnTo>
                    <a:pt x="0" y="21548"/>
                  </a:lnTo>
                  <a:close/>
                </a:path>
              </a:pathLst>
            </a:custGeom>
            <a:noFill/>
            <a:ln w="9525">
              <a:solidFill>
                <a:srgbClr val="000000"/>
              </a:solidFill>
              <a:round/>
              <a:headEnd/>
              <a:tailEnd/>
            </a:ln>
          </p:spPr>
        </p:sp>
        <p:sp>
          <p:nvSpPr>
            <p:cNvPr id="41" name="Arc 522"/>
            <p:cNvSpPr>
              <a:spLocks/>
            </p:cNvSpPr>
            <p:nvPr/>
          </p:nvSpPr>
          <p:spPr bwMode="auto">
            <a:xfrm flipV="1">
              <a:off x="1095375" y="47625"/>
              <a:ext cx="466725" cy="790575"/>
            </a:xfrm>
            <a:custGeom>
              <a:avLst/>
              <a:gdLst>
                <a:gd name="T0" fmla="*/ 327529 w 21600"/>
                <a:gd name="T1" fmla="*/ 0 h 21570"/>
                <a:gd name="T2" fmla="*/ 447192 w 21600"/>
                <a:gd name="T3" fmla="*/ 790575 h 21570"/>
                <a:gd name="T4" fmla="*/ 0 w 21600"/>
                <a:gd name="T5" fmla="*/ 563995 h 21570"/>
                <a:gd name="T6" fmla="*/ 0 60000 65536"/>
                <a:gd name="T7" fmla="*/ 0 60000 65536"/>
                <a:gd name="T8" fmla="*/ 0 60000 65536"/>
                <a:gd name="T9" fmla="*/ 0 w 21600"/>
                <a:gd name="T10" fmla="*/ 0 h 21570"/>
                <a:gd name="T11" fmla="*/ 21600 w 21600"/>
                <a:gd name="T12" fmla="*/ 21570 h 21570"/>
              </a:gdLst>
              <a:ahLst/>
              <a:cxnLst>
                <a:cxn ang="T6">
                  <a:pos x="T0" y="T1"/>
                </a:cxn>
                <a:cxn ang="T7">
                  <a:pos x="T2" y="T3"/>
                </a:cxn>
                <a:cxn ang="T8">
                  <a:pos x="T4" y="T5"/>
                </a:cxn>
              </a:cxnLst>
              <a:rect l="T9" t="T10" r="T11" b="T12"/>
              <a:pathLst>
                <a:path w="21600" h="21570" fill="none" extrusionOk="0">
                  <a:moveTo>
                    <a:pt x="15158" y="-1"/>
                  </a:moveTo>
                  <a:cubicBezTo>
                    <a:pt x="19279" y="4059"/>
                    <a:pt x="21600" y="9602"/>
                    <a:pt x="21600" y="15388"/>
                  </a:cubicBezTo>
                  <a:cubicBezTo>
                    <a:pt x="21600" y="17481"/>
                    <a:pt x="21295" y="19564"/>
                    <a:pt x="20696" y="21570"/>
                  </a:cubicBezTo>
                </a:path>
                <a:path w="21600" h="21570" stroke="0" extrusionOk="0">
                  <a:moveTo>
                    <a:pt x="15158" y="-1"/>
                  </a:moveTo>
                  <a:cubicBezTo>
                    <a:pt x="19279" y="4059"/>
                    <a:pt x="21600" y="9602"/>
                    <a:pt x="21600" y="15388"/>
                  </a:cubicBezTo>
                  <a:cubicBezTo>
                    <a:pt x="21600" y="17481"/>
                    <a:pt x="21295" y="19564"/>
                    <a:pt x="20696" y="21570"/>
                  </a:cubicBezTo>
                  <a:lnTo>
                    <a:pt x="0" y="15388"/>
                  </a:lnTo>
                  <a:close/>
                </a:path>
              </a:pathLst>
            </a:custGeom>
            <a:noFill/>
            <a:ln w="19050">
              <a:solidFill>
                <a:schemeClr val="tx1"/>
              </a:solidFill>
              <a:round/>
              <a:headEnd type="oval" w="med" len="med"/>
              <a:tailEnd type="triangle" w="med" len="med"/>
            </a:ln>
          </p:spPr>
        </p:sp>
        <p:sp>
          <p:nvSpPr>
            <p:cNvPr id="42" name="Arc 523"/>
            <p:cNvSpPr>
              <a:spLocks/>
            </p:cNvSpPr>
            <p:nvPr/>
          </p:nvSpPr>
          <p:spPr bwMode="auto">
            <a:xfrm flipV="1">
              <a:off x="219075" y="590550"/>
              <a:ext cx="1143000" cy="876300"/>
            </a:xfrm>
            <a:custGeom>
              <a:avLst/>
              <a:gdLst>
                <a:gd name="T0" fmla="*/ 0 w 21136"/>
                <a:gd name="T1" fmla="*/ 325 h 21600"/>
                <a:gd name="T2" fmla="*/ 1143000 w 21136"/>
                <a:gd name="T3" fmla="*/ 605945 h 21600"/>
                <a:gd name="T4" fmla="*/ 31906 w 21136"/>
                <a:gd name="T5" fmla="*/ 876300 h 21600"/>
                <a:gd name="T6" fmla="*/ 0 60000 65536"/>
                <a:gd name="T7" fmla="*/ 0 60000 65536"/>
                <a:gd name="T8" fmla="*/ 0 60000 65536"/>
                <a:gd name="T9" fmla="*/ 0 w 21136"/>
                <a:gd name="T10" fmla="*/ 0 h 21600"/>
                <a:gd name="T11" fmla="*/ 21136 w 21136"/>
                <a:gd name="T12" fmla="*/ 21600 h 21600"/>
              </a:gdLst>
              <a:ahLst/>
              <a:cxnLst>
                <a:cxn ang="T6">
                  <a:pos x="T0" y="T1"/>
                </a:cxn>
                <a:cxn ang="T7">
                  <a:pos x="T2" y="T3"/>
                </a:cxn>
                <a:cxn ang="T8">
                  <a:pos x="T4" y="T5"/>
                </a:cxn>
              </a:cxnLst>
              <a:rect l="T9" t="T10" r="T11" b="T12"/>
              <a:pathLst>
                <a:path w="21136" h="21600" fill="none" extrusionOk="0">
                  <a:moveTo>
                    <a:pt x="0" y="8"/>
                  </a:moveTo>
                  <a:cubicBezTo>
                    <a:pt x="196" y="2"/>
                    <a:pt x="393" y="-1"/>
                    <a:pt x="590" y="0"/>
                  </a:cubicBezTo>
                  <a:cubicBezTo>
                    <a:pt x="9951" y="0"/>
                    <a:pt x="18247" y="6030"/>
                    <a:pt x="21136" y="14935"/>
                  </a:cubicBezTo>
                </a:path>
                <a:path w="21136" h="21600" stroke="0" extrusionOk="0">
                  <a:moveTo>
                    <a:pt x="0" y="8"/>
                  </a:moveTo>
                  <a:cubicBezTo>
                    <a:pt x="196" y="2"/>
                    <a:pt x="393" y="-1"/>
                    <a:pt x="590" y="0"/>
                  </a:cubicBezTo>
                  <a:cubicBezTo>
                    <a:pt x="9951" y="0"/>
                    <a:pt x="18247" y="6030"/>
                    <a:pt x="21136" y="14935"/>
                  </a:cubicBezTo>
                  <a:lnTo>
                    <a:pt x="590" y="21600"/>
                  </a:lnTo>
                  <a:close/>
                </a:path>
              </a:pathLst>
            </a:custGeom>
            <a:noFill/>
            <a:ln w="19050">
              <a:solidFill>
                <a:schemeClr val="tx1"/>
              </a:solidFill>
              <a:round/>
              <a:headEnd type="oval" w="med" len="med"/>
              <a:tailEnd type="triangle" w="med" len="med"/>
            </a:ln>
          </p:spPr>
        </p:sp>
        <p:sp>
          <p:nvSpPr>
            <p:cNvPr id="43" name="Text Box 524"/>
            <p:cNvSpPr txBox="1">
              <a:spLocks noChangeArrowheads="1"/>
            </p:cNvSpPr>
            <p:nvPr/>
          </p:nvSpPr>
          <p:spPr bwMode="auto">
            <a:xfrm>
              <a:off x="1695450" y="381000"/>
              <a:ext cx="266700" cy="276225"/>
            </a:xfrm>
            <a:prstGeom prst="rect">
              <a:avLst/>
            </a:prstGeom>
            <a:solidFill>
              <a:srgbClr val="FFFFFF"/>
            </a:solidFill>
            <a:ln w="9525">
              <a:noFill/>
              <a:miter lim="800000"/>
              <a:headEnd/>
              <a:tailEnd/>
            </a:ln>
          </p:spPr>
          <p:txBody>
            <a:bodyPr wrap="square" lIns="36576"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600" b="0" i="0" u="none" strike="noStrike" baseline="0" dirty="0">
                  <a:latin typeface="Arial"/>
                  <a:cs typeface="Arial"/>
                </a:rPr>
                <a:t>1</a:t>
              </a:r>
            </a:p>
          </p:txBody>
        </p:sp>
        <p:sp>
          <p:nvSpPr>
            <p:cNvPr id="44" name="Text Box 525"/>
            <p:cNvSpPr txBox="1">
              <a:spLocks noChangeArrowheads="1"/>
            </p:cNvSpPr>
            <p:nvPr/>
          </p:nvSpPr>
          <p:spPr bwMode="auto">
            <a:xfrm>
              <a:off x="981075" y="1400175"/>
              <a:ext cx="266700" cy="276225"/>
            </a:xfrm>
            <a:prstGeom prst="rect">
              <a:avLst/>
            </a:prstGeom>
            <a:solidFill>
              <a:srgbClr val="FFFFFF"/>
            </a:solidFill>
            <a:ln w="9525">
              <a:noFill/>
              <a:miter lim="800000"/>
              <a:headEnd/>
              <a:tailEnd/>
            </a:ln>
          </p:spPr>
          <p:txBody>
            <a:bodyPr wrap="square" lIns="36576"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600" b="0" i="0" u="none" strike="noStrike" baseline="0" dirty="0">
                  <a:latin typeface="Arial"/>
                  <a:cs typeface="Arial"/>
                </a:rPr>
                <a:t>2</a:t>
              </a:r>
            </a:p>
          </p:txBody>
        </p:sp>
      </p:grpSp>
      <p:sp>
        <p:nvSpPr>
          <p:cNvPr id="45" name="TextBox 44"/>
          <p:cNvSpPr txBox="1"/>
          <p:nvPr/>
        </p:nvSpPr>
        <p:spPr>
          <a:xfrm>
            <a:off x="5943600" y="4191000"/>
            <a:ext cx="1854226" cy="369332"/>
          </a:xfrm>
          <a:prstGeom prst="rect">
            <a:avLst/>
          </a:prstGeom>
          <a:noFill/>
        </p:spPr>
        <p:txBody>
          <a:bodyPr wrap="none" rtlCol="0">
            <a:spAutoFit/>
          </a:bodyPr>
          <a:lstStyle/>
          <a:p>
            <a:r>
              <a:rPr lang="en-US" dirty="0" smtClean="0"/>
              <a:t>Back-step Process</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Arial" pitchFamily="34" charset="0"/>
              <a:buNone/>
            </a:pPr>
            <a:r>
              <a:rPr lang="en-US" sz="2400" dirty="0" smtClean="0"/>
              <a:t>Back-step Welding</a:t>
            </a:r>
          </a:p>
          <a:p>
            <a:pPr lvl="2"/>
            <a:r>
              <a:rPr lang="en-US" dirty="0" smtClean="0"/>
              <a:t>Potential sequence step to avoid plate walking and prevent uneven distribution of weld metal</a:t>
            </a:r>
          </a:p>
          <a:p>
            <a:pPr lvl="2"/>
            <a:endParaRPr lang="en-US" dirty="0" smtClean="0"/>
          </a:p>
          <a:p>
            <a:pPr lvl="2"/>
            <a:r>
              <a:rPr lang="en-US" dirty="0" smtClean="0"/>
              <a:t>When used correctly can also be used as a way to utilize weld sequencing as a restraint mechanism</a:t>
            </a:r>
          </a:p>
          <a:p>
            <a:pPr lvl="1"/>
            <a:endParaRPr lang="en-US" dirty="0" smtClean="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pic>
        <p:nvPicPr>
          <p:cNvPr id="4" name="Picture 3" descr="weld seq no bkg.png"/>
          <p:cNvPicPr>
            <a:picLocks noChangeAspect="1"/>
          </p:cNvPicPr>
          <p:nvPr/>
        </p:nvPicPr>
        <p:blipFill>
          <a:blip r:embed="rId3" cstate="print"/>
          <a:stretch>
            <a:fillRect/>
          </a:stretch>
        </p:blipFill>
        <p:spPr>
          <a:xfrm>
            <a:off x="1676400" y="3733800"/>
            <a:ext cx="5457076" cy="2925863"/>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151</a:t>
            </a:fld>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solidFill>
                  <a:schemeClr val="accent1"/>
                </a:solidFill>
              </a:rPr>
              <a:t>Back-Step Process </a:t>
            </a:r>
            <a:r>
              <a:rPr lang="en-US" sz="2400" b="1" dirty="0" smtClean="0">
                <a:solidFill>
                  <a:schemeClr val="accent1"/>
                </a:solidFill>
              </a:rPr>
              <a:t>(Shown on Radius)</a:t>
            </a:r>
            <a:endParaRPr lang="en-US" sz="2400" b="1" dirty="0">
              <a:solidFill>
                <a:schemeClr val="accent1"/>
              </a:solidFill>
            </a:endParaRPr>
          </a:p>
        </p:txBody>
      </p:sp>
      <p:sp>
        <p:nvSpPr>
          <p:cNvPr id="3" name="Slide Number Placeholder 2"/>
          <p:cNvSpPr>
            <a:spLocks noGrp="1"/>
          </p:cNvSpPr>
          <p:nvPr>
            <p:ph type="sldNum" sz="quarter" idx="12"/>
          </p:nvPr>
        </p:nvSpPr>
        <p:spPr/>
        <p:txBody>
          <a:bodyPr/>
          <a:lstStyle/>
          <a:p>
            <a:fld id="{9A574043-4FC8-488D-8DCD-3E21E8267F69}" type="slidenum">
              <a:rPr lang="en-US" smtClean="0"/>
              <a:pPr/>
              <a:t>152</a:t>
            </a:fld>
            <a:endParaRPr lang="en-US"/>
          </a:p>
        </p:txBody>
      </p:sp>
    </p:spTree>
    <p:controls>
      <p:control spid="842754" name="ShockwaveFlash1" r:id="rId2" imgW="6552381" imgH="5110230"/>
    </p:controls>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buNone/>
            </a:pPr>
            <a:r>
              <a:rPr lang="en-US" sz="2400" dirty="0" smtClean="0"/>
              <a:t>Back Gouging</a:t>
            </a:r>
          </a:p>
          <a:p>
            <a:pPr lvl="1">
              <a:buFont typeface="Arial" pitchFamily="34" charset="0"/>
              <a:buChar char="•"/>
            </a:pPr>
            <a:r>
              <a:rPr lang="en-US" sz="2400" dirty="0" smtClean="0"/>
              <a:t>Process used when the top side of an insert is welded and the panel has been flipped to weld the backside. The weld is gouged until sound metal is reached.  This process is done prior to welding the second side of the insert</a:t>
            </a:r>
          </a:p>
          <a:p>
            <a:pPr lvl="1">
              <a:buFont typeface="Arial" pitchFamily="34" charset="0"/>
              <a:buChar char="•"/>
            </a:pPr>
            <a:endParaRPr lang="en-US" sz="1200" dirty="0" smtClean="0"/>
          </a:p>
          <a:p>
            <a:pPr lvl="1">
              <a:buFont typeface="Arial" pitchFamily="34" charset="0"/>
              <a:buChar char="•"/>
            </a:pPr>
            <a:r>
              <a:rPr lang="en-US" sz="2400" dirty="0" smtClean="0"/>
              <a:t>Often times this is overdone and in some cases up to 80% of the plate thickness gouged with a large joint opening.  It needs to be completely filled back up with weld metal and generates an enormous amount of avoidable overwelding</a:t>
            </a: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Plate/Insert Fitting</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153</a:t>
            </a:fld>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Fit Quality</a:t>
            </a:r>
            <a:endParaRPr lang="en-US" sz="3200" b="1" dirty="0">
              <a:solidFill>
                <a:schemeClr val="accent1"/>
              </a:solidFill>
            </a:endParaRPr>
          </a:p>
        </p:txBody>
      </p:sp>
      <p:pic>
        <p:nvPicPr>
          <p:cNvPr id="4" name="Picture 3"/>
          <p:cNvPicPr>
            <a:picLocks noChangeAspect="1" noChangeArrowheads="1"/>
          </p:cNvPicPr>
          <p:nvPr/>
        </p:nvPicPr>
        <p:blipFill>
          <a:blip r:embed="rId3" cstate="print"/>
          <a:srcRect/>
          <a:stretch>
            <a:fillRect/>
          </a:stretch>
        </p:blipFill>
        <p:spPr bwMode="auto">
          <a:xfrm>
            <a:off x="3733800" y="2362200"/>
            <a:ext cx="5077408" cy="3810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04800" y="2362200"/>
            <a:ext cx="3505200" cy="3123932"/>
          </a:xfrm>
          <a:prstGeom prst="rect">
            <a:avLst/>
          </a:prstGeom>
        </p:spPr>
        <p:txBody>
          <a:bodyPr wrap="square">
            <a:spAutoFit/>
          </a:bodyPr>
          <a:lstStyle/>
          <a:p>
            <a:pPr lvl="1" indent="-284163"/>
            <a:endParaRPr lang="en-US" sz="1200" dirty="0" smtClean="0">
              <a:cs typeface="Arial" pitchFamily="34" charset="0"/>
            </a:endParaRPr>
          </a:p>
          <a:p>
            <a:pPr lvl="1" indent="-284163">
              <a:buFont typeface="Arial" pitchFamily="34" charset="0"/>
              <a:buChar char="•"/>
            </a:pPr>
            <a:r>
              <a:rPr lang="en-US" sz="2400" dirty="0" smtClean="0">
                <a:cs typeface="Arial" pitchFamily="34" charset="0"/>
              </a:rPr>
              <a:t>Reaching sound weld metal is a priority but steps can be taken to make sure this is achieved with minimal gouging</a:t>
            </a:r>
          </a:p>
          <a:p>
            <a:pPr lvl="1">
              <a:buFont typeface="Arial" pitchFamily="34" charset="0"/>
              <a:buChar char="•"/>
            </a:pPr>
            <a:endParaRPr lang="en-US" sz="2400" dirty="0" smtClean="0">
              <a:cs typeface="Arial" pitchFamily="34" charset="0"/>
            </a:endParaRPr>
          </a:p>
          <a:p>
            <a:pPr lvl="1"/>
            <a:endParaRPr lang="en-US" sz="1700" dirty="0">
              <a:latin typeface="Arial" pitchFamily="34" charset="0"/>
              <a:cs typeface="Arial" pitchFamily="34" charset="0"/>
            </a:endParaRPr>
          </a:p>
        </p:txBody>
      </p:sp>
      <p:sp>
        <p:nvSpPr>
          <p:cNvPr id="6" name="Rectangle 5"/>
          <p:cNvSpPr/>
          <p:nvPr/>
        </p:nvSpPr>
        <p:spPr>
          <a:xfrm>
            <a:off x="381000" y="1524000"/>
            <a:ext cx="8153400" cy="830997"/>
          </a:xfrm>
          <a:prstGeom prst="rect">
            <a:avLst/>
          </a:prstGeom>
        </p:spPr>
        <p:txBody>
          <a:bodyPr wrap="square">
            <a:spAutoFit/>
          </a:bodyPr>
          <a:lstStyle/>
          <a:p>
            <a:r>
              <a:rPr lang="en-US" sz="2400" dirty="0" smtClean="0">
                <a:cs typeface="Arial" pitchFamily="34" charset="0"/>
              </a:rPr>
              <a:t>Welders should be conscious about the effect enlarged back gouging has on the weld size</a:t>
            </a:r>
          </a:p>
        </p:txBody>
      </p:sp>
      <p:sp>
        <p:nvSpPr>
          <p:cNvPr id="7" name="Rectangle 6"/>
          <p:cNvSpPr/>
          <p:nvPr/>
        </p:nvSpPr>
        <p:spPr>
          <a:xfrm>
            <a:off x="3581400" y="6324600"/>
            <a:ext cx="5257800" cy="369332"/>
          </a:xfrm>
          <a:prstGeom prst="rect">
            <a:avLst/>
          </a:prstGeom>
        </p:spPr>
        <p:txBody>
          <a:bodyPr wrap="square">
            <a:spAutoFit/>
          </a:bodyPr>
          <a:lstStyle/>
          <a:p>
            <a:pPr algn="ctr"/>
            <a:r>
              <a:rPr lang="en-US" dirty="0" smtClean="0">
                <a:cs typeface="Arial" pitchFamily="34" charset="0"/>
              </a:rPr>
              <a:t>Example shown of a back gouge of ½” (12 mm)</a:t>
            </a:r>
            <a:endParaRPr lang="en-US" dirty="0"/>
          </a:p>
        </p:txBody>
      </p:sp>
      <p:sp>
        <p:nvSpPr>
          <p:cNvPr id="8" name="Slide Number Placeholder 7"/>
          <p:cNvSpPr>
            <a:spLocks noGrp="1"/>
          </p:cNvSpPr>
          <p:nvPr>
            <p:ph type="sldNum" sz="quarter" idx="12"/>
          </p:nvPr>
        </p:nvSpPr>
        <p:spPr/>
        <p:txBody>
          <a:bodyPr/>
          <a:lstStyle/>
          <a:p>
            <a:fld id="{9A574043-4FC8-488D-8DCD-3E21E8267F69}" type="slidenum">
              <a:rPr lang="en-US" smtClean="0"/>
              <a:pPr/>
              <a:t>154</a:t>
            </a:fld>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Quality Inspection</a:t>
            </a:r>
            <a:endParaRPr lang="en-US" dirty="0"/>
          </a:p>
        </p:txBody>
      </p:sp>
      <p:sp>
        <p:nvSpPr>
          <p:cNvPr id="5" name="Text Placeholder 4"/>
          <p:cNvSpPr>
            <a:spLocks noGrp="1"/>
          </p:cNvSpPr>
          <p:nvPr>
            <p:ph type="body" idx="1"/>
          </p:nvPr>
        </p:nvSpPr>
        <p:spPr/>
        <p:txBody>
          <a:bodyPr/>
          <a:lstStyle/>
          <a:p>
            <a:r>
              <a:rPr lang="en-US" dirty="0" smtClean="0"/>
              <a:t>Module 4</a:t>
            </a:r>
            <a:endParaRPr lang="en-US" dirty="0"/>
          </a:p>
        </p:txBody>
      </p:sp>
      <p:sp>
        <p:nvSpPr>
          <p:cNvPr id="6" name="Slide Number Placeholder 5"/>
          <p:cNvSpPr>
            <a:spLocks noGrp="1"/>
          </p:cNvSpPr>
          <p:nvPr>
            <p:ph type="sldNum" sz="quarter" idx="4294967295"/>
          </p:nvPr>
        </p:nvSpPr>
        <p:spPr>
          <a:xfrm>
            <a:off x="6553200" y="6356350"/>
            <a:ext cx="2133600" cy="365125"/>
          </a:xfrm>
        </p:spPr>
        <p:txBody>
          <a:bodyPr/>
          <a:lstStyle/>
          <a:p>
            <a:fld id="{9A574043-4FC8-488D-8DCD-3E21E8267F69}" type="slidenum">
              <a:rPr lang="en-US" smtClean="0"/>
              <a:pPr/>
              <a:t>155</a:t>
            </a:fld>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05400"/>
          </a:xfrm>
        </p:spPr>
        <p:txBody>
          <a:bodyPr>
            <a:normAutofit/>
          </a:bodyPr>
          <a:lstStyle/>
          <a:p>
            <a:pPr lvl="0"/>
            <a:r>
              <a:rPr lang="en-US" sz="2400" dirty="0" smtClean="0"/>
              <a:t>Identifying common types of distortion</a:t>
            </a:r>
          </a:p>
          <a:p>
            <a:pPr lvl="0"/>
            <a:r>
              <a:rPr lang="en-US" sz="2400" dirty="0" smtClean="0"/>
              <a:t>The “trickle down” effects of distortion </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Topics</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156</a:t>
            </a:fld>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buNone/>
            </a:pPr>
            <a:r>
              <a:rPr lang="en-US" sz="2400" dirty="0" smtClean="0"/>
              <a:t>After this module, you will be able to:</a:t>
            </a:r>
          </a:p>
          <a:p>
            <a:pPr lvl="1">
              <a:buFont typeface="Arial" pitchFamily="34" charset="0"/>
              <a:buChar char="•"/>
            </a:pPr>
            <a:r>
              <a:rPr lang="en-US" sz="2400" dirty="0" smtClean="0"/>
              <a:t>Identify common types of distortion, their probable cause, whether or not the distortion could be avoided and if so how it could have been avoided </a:t>
            </a:r>
          </a:p>
          <a:p>
            <a:pPr lvl="1">
              <a:buFont typeface="Arial" pitchFamily="34" charset="0"/>
              <a:buChar char="•"/>
            </a:pPr>
            <a:r>
              <a:rPr lang="en-US" sz="2400" dirty="0" smtClean="0"/>
              <a:t>Discuss how your quality effort not only effects your work but </a:t>
            </a:r>
            <a:r>
              <a:rPr lang="en-US" sz="2400" u="sng" dirty="0" smtClean="0"/>
              <a:t>every</a:t>
            </a:r>
            <a:r>
              <a:rPr lang="en-US" sz="2400" dirty="0" smtClean="0"/>
              <a:t> following work station’s quality</a:t>
            </a:r>
          </a:p>
          <a:p>
            <a:pPr>
              <a:buNone/>
            </a:pPr>
            <a:r>
              <a:rPr lang="en-US" sz="2400" dirty="0" smtClean="0"/>
              <a:t>This is how:</a:t>
            </a:r>
          </a:p>
          <a:p>
            <a:pPr lvl="1">
              <a:buFont typeface="Arial" pitchFamily="34" charset="0"/>
              <a:buChar char="•"/>
            </a:pPr>
            <a:r>
              <a:rPr lang="en-US" sz="2400" dirty="0" smtClean="0"/>
              <a:t>We shall discuss what is meant by quality work</a:t>
            </a:r>
          </a:p>
          <a:p>
            <a:pPr lvl="1">
              <a:buFont typeface="Arial" pitchFamily="34" charset="0"/>
              <a:buChar char="•"/>
            </a:pPr>
            <a:r>
              <a:rPr lang="en-US" sz="2400" dirty="0" smtClean="0"/>
              <a:t>We shall examine the effects of distortion as we follow pieces of plate and witness the fit issues experienced as it passes from work station to work station</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tx2">
                    <a:lumMod val="40000"/>
                    <a:lumOff val="60000"/>
                  </a:schemeClr>
                </a:solidFill>
              </a:rPr>
              <a:t>Objectives</a:t>
            </a:r>
            <a:endParaRPr lang="en-US" sz="3200" b="1" dirty="0">
              <a:solidFill>
                <a:schemeClr val="tx2">
                  <a:lumMod val="40000"/>
                  <a:lumOff val="6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157</a:t>
            </a:fld>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fontScale="90000"/>
          </a:bodyPr>
          <a:lstStyle/>
          <a:p>
            <a:pPr algn="l" eaLnBrk="1" hangingPunct="1"/>
            <a:r>
              <a:rPr lang="en-US" sz="2800" b="1" dirty="0" smtClean="0">
                <a:solidFill>
                  <a:schemeClr val="accent1"/>
                </a:solidFill>
              </a:rPr>
              <a:t/>
            </a:r>
            <a:br>
              <a:rPr lang="en-US" sz="2800" b="1" dirty="0" smtClean="0">
                <a:solidFill>
                  <a:schemeClr val="accent1"/>
                </a:solidFill>
              </a:rPr>
            </a:br>
            <a:r>
              <a:rPr lang="en-US" sz="3600" b="1" dirty="0" smtClean="0">
                <a:solidFill>
                  <a:schemeClr val="accent1"/>
                </a:solidFill>
              </a:rPr>
              <a:t>Quality</a:t>
            </a:r>
            <a:r>
              <a:rPr lang="en-US" sz="2800" b="1" dirty="0" smtClean="0"/>
              <a:t/>
            </a:r>
            <a:br>
              <a:rPr lang="en-US" sz="2800" b="1" dirty="0" smtClean="0"/>
            </a:br>
            <a:endParaRPr lang="en-US" sz="2800" b="1" dirty="0" smtClean="0">
              <a:solidFill>
                <a:schemeClr val="accent1"/>
              </a:solidFill>
            </a:endParaRPr>
          </a:p>
        </p:txBody>
      </p:sp>
      <p:sp>
        <p:nvSpPr>
          <p:cNvPr id="9" name="Content Placeholder 8"/>
          <p:cNvSpPr>
            <a:spLocks noGrp="1"/>
          </p:cNvSpPr>
          <p:nvPr>
            <p:ph idx="1"/>
          </p:nvPr>
        </p:nvSpPr>
        <p:spPr>
          <a:xfrm>
            <a:off x="457200" y="1447800"/>
            <a:ext cx="8229600" cy="4953000"/>
          </a:xfrm>
        </p:spPr>
        <p:txBody>
          <a:bodyPr>
            <a:normAutofit/>
          </a:bodyPr>
          <a:lstStyle/>
          <a:p>
            <a:pPr marL="392113" lvl="1" indent="-392113">
              <a:buNone/>
            </a:pPr>
            <a:r>
              <a:rPr lang="en-US" sz="2400" dirty="0" smtClean="0"/>
              <a:t>Ask yourself:</a:t>
            </a:r>
          </a:p>
        </p:txBody>
      </p:sp>
      <p:sp>
        <p:nvSpPr>
          <p:cNvPr id="4" name="Rectangle 3"/>
          <p:cNvSpPr/>
          <p:nvPr/>
        </p:nvSpPr>
        <p:spPr>
          <a:xfrm>
            <a:off x="1143000" y="5257800"/>
            <a:ext cx="7162800" cy="830997"/>
          </a:xfrm>
          <a:prstGeom prst="rect">
            <a:avLst/>
          </a:prstGeom>
        </p:spPr>
        <p:txBody>
          <a:bodyPr wrap="square">
            <a:spAutoFit/>
          </a:bodyPr>
          <a:lstStyle/>
          <a:p>
            <a:pPr marL="633413" lvl="2" indent="-233363">
              <a:buFont typeface="Arial" pitchFamily="34" charset="0"/>
              <a:buChar char="•"/>
            </a:pPr>
            <a:r>
              <a:rPr lang="en-US" sz="2400" dirty="0" smtClean="0"/>
              <a:t>Discontinuities in welds do not occur by mere chance</a:t>
            </a:r>
          </a:p>
        </p:txBody>
      </p:sp>
      <p:sp>
        <p:nvSpPr>
          <p:cNvPr id="5" name="Rectangle 4"/>
          <p:cNvSpPr/>
          <p:nvPr/>
        </p:nvSpPr>
        <p:spPr>
          <a:xfrm>
            <a:off x="443660" y="1905000"/>
            <a:ext cx="5195140" cy="461665"/>
          </a:xfrm>
          <a:prstGeom prst="rect">
            <a:avLst/>
          </a:prstGeom>
        </p:spPr>
        <p:txBody>
          <a:bodyPr wrap="none">
            <a:spAutoFit/>
          </a:bodyPr>
          <a:lstStyle/>
          <a:p>
            <a:pPr marL="633413" lvl="2" indent="-233363">
              <a:buFont typeface="Arial" pitchFamily="34" charset="0"/>
              <a:buChar char="•"/>
            </a:pPr>
            <a:r>
              <a:rPr lang="en-US" sz="2400" dirty="0" smtClean="0"/>
              <a:t>Is this the very best work I can do? </a:t>
            </a:r>
          </a:p>
        </p:txBody>
      </p:sp>
      <p:sp>
        <p:nvSpPr>
          <p:cNvPr id="6" name="Rectangle 5"/>
          <p:cNvSpPr/>
          <p:nvPr/>
        </p:nvSpPr>
        <p:spPr>
          <a:xfrm>
            <a:off x="457200" y="2286000"/>
            <a:ext cx="6324600" cy="830997"/>
          </a:xfrm>
          <a:prstGeom prst="rect">
            <a:avLst/>
          </a:prstGeom>
        </p:spPr>
        <p:txBody>
          <a:bodyPr wrap="square">
            <a:spAutoFit/>
          </a:bodyPr>
          <a:lstStyle/>
          <a:p>
            <a:pPr marL="633413" lvl="2" indent="-233363">
              <a:buFont typeface="Arial" pitchFamily="34" charset="0"/>
              <a:buChar char="•"/>
            </a:pPr>
            <a:r>
              <a:rPr lang="en-US" sz="2400" dirty="0" smtClean="0"/>
              <a:t>Can I change anything to help produce a better product?</a:t>
            </a:r>
          </a:p>
        </p:txBody>
      </p:sp>
      <p:sp>
        <p:nvSpPr>
          <p:cNvPr id="7" name="Rectangle 6"/>
          <p:cNvSpPr/>
          <p:nvPr/>
        </p:nvSpPr>
        <p:spPr>
          <a:xfrm>
            <a:off x="457200" y="2971800"/>
            <a:ext cx="6858000" cy="830997"/>
          </a:xfrm>
          <a:prstGeom prst="rect">
            <a:avLst/>
          </a:prstGeom>
        </p:spPr>
        <p:txBody>
          <a:bodyPr wrap="square">
            <a:spAutoFit/>
          </a:bodyPr>
          <a:lstStyle/>
          <a:p>
            <a:pPr marL="633413" lvl="2" indent="-233363">
              <a:buFont typeface="Arial" pitchFamily="34" charset="0"/>
              <a:buChar char="•"/>
            </a:pPr>
            <a:r>
              <a:rPr lang="en-US" sz="2400" dirty="0" smtClean="0"/>
              <a:t>When I send my work down the line to the next workstation, will it be received as quality work?</a:t>
            </a:r>
          </a:p>
        </p:txBody>
      </p:sp>
      <p:sp>
        <p:nvSpPr>
          <p:cNvPr id="10" name="Rectangle 9"/>
          <p:cNvSpPr/>
          <p:nvPr/>
        </p:nvSpPr>
        <p:spPr>
          <a:xfrm>
            <a:off x="1143000" y="6019800"/>
            <a:ext cx="7543800" cy="461665"/>
          </a:xfrm>
          <a:prstGeom prst="rect">
            <a:avLst/>
          </a:prstGeom>
        </p:spPr>
        <p:txBody>
          <a:bodyPr wrap="square">
            <a:spAutoFit/>
          </a:bodyPr>
          <a:lstStyle/>
          <a:p>
            <a:pPr marL="633413" lvl="2" indent="-233363">
              <a:buFont typeface="Arial" pitchFamily="34" charset="0"/>
              <a:buChar char="•"/>
            </a:pPr>
            <a:r>
              <a:rPr lang="en-US" sz="2400" dirty="0" smtClean="0"/>
              <a:t>Proper fit-up is critical to a quality product</a:t>
            </a:r>
          </a:p>
        </p:txBody>
      </p:sp>
      <p:grpSp>
        <p:nvGrpSpPr>
          <p:cNvPr id="12" name="Group 11"/>
          <p:cNvGrpSpPr/>
          <p:nvPr/>
        </p:nvGrpSpPr>
        <p:grpSpPr>
          <a:xfrm>
            <a:off x="228600" y="3733800"/>
            <a:ext cx="8610600" cy="2657200"/>
            <a:chOff x="228600" y="3733800"/>
            <a:chExt cx="8610600" cy="2657200"/>
          </a:xfrm>
        </p:grpSpPr>
        <p:sp>
          <p:nvSpPr>
            <p:cNvPr id="8" name="Rectangle 7"/>
            <p:cNvSpPr/>
            <p:nvPr/>
          </p:nvSpPr>
          <p:spPr>
            <a:xfrm>
              <a:off x="1143000" y="3733800"/>
              <a:ext cx="7696200" cy="1569660"/>
            </a:xfrm>
            <a:prstGeom prst="rect">
              <a:avLst/>
            </a:prstGeom>
          </p:spPr>
          <p:txBody>
            <a:bodyPr wrap="square">
              <a:spAutoFit/>
            </a:bodyPr>
            <a:lstStyle/>
            <a:p>
              <a:pPr marL="228600" lvl="1" indent="-228600"/>
              <a:r>
                <a:rPr lang="en-US" sz="2400" b="1" dirty="0" smtClean="0">
                  <a:solidFill>
                    <a:srgbClr val="FF0000"/>
                  </a:solidFill>
                </a:rPr>
                <a:t>Remember:</a:t>
              </a:r>
            </a:p>
            <a:p>
              <a:pPr marL="633413" lvl="2" indent="-233363">
                <a:buFont typeface="Arial" pitchFamily="34" charset="0"/>
                <a:buChar char="•"/>
              </a:pPr>
              <a:r>
                <a:rPr lang="en-US" sz="2400" dirty="0" smtClean="0"/>
                <a:t>The quality of a completed weld is predictable, provided things such as amperage, travel speed, and the wire or rod size are correct</a:t>
              </a:r>
            </a:p>
          </p:txBody>
        </p:sp>
        <p:pic>
          <p:nvPicPr>
            <p:cNvPr id="11" name="Picture 10" descr="Remember.png"/>
            <p:cNvPicPr>
              <a:picLocks noChangeAspect="1"/>
            </p:cNvPicPr>
            <p:nvPr/>
          </p:nvPicPr>
          <p:blipFill>
            <a:blip r:embed="rId3" cstate="print"/>
            <a:stretch>
              <a:fillRect/>
            </a:stretch>
          </p:blipFill>
          <p:spPr>
            <a:xfrm>
              <a:off x="228600" y="4191000"/>
              <a:ext cx="1361905" cy="2200000"/>
            </a:xfrm>
            <a:prstGeom prst="rect">
              <a:avLst/>
            </a:prstGeom>
          </p:spPr>
        </p:pic>
      </p:grpSp>
      <p:sp>
        <p:nvSpPr>
          <p:cNvPr id="13" name="Slide Number Placeholder 12"/>
          <p:cNvSpPr>
            <a:spLocks noGrp="1"/>
          </p:cNvSpPr>
          <p:nvPr>
            <p:ph type="sldNum" sz="quarter" idx="12"/>
          </p:nvPr>
        </p:nvSpPr>
        <p:spPr/>
        <p:txBody>
          <a:bodyPr/>
          <a:lstStyle/>
          <a:p>
            <a:fld id="{9A574043-4FC8-488D-8DCD-3E21E8267F69}" type="slidenum">
              <a:rPr lang="en-US" smtClean="0"/>
              <a:pPr/>
              <a:t>158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400" dirty="0" smtClean="0"/>
              <a:t>The following images are examples of the effects of distortion.</a:t>
            </a:r>
          </a:p>
          <a:p>
            <a:pPr>
              <a:buNone/>
            </a:pPr>
            <a:endParaRPr lang="en-US" sz="2400" dirty="0" smtClean="0"/>
          </a:p>
          <a:p>
            <a:pPr>
              <a:buNone/>
            </a:pPr>
            <a:r>
              <a:rPr lang="en-US" sz="2400" dirty="0" smtClean="0"/>
              <a:t>Look closely at each image and determine the following:</a:t>
            </a:r>
          </a:p>
          <a:p>
            <a:pPr>
              <a:buNone/>
            </a:pPr>
            <a:r>
              <a:rPr lang="en-US" sz="2400" dirty="0" smtClean="0"/>
              <a:t>   (1) Type of distortion</a:t>
            </a:r>
          </a:p>
          <a:p>
            <a:pPr>
              <a:buNone/>
            </a:pPr>
            <a:r>
              <a:rPr lang="en-US" sz="2400" dirty="0" smtClean="0"/>
              <a:t>   (2) Probable cause</a:t>
            </a:r>
          </a:p>
          <a:p>
            <a:pPr>
              <a:buNone/>
            </a:pPr>
            <a:r>
              <a:rPr lang="en-US" sz="2400" dirty="0" smtClean="0"/>
              <a:t>   (3) Could it have been avoided?  </a:t>
            </a:r>
          </a:p>
          <a:p>
            <a:pPr>
              <a:buNone/>
            </a:pPr>
            <a:r>
              <a:rPr lang="en-US" sz="2400" dirty="0" smtClean="0"/>
              <a:t>   (4) If so, how?</a:t>
            </a:r>
          </a:p>
          <a:p>
            <a:pPr>
              <a:buNone/>
            </a:pPr>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Class Activity</a:t>
            </a:r>
          </a:p>
        </p:txBody>
      </p:sp>
      <p:sp>
        <p:nvSpPr>
          <p:cNvPr id="4" name="Slide Number Placeholder 3"/>
          <p:cNvSpPr>
            <a:spLocks noGrp="1"/>
          </p:cNvSpPr>
          <p:nvPr>
            <p:ph type="sldNum" sz="quarter" idx="12"/>
          </p:nvPr>
        </p:nvSpPr>
        <p:spPr/>
        <p:txBody>
          <a:bodyPr/>
          <a:lstStyle/>
          <a:p>
            <a:fld id="{9A574043-4FC8-488D-8DCD-3E21E8267F69}" type="slidenum">
              <a:rPr lang="en-US" smtClean="0"/>
              <a:pPr/>
              <a:t>159</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Why is Quality Important?</a:t>
            </a:r>
            <a:endParaRPr lang="en-US" sz="3200" b="1" dirty="0">
              <a:solidFill>
                <a:schemeClr val="tx2">
                  <a:lumMod val="60000"/>
                  <a:lumOff val="40000"/>
                </a:schemeClr>
              </a:solidFill>
            </a:endParaRPr>
          </a:p>
        </p:txBody>
      </p:sp>
      <p:pic>
        <p:nvPicPr>
          <p:cNvPr id="12" name="Picture 11" descr="127_quality photo blend.png"/>
          <p:cNvPicPr>
            <a:picLocks noChangeAspect="1"/>
          </p:cNvPicPr>
          <p:nvPr/>
        </p:nvPicPr>
        <p:blipFill>
          <a:blip r:embed="rId3" cstate="print"/>
          <a:stretch>
            <a:fillRect/>
          </a:stretch>
        </p:blipFill>
        <p:spPr>
          <a:xfrm>
            <a:off x="1143000" y="1524000"/>
            <a:ext cx="6781800" cy="5086350"/>
          </a:xfrm>
          <a:prstGeom prst="rect">
            <a:avLst/>
          </a:prstGeom>
        </p:spPr>
      </p:pic>
      <p:sp>
        <p:nvSpPr>
          <p:cNvPr id="4" name="Oval 3"/>
          <p:cNvSpPr/>
          <p:nvPr/>
        </p:nvSpPr>
        <p:spPr>
          <a:xfrm>
            <a:off x="7772400" y="5715000"/>
            <a:ext cx="1143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hlinkClick r:id="rId4" action="ppaction://hlinkfile"/>
              </a:rPr>
              <a:t>Video</a:t>
            </a:r>
            <a:endParaRPr lang="en-US"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16</a:t>
            </a:fld>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3733800" y="2057400"/>
            <a:ext cx="4581525" cy="343671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381000"/>
            <a:ext cx="6552446" cy="584775"/>
          </a:xfrm>
          <a:prstGeom prst="rect">
            <a:avLst/>
          </a:prstGeom>
          <a:noFill/>
        </p:spPr>
        <p:txBody>
          <a:bodyPr wrap="square" rtlCol="0">
            <a:spAutoFit/>
          </a:bodyPr>
          <a:lstStyle/>
          <a:p>
            <a:r>
              <a:rPr lang="en-US" sz="3200" b="1" dirty="0" smtClean="0">
                <a:solidFill>
                  <a:schemeClr val="accent1"/>
                </a:solidFill>
                <a:latin typeface="+mj-lt"/>
                <a:ea typeface="+mj-ea"/>
                <a:cs typeface="+mj-cs"/>
              </a:rPr>
              <a:t>Distortion - Example 1 </a:t>
            </a:r>
            <a:endParaRPr lang="en-US" sz="3200" b="1" dirty="0">
              <a:solidFill>
                <a:schemeClr val="accent1"/>
              </a:solidFill>
              <a:latin typeface="+mj-lt"/>
              <a:ea typeface="+mj-ea"/>
              <a:cs typeface="+mj-cs"/>
            </a:endParaRPr>
          </a:p>
        </p:txBody>
      </p:sp>
      <p:sp>
        <p:nvSpPr>
          <p:cNvPr id="7" name="Right Arrow 6"/>
          <p:cNvSpPr/>
          <p:nvPr/>
        </p:nvSpPr>
        <p:spPr>
          <a:xfrm flipH="1">
            <a:off x="4724400" y="3124200"/>
            <a:ext cx="190500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1502688"/>
            <a:ext cx="3352800" cy="4431983"/>
          </a:xfrm>
          <a:prstGeom prst="rect">
            <a:avLst/>
          </a:prstGeom>
        </p:spPr>
        <p:txBody>
          <a:bodyPr wrap="square">
            <a:spAutoFit/>
          </a:bodyPr>
          <a:lstStyle/>
          <a:p>
            <a:pPr>
              <a:buNone/>
            </a:pPr>
            <a:r>
              <a:rPr lang="en-US" sz="2400" dirty="0" smtClean="0"/>
              <a:t>(1) Type of distortion?</a:t>
            </a:r>
          </a:p>
          <a:p>
            <a:pPr>
              <a:buNone/>
            </a:pPr>
            <a:endParaRPr lang="en-US" sz="2400" dirty="0" smtClean="0"/>
          </a:p>
          <a:p>
            <a:pPr>
              <a:buNone/>
            </a:pPr>
            <a:endParaRPr lang="en-US" sz="2400" dirty="0" smtClean="0"/>
          </a:p>
          <a:p>
            <a:pPr>
              <a:buNone/>
            </a:pPr>
            <a:r>
              <a:rPr lang="en-US" sz="2400" dirty="0" smtClean="0"/>
              <a:t> (2) Probable cause?</a:t>
            </a:r>
          </a:p>
          <a:p>
            <a:pPr>
              <a:buNone/>
            </a:pPr>
            <a:endParaRPr lang="en-US" sz="2400" dirty="0" smtClean="0"/>
          </a:p>
          <a:p>
            <a:pPr>
              <a:buNone/>
            </a:pPr>
            <a:endParaRPr lang="en-US" sz="2400" dirty="0" smtClean="0"/>
          </a:p>
          <a:p>
            <a:pPr marL="630238" indent="-630238">
              <a:buNone/>
            </a:pPr>
            <a:r>
              <a:rPr lang="en-US" sz="2400" dirty="0" smtClean="0"/>
              <a:t>   </a:t>
            </a:r>
          </a:p>
          <a:p>
            <a:pPr marL="630238" indent="-630238">
              <a:buNone/>
            </a:pPr>
            <a:r>
              <a:rPr lang="en-US" sz="2400" dirty="0" smtClean="0"/>
              <a:t>(3) Could it have been avoided?  </a:t>
            </a:r>
          </a:p>
          <a:p>
            <a:pPr marL="630238" indent="-630238">
              <a:buNone/>
            </a:pPr>
            <a:r>
              <a:rPr lang="en-US" sz="2400" dirty="0" smtClean="0"/>
              <a:t>    </a:t>
            </a:r>
            <a:endParaRPr lang="en-US" i="1" dirty="0" smtClean="0">
              <a:solidFill>
                <a:schemeClr val="accent1"/>
              </a:solidFill>
              <a:latin typeface="+mj-lt"/>
              <a:ea typeface="+mj-ea"/>
              <a:cs typeface="+mj-cs"/>
            </a:endParaRPr>
          </a:p>
          <a:p>
            <a:pPr marL="630238" indent="-630238">
              <a:buNone/>
            </a:pPr>
            <a:r>
              <a:rPr lang="en-US" sz="2400" dirty="0" smtClean="0"/>
              <a:t>(4) If so, how?</a:t>
            </a:r>
          </a:p>
          <a:p>
            <a:pPr marL="630238" indent="-630238">
              <a:buNone/>
            </a:pPr>
            <a:endParaRPr lang="en-US" i="1" dirty="0">
              <a:solidFill>
                <a:schemeClr val="accent1"/>
              </a:solidFill>
              <a:latin typeface="+mj-lt"/>
              <a:ea typeface="+mj-ea"/>
              <a:cs typeface="+mj-cs"/>
            </a:endParaRPr>
          </a:p>
        </p:txBody>
      </p:sp>
      <p:sp>
        <p:nvSpPr>
          <p:cNvPr id="9" name="TextBox 8"/>
          <p:cNvSpPr txBox="1"/>
          <p:nvPr/>
        </p:nvSpPr>
        <p:spPr>
          <a:xfrm>
            <a:off x="381000" y="3124200"/>
            <a:ext cx="2895600" cy="923330"/>
          </a:xfrm>
          <a:prstGeom prst="rect">
            <a:avLst/>
          </a:prstGeom>
          <a:noFill/>
        </p:spPr>
        <p:txBody>
          <a:bodyPr wrap="square" rtlCol="0">
            <a:spAutoFit/>
          </a:bodyPr>
          <a:lstStyle/>
          <a:p>
            <a:pPr marL="176213" indent="-176213">
              <a:buFont typeface="Arial" pitchFamily="34" charset="0"/>
              <a:buChar char="•"/>
            </a:pPr>
            <a:r>
              <a:rPr lang="en-US" i="1" dirty="0" smtClean="0">
                <a:solidFill>
                  <a:schemeClr val="accent1"/>
                </a:solidFill>
                <a:latin typeface="+mj-lt"/>
                <a:ea typeface="+mj-ea"/>
                <a:cs typeface="+mj-cs"/>
              </a:rPr>
              <a:t>Excessive heat damage from fillets</a:t>
            </a:r>
          </a:p>
          <a:p>
            <a:pPr marL="176213" indent="-176213">
              <a:buFont typeface="Arial" pitchFamily="34" charset="0"/>
              <a:buChar char="•"/>
            </a:pPr>
            <a:r>
              <a:rPr lang="en-US" i="1" dirty="0" smtClean="0">
                <a:solidFill>
                  <a:schemeClr val="accent1"/>
                </a:solidFill>
                <a:latin typeface="+mj-lt"/>
                <a:ea typeface="+mj-ea"/>
                <a:cs typeface="+mj-cs"/>
              </a:rPr>
              <a:t>Insert</a:t>
            </a:r>
          </a:p>
        </p:txBody>
      </p:sp>
      <p:sp>
        <p:nvSpPr>
          <p:cNvPr id="10" name="Oval 9"/>
          <p:cNvSpPr/>
          <p:nvPr/>
        </p:nvSpPr>
        <p:spPr>
          <a:xfrm>
            <a:off x="6553200" y="2438400"/>
            <a:ext cx="19050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9600" y="1981200"/>
            <a:ext cx="882421" cy="369332"/>
          </a:xfrm>
          <a:prstGeom prst="rect">
            <a:avLst/>
          </a:prstGeom>
          <a:noFill/>
        </p:spPr>
        <p:txBody>
          <a:bodyPr wrap="none" rtlCol="0">
            <a:spAutoFit/>
          </a:bodyPr>
          <a:lstStyle/>
          <a:p>
            <a:r>
              <a:rPr lang="en-US" i="1" dirty="0" smtClean="0">
                <a:solidFill>
                  <a:schemeClr val="accent1"/>
                </a:solidFill>
                <a:latin typeface="+mj-lt"/>
                <a:ea typeface="+mj-ea"/>
                <a:cs typeface="+mj-cs"/>
              </a:rPr>
              <a:t>Bowing</a:t>
            </a:r>
          </a:p>
        </p:txBody>
      </p:sp>
      <p:sp>
        <p:nvSpPr>
          <p:cNvPr id="12" name="Rectangle 11"/>
          <p:cNvSpPr/>
          <p:nvPr/>
        </p:nvSpPr>
        <p:spPr>
          <a:xfrm>
            <a:off x="457200" y="4724400"/>
            <a:ext cx="549959" cy="461665"/>
          </a:xfrm>
          <a:prstGeom prst="rect">
            <a:avLst/>
          </a:prstGeom>
        </p:spPr>
        <p:txBody>
          <a:bodyPr wrap="none">
            <a:spAutoFit/>
          </a:bodyPr>
          <a:lstStyle/>
          <a:p>
            <a:r>
              <a:rPr lang="en-US" sz="2400" dirty="0" smtClean="0"/>
              <a:t> </a:t>
            </a:r>
            <a:r>
              <a:rPr lang="en-US" i="1" dirty="0" smtClean="0">
                <a:solidFill>
                  <a:schemeClr val="accent1"/>
                </a:solidFill>
              </a:rPr>
              <a:t>Yes</a:t>
            </a:r>
            <a:endParaRPr lang="en-US" dirty="0"/>
          </a:p>
        </p:txBody>
      </p:sp>
      <p:sp>
        <p:nvSpPr>
          <p:cNvPr id="13" name="Rectangle 12"/>
          <p:cNvSpPr/>
          <p:nvPr/>
        </p:nvSpPr>
        <p:spPr>
          <a:xfrm>
            <a:off x="381000" y="5638800"/>
            <a:ext cx="4572000" cy="646331"/>
          </a:xfrm>
          <a:prstGeom prst="rect">
            <a:avLst/>
          </a:prstGeom>
        </p:spPr>
        <p:txBody>
          <a:bodyPr>
            <a:spAutoFit/>
          </a:bodyPr>
          <a:lstStyle/>
          <a:p>
            <a:pPr marL="176213" indent="-176213">
              <a:buFont typeface="Arial" pitchFamily="34" charset="0"/>
              <a:buChar char="•"/>
            </a:pPr>
            <a:r>
              <a:rPr lang="en-US" i="1" dirty="0" smtClean="0">
                <a:solidFill>
                  <a:schemeClr val="accent1"/>
                </a:solidFill>
              </a:rPr>
              <a:t>Edge restraints while welding insert</a:t>
            </a:r>
          </a:p>
          <a:p>
            <a:pPr marL="176213" indent="-176213">
              <a:buFont typeface="Arial" pitchFamily="34" charset="0"/>
              <a:buChar char="•"/>
            </a:pPr>
            <a:r>
              <a:rPr lang="en-US" i="1" dirty="0" smtClean="0">
                <a:solidFill>
                  <a:schemeClr val="accent1"/>
                </a:solidFill>
              </a:rPr>
              <a:t>Proper insert fit-up and weld sequence</a:t>
            </a:r>
          </a:p>
        </p:txBody>
      </p:sp>
      <p:sp>
        <p:nvSpPr>
          <p:cNvPr id="14" name="Slide Number Placeholder 13"/>
          <p:cNvSpPr>
            <a:spLocks noGrp="1"/>
          </p:cNvSpPr>
          <p:nvPr>
            <p:ph type="sldNum" sz="quarter" idx="12"/>
          </p:nvPr>
        </p:nvSpPr>
        <p:spPr/>
        <p:txBody>
          <a:bodyPr/>
          <a:lstStyle/>
          <a:p>
            <a:fld id="{9A574043-4FC8-488D-8DCD-3E21E8267F69}" type="slidenum">
              <a:rPr lang="en-US" smtClean="0"/>
              <a:pPr/>
              <a:t>160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P spid="12" grpId="0"/>
      <p:bldP spid="1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uckling Distortion.JPG"/>
          <p:cNvPicPr>
            <a:picLocks noChangeAspect="1"/>
          </p:cNvPicPr>
          <p:nvPr/>
        </p:nvPicPr>
        <p:blipFill>
          <a:blip r:embed="rId3" cstate="print"/>
          <a:stretch>
            <a:fillRect/>
          </a:stretch>
        </p:blipFill>
        <p:spPr>
          <a:xfrm>
            <a:off x="3429000" y="2057400"/>
            <a:ext cx="5466110" cy="3810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381000"/>
            <a:ext cx="6552446" cy="584775"/>
          </a:xfrm>
          <a:prstGeom prst="rect">
            <a:avLst/>
          </a:prstGeom>
          <a:noFill/>
        </p:spPr>
        <p:txBody>
          <a:bodyPr wrap="square" rtlCol="0">
            <a:spAutoFit/>
          </a:bodyPr>
          <a:lstStyle/>
          <a:p>
            <a:r>
              <a:rPr lang="en-US" sz="3200" b="1" dirty="0" smtClean="0">
                <a:solidFill>
                  <a:schemeClr val="accent1"/>
                </a:solidFill>
              </a:rPr>
              <a:t>Distortion - Example 2 </a:t>
            </a:r>
            <a:endParaRPr lang="en-US" sz="3200" b="1" dirty="0">
              <a:solidFill>
                <a:schemeClr val="accent1"/>
              </a:solidFill>
            </a:endParaRPr>
          </a:p>
        </p:txBody>
      </p:sp>
      <p:sp>
        <p:nvSpPr>
          <p:cNvPr id="7" name="Right Arrow 6"/>
          <p:cNvSpPr/>
          <p:nvPr/>
        </p:nvSpPr>
        <p:spPr>
          <a:xfrm rot="16200000">
            <a:off x="6591300" y="4838700"/>
            <a:ext cx="1752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905000"/>
            <a:ext cx="3352800" cy="4154984"/>
          </a:xfrm>
          <a:prstGeom prst="rect">
            <a:avLst/>
          </a:prstGeom>
        </p:spPr>
        <p:txBody>
          <a:bodyPr wrap="square">
            <a:spAutoFit/>
          </a:bodyPr>
          <a:lstStyle/>
          <a:p>
            <a:pPr>
              <a:buNone/>
            </a:pPr>
            <a:r>
              <a:rPr lang="en-US" sz="2400" dirty="0" smtClean="0"/>
              <a:t>   (1) Type of distortion?</a:t>
            </a:r>
          </a:p>
          <a:p>
            <a:pPr>
              <a:buNone/>
            </a:pPr>
            <a:endParaRPr lang="en-US" sz="2400" dirty="0" smtClean="0"/>
          </a:p>
          <a:p>
            <a:pPr>
              <a:buNone/>
            </a:pPr>
            <a:endParaRPr lang="en-US" sz="2400" dirty="0" smtClean="0"/>
          </a:p>
          <a:p>
            <a:pPr>
              <a:buNone/>
            </a:pPr>
            <a:r>
              <a:rPr lang="en-US" sz="2400" dirty="0" smtClean="0"/>
              <a:t>   (2) Probable cause?</a:t>
            </a:r>
          </a:p>
          <a:p>
            <a:pPr>
              <a:buNone/>
            </a:pPr>
            <a:endParaRPr lang="en-US" sz="2400" dirty="0" smtClean="0"/>
          </a:p>
          <a:p>
            <a:pPr>
              <a:buNone/>
            </a:pPr>
            <a:endParaRPr lang="en-US" sz="2400" dirty="0" smtClean="0"/>
          </a:p>
          <a:p>
            <a:pPr marL="630238" indent="-630238">
              <a:buNone/>
            </a:pPr>
            <a:r>
              <a:rPr lang="en-US" sz="2400" dirty="0" smtClean="0"/>
              <a:t>   (3) Could it have been avoided?  </a:t>
            </a:r>
          </a:p>
          <a:p>
            <a:pPr marL="630238" indent="-630238">
              <a:buNone/>
            </a:pPr>
            <a:r>
              <a:rPr lang="en-US" sz="2400" dirty="0" smtClean="0"/>
              <a:t>     </a:t>
            </a:r>
          </a:p>
          <a:p>
            <a:pPr marL="630238" indent="-630238">
              <a:buNone/>
            </a:pPr>
            <a:r>
              <a:rPr lang="en-US" sz="2400" dirty="0" smtClean="0"/>
              <a:t>    </a:t>
            </a:r>
          </a:p>
          <a:p>
            <a:pPr marL="630238" indent="-630238">
              <a:buNone/>
            </a:pPr>
            <a:r>
              <a:rPr lang="en-US" sz="2400" dirty="0" smtClean="0"/>
              <a:t>   (4) If so, how?</a:t>
            </a:r>
            <a:endParaRPr lang="en-US" sz="2400" dirty="0"/>
          </a:p>
        </p:txBody>
      </p:sp>
      <p:sp>
        <p:nvSpPr>
          <p:cNvPr id="9" name="TextBox 8"/>
          <p:cNvSpPr txBox="1"/>
          <p:nvPr/>
        </p:nvSpPr>
        <p:spPr>
          <a:xfrm>
            <a:off x="762000" y="3505200"/>
            <a:ext cx="2315057" cy="369332"/>
          </a:xfrm>
          <a:prstGeom prst="rect">
            <a:avLst/>
          </a:prstGeom>
          <a:noFill/>
        </p:spPr>
        <p:txBody>
          <a:bodyPr wrap="none" rtlCol="0">
            <a:spAutoFit/>
          </a:bodyPr>
          <a:lstStyle/>
          <a:p>
            <a:r>
              <a:rPr lang="en-US" i="1" dirty="0" smtClean="0">
                <a:solidFill>
                  <a:schemeClr val="accent1"/>
                </a:solidFill>
                <a:latin typeface="+mj-lt"/>
                <a:ea typeface="+mj-ea"/>
                <a:cs typeface="+mj-cs"/>
              </a:rPr>
              <a:t>Lack of restraint/insert</a:t>
            </a:r>
          </a:p>
        </p:txBody>
      </p:sp>
      <p:sp>
        <p:nvSpPr>
          <p:cNvPr id="10" name="TextBox 9"/>
          <p:cNvSpPr txBox="1"/>
          <p:nvPr/>
        </p:nvSpPr>
        <p:spPr>
          <a:xfrm>
            <a:off x="762000" y="2362200"/>
            <a:ext cx="971741" cy="369332"/>
          </a:xfrm>
          <a:prstGeom prst="rect">
            <a:avLst/>
          </a:prstGeom>
          <a:noFill/>
        </p:spPr>
        <p:txBody>
          <a:bodyPr wrap="none" rtlCol="0">
            <a:spAutoFit/>
          </a:bodyPr>
          <a:lstStyle/>
          <a:p>
            <a:r>
              <a:rPr lang="en-US" i="1" dirty="0" smtClean="0">
                <a:solidFill>
                  <a:schemeClr val="accent1"/>
                </a:solidFill>
                <a:latin typeface="+mj-lt"/>
                <a:ea typeface="+mj-ea"/>
                <a:cs typeface="+mj-cs"/>
              </a:rPr>
              <a:t>Buckling</a:t>
            </a:r>
          </a:p>
        </p:txBody>
      </p:sp>
      <p:sp>
        <p:nvSpPr>
          <p:cNvPr id="11" name="TextBox 10"/>
          <p:cNvSpPr txBox="1"/>
          <p:nvPr/>
        </p:nvSpPr>
        <p:spPr>
          <a:xfrm>
            <a:off x="762000" y="4953000"/>
            <a:ext cx="481029" cy="369332"/>
          </a:xfrm>
          <a:prstGeom prst="rect">
            <a:avLst/>
          </a:prstGeom>
          <a:noFill/>
        </p:spPr>
        <p:txBody>
          <a:bodyPr wrap="none" rtlCol="0">
            <a:spAutoFit/>
          </a:bodyPr>
          <a:lstStyle/>
          <a:p>
            <a:r>
              <a:rPr lang="en-US" i="1" dirty="0" smtClean="0">
                <a:solidFill>
                  <a:schemeClr val="accent1"/>
                </a:solidFill>
                <a:latin typeface="+mj-lt"/>
                <a:ea typeface="+mj-ea"/>
                <a:cs typeface="+mj-cs"/>
              </a:rPr>
              <a:t>Yes</a:t>
            </a:r>
          </a:p>
        </p:txBody>
      </p:sp>
      <p:sp>
        <p:nvSpPr>
          <p:cNvPr id="12" name="TextBox 11"/>
          <p:cNvSpPr txBox="1"/>
          <p:nvPr/>
        </p:nvSpPr>
        <p:spPr>
          <a:xfrm>
            <a:off x="685800" y="6096000"/>
            <a:ext cx="4294509" cy="369332"/>
          </a:xfrm>
          <a:prstGeom prst="rect">
            <a:avLst/>
          </a:prstGeom>
          <a:noFill/>
        </p:spPr>
        <p:txBody>
          <a:bodyPr wrap="none" rtlCol="0">
            <a:spAutoFit/>
          </a:bodyPr>
          <a:lstStyle/>
          <a:p>
            <a:r>
              <a:rPr lang="en-US" i="1" dirty="0" smtClean="0">
                <a:solidFill>
                  <a:schemeClr val="accent1"/>
                </a:solidFill>
                <a:latin typeface="+mj-lt"/>
                <a:ea typeface="+mj-ea"/>
                <a:cs typeface="+mj-cs"/>
              </a:rPr>
              <a:t>Clamping between stiffeners before welding</a:t>
            </a:r>
          </a:p>
        </p:txBody>
      </p:sp>
      <p:sp>
        <p:nvSpPr>
          <p:cNvPr id="14" name="Slide Number Placeholder 13"/>
          <p:cNvSpPr>
            <a:spLocks noGrp="1"/>
          </p:cNvSpPr>
          <p:nvPr>
            <p:ph type="sldNum" sz="quarter" idx="12"/>
          </p:nvPr>
        </p:nvSpPr>
        <p:spPr/>
        <p:txBody>
          <a:bodyPr/>
          <a:lstStyle/>
          <a:p>
            <a:fld id="{9A574043-4FC8-488D-8DCD-3E21E8267F69}" type="slidenum">
              <a:rPr lang="en-US" smtClean="0"/>
              <a:pPr/>
              <a:t>161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81000"/>
            <a:ext cx="6552446" cy="584775"/>
          </a:xfrm>
          <a:prstGeom prst="rect">
            <a:avLst/>
          </a:prstGeom>
          <a:noFill/>
        </p:spPr>
        <p:txBody>
          <a:bodyPr wrap="square" rtlCol="0">
            <a:spAutoFit/>
          </a:bodyPr>
          <a:lstStyle/>
          <a:p>
            <a:r>
              <a:rPr lang="en-US" sz="3200" b="1" dirty="0" smtClean="0">
                <a:solidFill>
                  <a:schemeClr val="accent1"/>
                </a:solidFill>
              </a:rPr>
              <a:t>Distortion - Example 3 </a:t>
            </a:r>
            <a:endParaRPr lang="en-US" sz="3200" b="1" dirty="0">
              <a:solidFill>
                <a:schemeClr val="accent1"/>
              </a:solidFill>
            </a:endParaRPr>
          </a:p>
        </p:txBody>
      </p:sp>
      <p:sp>
        <p:nvSpPr>
          <p:cNvPr id="8" name="Rectangle 7"/>
          <p:cNvSpPr/>
          <p:nvPr/>
        </p:nvSpPr>
        <p:spPr>
          <a:xfrm>
            <a:off x="0" y="1600200"/>
            <a:ext cx="3810000" cy="4524315"/>
          </a:xfrm>
          <a:prstGeom prst="rect">
            <a:avLst/>
          </a:prstGeom>
        </p:spPr>
        <p:txBody>
          <a:bodyPr wrap="square">
            <a:spAutoFit/>
          </a:bodyPr>
          <a:lstStyle/>
          <a:p>
            <a:pPr>
              <a:buNone/>
            </a:pPr>
            <a:r>
              <a:rPr lang="en-US" sz="2400" dirty="0" smtClean="0"/>
              <a:t>   (1) Type of distortion?</a:t>
            </a:r>
          </a:p>
          <a:p>
            <a:pPr>
              <a:buNone/>
            </a:pPr>
            <a:endParaRPr lang="en-US" sz="2400" dirty="0" smtClean="0"/>
          </a:p>
          <a:p>
            <a:pPr>
              <a:buNone/>
            </a:pPr>
            <a:endParaRPr lang="en-US" sz="2400" dirty="0" smtClean="0"/>
          </a:p>
          <a:p>
            <a:pPr>
              <a:buNone/>
            </a:pPr>
            <a:r>
              <a:rPr lang="en-US" sz="2400" dirty="0" smtClean="0"/>
              <a:t>   (2) Probable cause?</a:t>
            </a:r>
          </a:p>
          <a:p>
            <a:pPr>
              <a:buNone/>
            </a:pPr>
            <a:endParaRPr lang="en-US" sz="2400" dirty="0" smtClean="0"/>
          </a:p>
          <a:p>
            <a:pPr>
              <a:buNone/>
            </a:pPr>
            <a:endParaRPr lang="en-US" sz="2400" dirty="0" smtClean="0"/>
          </a:p>
          <a:p>
            <a:pPr marL="630238" indent="-630238">
              <a:buNone/>
            </a:pPr>
            <a:r>
              <a:rPr lang="en-US" sz="2400" dirty="0" smtClean="0"/>
              <a:t>   </a:t>
            </a:r>
          </a:p>
          <a:p>
            <a:pPr marL="630238" indent="-630238">
              <a:buNone/>
            </a:pPr>
            <a:r>
              <a:rPr lang="en-US" sz="2400" dirty="0" smtClean="0"/>
              <a:t>  (3) Could it have been avoided?  </a:t>
            </a:r>
          </a:p>
          <a:p>
            <a:pPr marL="630238" indent="-630238">
              <a:buNone/>
            </a:pPr>
            <a:r>
              <a:rPr lang="en-US" sz="2400" dirty="0" smtClean="0"/>
              <a:t>       </a:t>
            </a:r>
          </a:p>
          <a:p>
            <a:pPr marL="630238" indent="-630238">
              <a:buNone/>
            </a:pPr>
            <a:r>
              <a:rPr lang="en-US" sz="2400" dirty="0" smtClean="0"/>
              <a:t>   </a:t>
            </a:r>
          </a:p>
          <a:p>
            <a:pPr marL="630238" indent="-630238">
              <a:buNone/>
            </a:pPr>
            <a:r>
              <a:rPr lang="en-US" sz="2400" dirty="0" smtClean="0"/>
              <a:t>(4) If so, how?</a:t>
            </a:r>
            <a:endParaRPr lang="en-US" sz="2400" dirty="0"/>
          </a:p>
        </p:txBody>
      </p:sp>
      <p:sp>
        <p:nvSpPr>
          <p:cNvPr id="9" name="TextBox 8"/>
          <p:cNvSpPr txBox="1"/>
          <p:nvPr/>
        </p:nvSpPr>
        <p:spPr>
          <a:xfrm>
            <a:off x="533400" y="3124200"/>
            <a:ext cx="3352800" cy="923330"/>
          </a:xfrm>
          <a:prstGeom prst="rect">
            <a:avLst/>
          </a:prstGeom>
          <a:noFill/>
        </p:spPr>
        <p:txBody>
          <a:bodyPr wrap="square" rtlCol="0">
            <a:spAutoFit/>
          </a:bodyPr>
          <a:lstStyle/>
          <a:p>
            <a:r>
              <a:rPr lang="en-US" i="1" dirty="0" smtClean="0">
                <a:solidFill>
                  <a:schemeClr val="accent1"/>
                </a:solidFill>
                <a:latin typeface="+mj-lt"/>
                <a:ea typeface="+mj-ea"/>
                <a:cs typeface="+mj-cs"/>
              </a:rPr>
              <a:t>Uneven heat distribution from differing stiffener lengths near edge</a:t>
            </a:r>
          </a:p>
        </p:txBody>
      </p:sp>
      <p:sp>
        <p:nvSpPr>
          <p:cNvPr id="10" name="TextBox 9"/>
          <p:cNvSpPr txBox="1"/>
          <p:nvPr/>
        </p:nvSpPr>
        <p:spPr>
          <a:xfrm>
            <a:off x="685800" y="2133600"/>
            <a:ext cx="971741" cy="369332"/>
          </a:xfrm>
          <a:prstGeom prst="rect">
            <a:avLst/>
          </a:prstGeom>
          <a:noFill/>
        </p:spPr>
        <p:txBody>
          <a:bodyPr wrap="none" rtlCol="0">
            <a:spAutoFit/>
          </a:bodyPr>
          <a:lstStyle/>
          <a:p>
            <a:r>
              <a:rPr lang="en-US" i="1" dirty="0" smtClean="0">
                <a:solidFill>
                  <a:schemeClr val="accent1"/>
                </a:solidFill>
                <a:latin typeface="+mj-lt"/>
                <a:ea typeface="+mj-ea"/>
                <a:cs typeface="+mj-cs"/>
              </a:rPr>
              <a:t>Buckling</a:t>
            </a:r>
          </a:p>
        </p:txBody>
      </p:sp>
      <p:sp>
        <p:nvSpPr>
          <p:cNvPr id="11" name="TextBox 10"/>
          <p:cNvSpPr txBox="1"/>
          <p:nvPr/>
        </p:nvSpPr>
        <p:spPr>
          <a:xfrm>
            <a:off x="685800" y="4953000"/>
            <a:ext cx="481029" cy="369332"/>
          </a:xfrm>
          <a:prstGeom prst="rect">
            <a:avLst/>
          </a:prstGeom>
          <a:noFill/>
        </p:spPr>
        <p:txBody>
          <a:bodyPr wrap="none" rtlCol="0">
            <a:spAutoFit/>
          </a:bodyPr>
          <a:lstStyle/>
          <a:p>
            <a:r>
              <a:rPr lang="en-US" i="1" dirty="0" smtClean="0">
                <a:solidFill>
                  <a:schemeClr val="accent1"/>
                </a:solidFill>
                <a:latin typeface="+mj-lt"/>
                <a:ea typeface="+mj-ea"/>
                <a:cs typeface="+mj-cs"/>
              </a:rPr>
              <a:t>Yes</a:t>
            </a:r>
          </a:p>
        </p:txBody>
      </p:sp>
      <p:sp>
        <p:nvSpPr>
          <p:cNvPr id="12" name="TextBox 11"/>
          <p:cNvSpPr txBox="1"/>
          <p:nvPr/>
        </p:nvSpPr>
        <p:spPr>
          <a:xfrm>
            <a:off x="609600" y="5943600"/>
            <a:ext cx="3940053" cy="646331"/>
          </a:xfrm>
          <a:prstGeom prst="rect">
            <a:avLst/>
          </a:prstGeom>
          <a:noFill/>
        </p:spPr>
        <p:txBody>
          <a:bodyPr wrap="none" rtlCol="0">
            <a:spAutoFit/>
          </a:bodyPr>
          <a:lstStyle/>
          <a:p>
            <a:pPr>
              <a:buFont typeface="Arial" pitchFamily="34" charset="0"/>
              <a:buChar char="•"/>
            </a:pPr>
            <a:r>
              <a:rPr lang="en-US" i="1" dirty="0" smtClean="0">
                <a:solidFill>
                  <a:schemeClr val="accent1"/>
                </a:solidFill>
                <a:latin typeface="+mj-lt"/>
                <a:ea typeface="+mj-ea"/>
                <a:cs typeface="+mj-cs"/>
              </a:rPr>
              <a:t> Use center-out stiffener weld sequence</a:t>
            </a:r>
          </a:p>
          <a:p>
            <a:pPr>
              <a:buFont typeface="Arial" pitchFamily="34" charset="0"/>
              <a:buChar char="•"/>
            </a:pPr>
            <a:r>
              <a:rPr lang="en-US" i="1" dirty="0" smtClean="0">
                <a:solidFill>
                  <a:schemeClr val="accent1"/>
                </a:solidFill>
                <a:latin typeface="+mj-lt"/>
                <a:ea typeface="+mj-ea"/>
                <a:cs typeface="+mj-cs"/>
              </a:rPr>
              <a:t> Edge restraints</a:t>
            </a:r>
          </a:p>
        </p:txBody>
      </p:sp>
      <p:pic>
        <p:nvPicPr>
          <p:cNvPr id="14" name="Picture 13" descr="panel line for ROB effect.png"/>
          <p:cNvPicPr>
            <a:picLocks noChangeAspect="1"/>
          </p:cNvPicPr>
          <p:nvPr/>
        </p:nvPicPr>
        <p:blipFill>
          <a:blip r:embed="rId3" cstate="print"/>
          <a:stretch>
            <a:fillRect/>
          </a:stretch>
        </p:blipFill>
        <p:spPr>
          <a:xfrm>
            <a:off x="4114800" y="1905000"/>
            <a:ext cx="4785130" cy="3581400"/>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rot="16200000">
            <a:off x="6134100" y="4076700"/>
            <a:ext cx="1752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9A574043-4FC8-488D-8DCD-3E21E8267F69}" type="slidenum">
              <a:rPr lang="en-US" smtClean="0"/>
              <a:pPr/>
              <a:t>162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uckling Distortion on Deck.JPG"/>
          <p:cNvPicPr>
            <a:picLocks noChangeAspect="1"/>
          </p:cNvPicPr>
          <p:nvPr/>
        </p:nvPicPr>
        <p:blipFill>
          <a:blip r:embed="rId3" cstate="print"/>
          <a:stretch>
            <a:fillRect/>
          </a:stretch>
        </p:blipFill>
        <p:spPr>
          <a:xfrm>
            <a:off x="3657600" y="1828800"/>
            <a:ext cx="5334000" cy="4114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381000"/>
            <a:ext cx="6552446" cy="584775"/>
          </a:xfrm>
          <a:prstGeom prst="rect">
            <a:avLst/>
          </a:prstGeom>
          <a:noFill/>
        </p:spPr>
        <p:txBody>
          <a:bodyPr wrap="square" rtlCol="0">
            <a:spAutoFit/>
          </a:bodyPr>
          <a:lstStyle/>
          <a:p>
            <a:r>
              <a:rPr lang="en-US" sz="3200" b="1" dirty="0" smtClean="0">
                <a:solidFill>
                  <a:schemeClr val="accent1"/>
                </a:solidFill>
              </a:rPr>
              <a:t>Distortion - Example 4 </a:t>
            </a:r>
            <a:endParaRPr lang="en-US" sz="3200" b="1" dirty="0">
              <a:solidFill>
                <a:schemeClr val="accent1"/>
              </a:solidFill>
            </a:endParaRPr>
          </a:p>
        </p:txBody>
      </p:sp>
      <p:sp>
        <p:nvSpPr>
          <p:cNvPr id="8" name="Rectangle 7"/>
          <p:cNvSpPr/>
          <p:nvPr/>
        </p:nvSpPr>
        <p:spPr>
          <a:xfrm>
            <a:off x="152400" y="1600200"/>
            <a:ext cx="3352800" cy="4524315"/>
          </a:xfrm>
          <a:prstGeom prst="rect">
            <a:avLst/>
          </a:prstGeom>
        </p:spPr>
        <p:txBody>
          <a:bodyPr wrap="square">
            <a:spAutoFit/>
          </a:bodyPr>
          <a:lstStyle/>
          <a:p>
            <a:pPr>
              <a:buNone/>
            </a:pPr>
            <a:r>
              <a:rPr lang="en-US" sz="2400" dirty="0" smtClean="0"/>
              <a:t>   (1) Type of distortion?</a:t>
            </a:r>
          </a:p>
          <a:p>
            <a:pPr>
              <a:buNone/>
            </a:pPr>
            <a:endParaRPr lang="en-US" sz="2400" dirty="0" smtClean="0"/>
          </a:p>
          <a:p>
            <a:pPr>
              <a:buNone/>
            </a:pPr>
            <a:endParaRPr lang="en-US" sz="2400" dirty="0" smtClean="0"/>
          </a:p>
          <a:p>
            <a:pPr>
              <a:buNone/>
            </a:pPr>
            <a:r>
              <a:rPr lang="en-US" sz="2400" dirty="0" smtClean="0"/>
              <a:t>   (2) Probable cause?</a:t>
            </a:r>
          </a:p>
          <a:p>
            <a:pPr>
              <a:buNone/>
            </a:pPr>
            <a:endParaRPr lang="en-US" sz="2400" dirty="0" smtClean="0"/>
          </a:p>
          <a:p>
            <a:pPr>
              <a:buNone/>
            </a:pPr>
            <a:endParaRPr lang="en-US" sz="2400" dirty="0" smtClean="0"/>
          </a:p>
          <a:p>
            <a:pPr marL="630238" indent="-630238">
              <a:buNone/>
            </a:pPr>
            <a:r>
              <a:rPr lang="en-US" sz="2400" dirty="0" smtClean="0"/>
              <a:t>   </a:t>
            </a:r>
          </a:p>
          <a:p>
            <a:pPr marL="630238" indent="-454025">
              <a:buNone/>
            </a:pPr>
            <a:r>
              <a:rPr lang="en-US" sz="2400" dirty="0" smtClean="0"/>
              <a:t>(3) Could it have been avoided?  </a:t>
            </a:r>
          </a:p>
          <a:p>
            <a:pPr marL="630238" indent="-630238">
              <a:buNone/>
            </a:pPr>
            <a:r>
              <a:rPr lang="en-US" sz="2400" dirty="0" smtClean="0"/>
              <a:t>     </a:t>
            </a:r>
          </a:p>
          <a:p>
            <a:pPr marL="630238" indent="-630238">
              <a:buNone/>
            </a:pPr>
            <a:r>
              <a:rPr lang="en-US" sz="2400" dirty="0" smtClean="0"/>
              <a:t>    </a:t>
            </a:r>
          </a:p>
          <a:p>
            <a:pPr marL="630238" indent="-630238">
              <a:buNone/>
            </a:pPr>
            <a:r>
              <a:rPr lang="en-US" sz="2400" dirty="0" smtClean="0"/>
              <a:t>   (4) If so, how?</a:t>
            </a:r>
            <a:endParaRPr lang="en-US" sz="2400" dirty="0"/>
          </a:p>
        </p:txBody>
      </p:sp>
      <p:sp>
        <p:nvSpPr>
          <p:cNvPr id="9" name="TextBox 8"/>
          <p:cNvSpPr txBox="1"/>
          <p:nvPr/>
        </p:nvSpPr>
        <p:spPr>
          <a:xfrm>
            <a:off x="503055" y="3124200"/>
            <a:ext cx="3535546" cy="1200329"/>
          </a:xfrm>
          <a:prstGeom prst="rect">
            <a:avLst/>
          </a:prstGeom>
          <a:noFill/>
        </p:spPr>
        <p:txBody>
          <a:bodyPr wrap="square" rtlCol="0">
            <a:spAutoFit/>
          </a:bodyPr>
          <a:lstStyle/>
          <a:p>
            <a:r>
              <a:rPr lang="en-US" i="1" dirty="0" smtClean="0">
                <a:solidFill>
                  <a:schemeClr val="accent1"/>
                </a:solidFill>
                <a:latin typeface="+mj-lt"/>
                <a:ea typeface="+mj-ea"/>
                <a:cs typeface="+mj-cs"/>
              </a:rPr>
              <a:t>Excessive weld size and heat to remove seam and temporary attachments</a:t>
            </a:r>
          </a:p>
          <a:p>
            <a:pPr>
              <a:buFont typeface="Arial" pitchFamily="34" charset="0"/>
              <a:buChar char="•"/>
            </a:pPr>
            <a:endParaRPr lang="en-US" i="1" dirty="0" smtClean="0">
              <a:solidFill>
                <a:schemeClr val="accent1"/>
              </a:solidFill>
              <a:latin typeface="+mj-lt"/>
              <a:ea typeface="+mj-ea"/>
              <a:cs typeface="+mj-cs"/>
            </a:endParaRPr>
          </a:p>
        </p:txBody>
      </p:sp>
      <p:sp>
        <p:nvSpPr>
          <p:cNvPr id="10" name="TextBox 9"/>
          <p:cNvSpPr txBox="1"/>
          <p:nvPr/>
        </p:nvSpPr>
        <p:spPr>
          <a:xfrm>
            <a:off x="533400" y="1981200"/>
            <a:ext cx="971741" cy="369332"/>
          </a:xfrm>
          <a:prstGeom prst="rect">
            <a:avLst/>
          </a:prstGeom>
          <a:noFill/>
        </p:spPr>
        <p:txBody>
          <a:bodyPr wrap="none" rtlCol="0">
            <a:spAutoFit/>
          </a:bodyPr>
          <a:lstStyle/>
          <a:p>
            <a:r>
              <a:rPr lang="en-US" i="1" dirty="0" smtClean="0">
                <a:solidFill>
                  <a:schemeClr val="accent1"/>
                </a:solidFill>
                <a:latin typeface="+mj-lt"/>
                <a:ea typeface="+mj-ea"/>
                <a:cs typeface="+mj-cs"/>
              </a:rPr>
              <a:t>Buckling</a:t>
            </a:r>
          </a:p>
        </p:txBody>
      </p:sp>
      <p:sp>
        <p:nvSpPr>
          <p:cNvPr id="11" name="TextBox 10"/>
          <p:cNvSpPr txBox="1"/>
          <p:nvPr/>
        </p:nvSpPr>
        <p:spPr>
          <a:xfrm>
            <a:off x="533400" y="4953000"/>
            <a:ext cx="487634" cy="369332"/>
          </a:xfrm>
          <a:prstGeom prst="rect">
            <a:avLst/>
          </a:prstGeom>
          <a:noFill/>
        </p:spPr>
        <p:txBody>
          <a:bodyPr wrap="none" rtlCol="0">
            <a:spAutoFit/>
          </a:bodyPr>
          <a:lstStyle/>
          <a:p>
            <a:r>
              <a:rPr lang="en-US" i="1" dirty="0" smtClean="0">
                <a:solidFill>
                  <a:schemeClr val="accent1"/>
                </a:solidFill>
                <a:latin typeface="+mj-lt"/>
                <a:ea typeface="+mj-ea"/>
                <a:cs typeface="+mj-cs"/>
              </a:rPr>
              <a:t>yes</a:t>
            </a:r>
          </a:p>
        </p:txBody>
      </p:sp>
      <p:sp>
        <p:nvSpPr>
          <p:cNvPr id="12" name="TextBox 11"/>
          <p:cNvSpPr txBox="1"/>
          <p:nvPr/>
        </p:nvSpPr>
        <p:spPr>
          <a:xfrm>
            <a:off x="533400" y="6172200"/>
            <a:ext cx="8075609" cy="369332"/>
          </a:xfrm>
          <a:prstGeom prst="rect">
            <a:avLst/>
          </a:prstGeom>
          <a:noFill/>
        </p:spPr>
        <p:txBody>
          <a:bodyPr wrap="none" rtlCol="0">
            <a:spAutoFit/>
          </a:bodyPr>
          <a:lstStyle/>
          <a:p>
            <a:r>
              <a:rPr lang="en-US" i="1" dirty="0" smtClean="0">
                <a:solidFill>
                  <a:schemeClr val="accent1"/>
                </a:solidFill>
                <a:latin typeface="+mj-lt"/>
                <a:ea typeface="+mj-ea"/>
                <a:cs typeface="+mj-cs"/>
              </a:rPr>
              <a:t>Smaller welds and lower, more concentrated heat to remove temporary attachments</a:t>
            </a:r>
          </a:p>
        </p:txBody>
      </p:sp>
      <p:sp>
        <p:nvSpPr>
          <p:cNvPr id="7" name="Right Arrow 6"/>
          <p:cNvSpPr/>
          <p:nvPr/>
        </p:nvSpPr>
        <p:spPr>
          <a:xfrm rot="16200000" flipH="1">
            <a:off x="5143500" y="3467100"/>
            <a:ext cx="1752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9A574043-4FC8-488D-8DCD-3E21E8267F69}" type="slidenum">
              <a:rPr lang="en-US" smtClean="0"/>
              <a:pPr/>
              <a:t>163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7"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ulkhead distortion.JPG"/>
          <p:cNvPicPr>
            <a:picLocks noChangeAspect="1"/>
          </p:cNvPicPr>
          <p:nvPr/>
        </p:nvPicPr>
        <p:blipFill>
          <a:blip r:embed="rId3" cstate="print"/>
          <a:stretch>
            <a:fillRect/>
          </a:stretch>
        </p:blipFill>
        <p:spPr>
          <a:xfrm>
            <a:off x="3505200" y="1752600"/>
            <a:ext cx="5486400" cy="4114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381000"/>
            <a:ext cx="6552446" cy="584775"/>
          </a:xfrm>
          <a:prstGeom prst="rect">
            <a:avLst/>
          </a:prstGeom>
          <a:noFill/>
        </p:spPr>
        <p:txBody>
          <a:bodyPr wrap="square" rtlCol="0">
            <a:spAutoFit/>
          </a:bodyPr>
          <a:lstStyle/>
          <a:p>
            <a:r>
              <a:rPr lang="en-US" sz="3200" b="1" dirty="0" smtClean="0">
                <a:solidFill>
                  <a:schemeClr val="accent1"/>
                </a:solidFill>
              </a:rPr>
              <a:t>Distortion - Example 5 </a:t>
            </a:r>
            <a:endParaRPr lang="en-US" sz="3200" b="1" dirty="0">
              <a:solidFill>
                <a:schemeClr val="accent1"/>
              </a:solidFill>
            </a:endParaRPr>
          </a:p>
        </p:txBody>
      </p:sp>
      <p:sp>
        <p:nvSpPr>
          <p:cNvPr id="8" name="Rectangle 7"/>
          <p:cNvSpPr/>
          <p:nvPr/>
        </p:nvSpPr>
        <p:spPr>
          <a:xfrm>
            <a:off x="76200" y="1676400"/>
            <a:ext cx="3352800" cy="4154984"/>
          </a:xfrm>
          <a:prstGeom prst="rect">
            <a:avLst/>
          </a:prstGeom>
        </p:spPr>
        <p:txBody>
          <a:bodyPr wrap="square">
            <a:spAutoFit/>
          </a:bodyPr>
          <a:lstStyle/>
          <a:p>
            <a:pPr>
              <a:buNone/>
            </a:pPr>
            <a:r>
              <a:rPr lang="en-US" sz="2400" dirty="0" smtClean="0"/>
              <a:t>   (1) Type of distortion?</a:t>
            </a:r>
          </a:p>
          <a:p>
            <a:pPr>
              <a:buNone/>
            </a:pPr>
            <a:endParaRPr lang="en-US" sz="2400" dirty="0" smtClean="0"/>
          </a:p>
          <a:p>
            <a:pPr>
              <a:buNone/>
            </a:pPr>
            <a:endParaRPr lang="en-US" sz="2400" dirty="0" smtClean="0"/>
          </a:p>
          <a:p>
            <a:pPr>
              <a:buNone/>
            </a:pPr>
            <a:r>
              <a:rPr lang="en-US" sz="2400" dirty="0" smtClean="0"/>
              <a:t>   (2) Probable cause?</a:t>
            </a:r>
          </a:p>
          <a:p>
            <a:pPr>
              <a:buNone/>
            </a:pPr>
            <a:endParaRPr lang="en-US" sz="2400" dirty="0" smtClean="0"/>
          </a:p>
          <a:p>
            <a:pPr>
              <a:buNone/>
            </a:pPr>
            <a:endParaRPr lang="en-US" sz="2400" dirty="0" smtClean="0"/>
          </a:p>
          <a:p>
            <a:pPr marL="630238" indent="-630238">
              <a:buNone/>
            </a:pPr>
            <a:r>
              <a:rPr lang="en-US" sz="2400" dirty="0" smtClean="0"/>
              <a:t>   (3) Could it have been avoided?  </a:t>
            </a:r>
          </a:p>
          <a:p>
            <a:pPr marL="630238" indent="-630238">
              <a:buNone/>
            </a:pPr>
            <a:r>
              <a:rPr lang="en-US" sz="2400" dirty="0" smtClean="0"/>
              <a:t>     </a:t>
            </a:r>
          </a:p>
          <a:p>
            <a:pPr marL="630238" indent="-630238">
              <a:buNone/>
            </a:pPr>
            <a:r>
              <a:rPr lang="en-US" sz="2400" dirty="0" smtClean="0"/>
              <a:t>    </a:t>
            </a:r>
          </a:p>
          <a:p>
            <a:pPr marL="630238" indent="-630238">
              <a:buNone/>
            </a:pPr>
            <a:r>
              <a:rPr lang="en-US" sz="2400" dirty="0" smtClean="0"/>
              <a:t>   (4) If so, how?</a:t>
            </a:r>
            <a:endParaRPr lang="en-US" sz="2400" dirty="0"/>
          </a:p>
        </p:txBody>
      </p:sp>
      <p:sp>
        <p:nvSpPr>
          <p:cNvPr id="9" name="TextBox 8"/>
          <p:cNvSpPr txBox="1"/>
          <p:nvPr/>
        </p:nvSpPr>
        <p:spPr>
          <a:xfrm>
            <a:off x="480428" y="3212068"/>
            <a:ext cx="2959465" cy="369332"/>
          </a:xfrm>
          <a:prstGeom prst="rect">
            <a:avLst/>
          </a:prstGeom>
          <a:noFill/>
        </p:spPr>
        <p:txBody>
          <a:bodyPr wrap="none" rtlCol="0">
            <a:spAutoFit/>
          </a:bodyPr>
          <a:lstStyle/>
          <a:p>
            <a:r>
              <a:rPr lang="en-US" i="1" dirty="0" smtClean="0">
                <a:solidFill>
                  <a:schemeClr val="accent1"/>
                </a:solidFill>
                <a:latin typeface="+mj-lt"/>
                <a:ea typeface="+mj-ea"/>
                <a:cs typeface="+mj-cs"/>
              </a:rPr>
              <a:t>Lack of support while welding</a:t>
            </a:r>
          </a:p>
        </p:txBody>
      </p:sp>
      <p:sp>
        <p:nvSpPr>
          <p:cNvPr id="10" name="TextBox 9"/>
          <p:cNvSpPr txBox="1"/>
          <p:nvPr/>
        </p:nvSpPr>
        <p:spPr>
          <a:xfrm>
            <a:off x="507004" y="2145268"/>
            <a:ext cx="923651" cy="369332"/>
          </a:xfrm>
          <a:prstGeom prst="rect">
            <a:avLst/>
          </a:prstGeom>
          <a:noFill/>
        </p:spPr>
        <p:txBody>
          <a:bodyPr wrap="none" rtlCol="0">
            <a:spAutoFit/>
          </a:bodyPr>
          <a:lstStyle/>
          <a:p>
            <a:r>
              <a:rPr lang="en-US" i="1" dirty="0" smtClean="0">
                <a:solidFill>
                  <a:schemeClr val="accent1"/>
                </a:solidFill>
                <a:latin typeface="+mj-lt"/>
                <a:ea typeface="+mj-ea"/>
                <a:cs typeface="+mj-cs"/>
              </a:rPr>
              <a:t>Angular</a:t>
            </a:r>
          </a:p>
        </p:txBody>
      </p:sp>
      <p:sp>
        <p:nvSpPr>
          <p:cNvPr id="11" name="TextBox 10"/>
          <p:cNvSpPr txBox="1"/>
          <p:nvPr/>
        </p:nvSpPr>
        <p:spPr>
          <a:xfrm>
            <a:off x="507004" y="4659868"/>
            <a:ext cx="481029" cy="369332"/>
          </a:xfrm>
          <a:prstGeom prst="rect">
            <a:avLst/>
          </a:prstGeom>
          <a:noFill/>
        </p:spPr>
        <p:txBody>
          <a:bodyPr wrap="none" rtlCol="0">
            <a:spAutoFit/>
          </a:bodyPr>
          <a:lstStyle/>
          <a:p>
            <a:r>
              <a:rPr lang="en-US" i="1" dirty="0" smtClean="0">
                <a:solidFill>
                  <a:schemeClr val="accent1"/>
                </a:solidFill>
                <a:latin typeface="+mj-lt"/>
                <a:ea typeface="+mj-ea"/>
                <a:cs typeface="+mj-cs"/>
              </a:rPr>
              <a:t>Yes</a:t>
            </a:r>
          </a:p>
        </p:txBody>
      </p:sp>
      <p:sp>
        <p:nvSpPr>
          <p:cNvPr id="12" name="TextBox 11"/>
          <p:cNvSpPr txBox="1"/>
          <p:nvPr/>
        </p:nvSpPr>
        <p:spPr>
          <a:xfrm>
            <a:off x="533400" y="5943600"/>
            <a:ext cx="4310219" cy="369332"/>
          </a:xfrm>
          <a:prstGeom prst="rect">
            <a:avLst/>
          </a:prstGeom>
          <a:noFill/>
        </p:spPr>
        <p:txBody>
          <a:bodyPr wrap="none" rtlCol="0">
            <a:spAutoFit/>
          </a:bodyPr>
          <a:lstStyle/>
          <a:p>
            <a:r>
              <a:rPr lang="en-US" i="1" dirty="0" smtClean="0">
                <a:solidFill>
                  <a:schemeClr val="accent1"/>
                </a:solidFill>
                <a:latin typeface="+mj-lt"/>
                <a:ea typeface="+mj-ea"/>
                <a:cs typeface="+mj-cs"/>
              </a:rPr>
              <a:t>Increase </a:t>
            </a:r>
            <a:r>
              <a:rPr lang="en-US" i="1" dirty="0" err="1" smtClean="0">
                <a:solidFill>
                  <a:schemeClr val="accent1"/>
                </a:solidFill>
                <a:latin typeface="+mj-lt"/>
                <a:ea typeface="+mj-ea"/>
                <a:cs typeface="+mj-cs"/>
              </a:rPr>
              <a:t>strongback</a:t>
            </a:r>
            <a:r>
              <a:rPr lang="en-US" i="1" dirty="0" smtClean="0">
                <a:solidFill>
                  <a:schemeClr val="accent1"/>
                </a:solidFill>
                <a:latin typeface="+mj-lt"/>
                <a:ea typeface="+mj-ea"/>
                <a:cs typeface="+mj-cs"/>
              </a:rPr>
              <a:t> usage prior to welding</a:t>
            </a:r>
          </a:p>
        </p:txBody>
      </p:sp>
      <p:sp>
        <p:nvSpPr>
          <p:cNvPr id="7" name="Right Arrow 6"/>
          <p:cNvSpPr/>
          <p:nvPr/>
        </p:nvSpPr>
        <p:spPr>
          <a:xfrm rot="10800000">
            <a:off x="6553200" y="3200400"/>
            <a:ext cx="1752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9A574043-4FC8-488D-8DCD-3E21E8267F69}" type="slidenum">
              <a:rPr lang="en-US" smtClean="0"/>
              <a:pPr/>
              <a:t>164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7"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nsert Distortion.bmp"/>
          <p:cNvPicPr>
            <a:picLocks noChangeAspect="1"/>
          </p:cNvPicPr>
          <p:nvPr/>
        </p:nvPicPr>
        <p:blipFill>
          <a:blip r:embed="rId3" cstate="print"/>
          <a:stretch>
            <a:fillRect/>
          </a:stretch>
        </p:blipFill>
        <p:spPr>
          <a:xfrm>
            <a:off x="3429000" y="1752600"/>
            <a:ext cx="5512101" cy="4114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381000"/>
            <a:ext cx="6552446" cy="584775"/>
          </a:xfrm>
          <a:prstGeom prst="rect">
            <a:avLst/>
          </a:prstGeom>
          <a:noFill/>
        </p:spPr>
        <p:txBody>
          <a:bodyPr wrap="square" rtlCol="0">
            <a:spAutoFit/>
          </a:bodyPr>
          <a:lstStyle/>
          <a:p>
            <a:r>
              <a:rPr lang="en-US" sz="3200" b="1" dirty="0" smtClean="0">
                <a:solidFill>
                  <a:schemeClr val="accent1"/>
                </a:solidFill>
              </a:rPr>
              <a:t>Distortion - Example 6 </a:t>
            </a:r>
            <a:endParaRPr lang="en-US" sz="3200" b="1" dirty="0">
              <a:solidFill>
                <a:schemeClr val="accent1"/>
              </a:solidFill>
            </a:endParaRPr>
          </a:p>
        </p:txBody>
      </p:sp>
      <p:sp>
        <p:nvSpPr>
          <p:cNvPr id="8" name="Rectangle 7"/>
          <p:cNvSpPr/>
          <p:nvPr/>
        </p:nvSpPr>
        <p:spPr>
          <a:xfrm>
            <a:off x="152400" y="1676400"/>
            <a:ext cx="3352800" cy="4154984"/>
          </a:xfrm>
          <a:prstGeom prst="rect">
            <a:avLst/>
          </a:prstGeom>
        </p:spPr>
        <p:txBody>
          <a:bodyPr wrap="square">
            <a:spAutoFit/>
          </a:bodyPr>
          <a:lstStyle/>
          <a:p>
            <a:pPr>
              <a:buNone/>
            </a:pPr>
            <a:r>
              <a:rPr lang="en-US" sz="2400" dirty="0" smtClean="0"/>
              <a:t>   (1) Type of distortion?</a:t>
            </a:r>
          </a:p>
          <a:p>
            <a:pPr>
              <a:buNone/>
            </a:pPr>
            <a:endParaRPr lang="en-US" sz="2400" dirty="0" smtClean="0"/>
          </a:p>
          <a:p>
            <a:pPr>
              <a:buNone/>
            </a:pPr>
            <a:endParaRPr lang="en-US" sz="2400" dirty="0" smtClean="0"/>
          </a:p>
          <a:p>
            <a:pPr>
              <a:buNone/>
            </a:pPr>
            <a:r>
              <a:rPr lang="en-US" sz="2400" dirty="0" smtClean="0"/>
              <a:t>   (2) Probable cause?</a:t>
            </a:r>
          </a:p>
          <a:p>
            <a:pPr>
              <a:buNone/>
            </a:pPr>
            <a:endParaRPr lang="en-US" sz="2400" dirty="0" smtClean="0"/>
          </a:p>
          <a:p>
            <a:pPr>
              <a:buNone/>
            </a:pPr>
            <a:endParaRPr lang="en-US" sz="2400" dirty="0" smtClean="0"/>
          </a:p>
          <a:p>
            <a:pPr marL="630238" indent="-630238">
              <a:buNone/>
            </a:pPr>
            <a:r>
              <a:rPr lang="en-US" sz="2400" dirty="0" smtClean="0"/>
              <a:t>   (3) Could it have been avoided?  </a:t>
            </a:r>
          </a:p>
          <a:p>
            <a:pPr marL="630238" indent="-630238">
              <a:buNone/>
            </a:pPr>
            <a:r>
              <a:rPr lang="en-US" sz="2400" dirty="0" smtClean="0"/>
              <a:t>     </a:t>
            </a:r>
          </a:p>
          <a:p>
            <a:pPr marL="630238" indent="-630238">
              <a:buNone/>
            </a:pPr>
            <a:r>
              <a:rPr lang="en-US" sz="2400" dirty="0" smtClean="0"/>
              <a:t>    </a:t>
            </a:r>
          </a:p>
          <a:p>
            <a:pPr marL="630238" indent="-630238">
              <a:buNone/>
            </a:pPr>
            <a:r>
              <a:rPr lang="en-US" sz="2400" dirty="0" smtClean="0"/>
              <a:t>   (4) If so, how?</a:t>
            </a:r>
            <a:endParaRPr lang="en-US" sz="2400" dirty="0"/>
          </a:p>
        </p:txBody>
      </p:sp>
      <p:sp>
        <p:nvSpPr>
          <p:cNvPr id="9" name="TextBox 8"/>
          <p:cNvSpPr txBox="1"/>
          <p:nvPr/>
        </p:nvSpPr>
        <p:spPr>
          <a:xfrm>
            <a:off x="583024" y="3200400"/>
            <a:ext cx="2541176" cy="646331"/>
          </a:xfrm>
          <a:prstGeom prst="rect">
            <a:avLst/>
          </a:prstGeom>
          <a:noFill/>
        </p:spPr>
        <p:txBody>
          <a:bodyPr wrap="square" rtlCol="0">
            <a:spAutoFit/>
          </a:bodyPr>
          <a:lstStyle/>
          <a:p>
            <a:r>
              <a:rPr lang="en-US" i="1" dirty="0" smtClean="0">
                <a:solidFill>
                  <a:schemeClr val="accent1"/>
                </a:solidFill>
                <a:latin typeface="+mj-lt"/>
                <a:ea typeface="+mj-ea"/>
                <a:cs typeface="+mj-cs"/>
              </a:rPr>
              <a:t>Insert and its proximity to panel edge</a:t>
            </a:r>
          </a:p>
        </p:txBody>
      </p:sp>
      <p:sp>
        <p:nvSpPr>
          <p:cNvPr id="10" name="TextBox 9"/>
          <p:cNvSpPr txBox="1"/>
          <p:nvPr/>
        </p:nvSpPr>
        <p:spPr>
          <a:xfrm>
            <a:off x="609600" y="2133600"/>
            <a:ext cx="971741" cy="369332"/>
          </a:xfrm>
          <a:prstGeom prst="rect">
            <a:avLst/>
          </a:prstGeom>
          <a:noFill/>
        </p:spPr>
        <p:txBody>
          <a:bodyPr wrap="none" rtlCol="0">
            <a:spAutoFit/>
          </a:bodyPr>
          <a:lstStyle/>
          <a:p>
            <a:r>
              <a:rPr lang="en-US" i="1" dirty="0" smtClean="0">
                <a:solidFill>
                  <a:schemeClr val="accent1"/>
                </a:solidFill>
                <a:latin typeface="+mj-lt"/>
                <a:ea typeface="+mj-ea"/>
                <a:cs typeface="+mj-cs"/>
              </a:rPr>
              <a:t>Buckling</a:t>
            </a:r>
          </a:p>
        </p:txBody>
      </p:sp>
      <p:sp>
        <p:nvSpPr>
          <p:cNvPr id="11" name="TextBox 10"/>
          <p:cNvSpPr txBox="1"/>
          <p:nvPr/>
        </p:nvSpPr>
        <p:spPr>
          <a:xfrm>
            <a:off x="609600" y="4648200"/>
            <a:ext cx="481029" cy="369332"/>
          </a:xfrm>
          <a:prstGeom prst="rect">
            <a:avLst/>
          </a:prstGeom>
          <a:noFill/>
        </p:spPr>
        <p:txBody>
          <a:bodyPr wrap="none" rtlCol="0">
            <a:spAutoFit/>
          </a:bodyPr>
          <a:lstStyle/>
          <a:p>
            <a:r>
              <a:rPr lang="en-US" i="1" dirty="0" smtClean="0">
                <a:solidFill>
                  <a:schemeClr val="accent1"/>
                </a:solidFill>
                <a:latin typeface="+mj-lt"/>
                <a:ea typeface="+mj-ea"/>
                <a:cs typeface="+mj-cs"/>
              </a:rPr>
              <a:t>Yes</a:t>
            </a:r>
          </a:p>
        </p:txBody>
      </p:sp>
      <p:sp>
        <p:nvSpPr>
          <p:cNvPr id="12" name="TextBox 11"/>
          <p:cNvSpPr txBox="1"/>
          <p:nvPr/>
        </p:nvSpPr>
        <p:spPr>
          <a:xfrm>
            <a:off x="609600" y="5791200"/>
            <a:ext cx="3110147" cy="646331"/>
          </a:xfrm>
          <a:prstGeom prst="rect">
            <a:avLst/>
          </a:prstGeom>
          <a:noFill/>
        </p:spPr>
        <p:txBody>
          <a:bodyPr wrap="none" rtlCol="0">
            <a:spAutoFit/>
          </a:bodyPr>
          <a:lstStyle/>
          <a:p>
            <a:pPr>
              <a:buFont typeface="Arial" pitchFamily="34" charset="0"/>
              <a:buChar char="•"/>
            </a:pPr>
            <a:r>
              <a:rPr lang="en-US" i="1" dirty="0" smtClean="0">
                <a:solidFill>
                  <a:schemeClr val="accent1"/>
                </a:solidFill>
                <a:latin typeface="+mj-lt"/>
                <a:ea typeface="+mj-ea"/>
                <a:cs typeface="+mj-cs"/>
              </a:rPr>
              <a:t>Leaving radii </a:t>
            </a:r>
            <a:r>
              <a:rPr lang="en-US" i="1" dirty="0" err="1" smtClean="0">
                <a:solidFill>
                  <a:schemeClr val="accent1"/>
                </a:solidFill>
                <a:latin typeface="+mj-lt"/>
                <a:ea typeface="+mj-ea"/>
                <a:cs typeface="+mj-cs"/>
              </a:rPr>
              <a:t>unwelded</a:t>
            </a:r>
            <a:endParaRPr lang="en-US" i="1" dirty="0" smtClean="0">
              <a:solidFill>
                <a:schemeClr val="accent1"/>
              </a:solidFill>
              <a:latin typeface="+mj-lt"/>
              <a:ea typeface="+mj-ea"/>
              <a:cs typeface="+mj-cs"/>
            </a:endParaRPr>
          </a:p>
          <a:p>
            <a:pPr>
              <a:buFont typeface="Arial" pitchFamily="34" charset="0"/>
              <a:buChar char="•"/>
            </a:pPr>
            <a:r>
              <a:rPr lang="en-US" i="1" dirty="0" smtClean="0">
                <a:solidFill>
                  <a:schemeClr val="accent1"/>
                </a:solidFill>
                <a:latin typeface="+mj-lt"/>
                <a:ea typeface="+mj-ea"/>
                <a:cs typeface="+mj-cs"/>
              </a:rPr>
              <a:t>Beam use when welding insert</a:t>
            </a:r>
          </a:p>
        </p:txBody>
      </p:sp>
      <p:sp>
        <p:nvSpPr>
          <p:cNvPr id="7" name="Right Arrow 6"/>
          <p:cNvSpPr/>
          <p:nvPr/>
        </p:nvSpPr>
        <p:spPr>
          <a:xfrm rot="5400000" flipH="1">
            <a:off x="4000500" y="5295900"/>
            <a:ext cx="1752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9A574043-4FC8-488D-8DCD-3E21E8267F69}" type="slidenum">
              <a:rPr lang="en-US" smtClean="0"/>
              <a:pPr/>
              <a:t>165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81000"/>
            <a:ext cx="7086600" cy="584775"/>
          </a:xfrm>
          <a:prstGeom prst="rect">
            <a:avLst/>
          </a:prstGeom>
          <a:noFill/>
        </p:spPr>
        <p:txBody>
          <a:bodyPr wrap="square" rtlCol="0">
            <a:spAutoFit/>
          </a:bodyPr>
          <a:lstStyle/>
          <a:p>
            <a:r>
              <a:rPr lang="en-US" sz="3200" b="1" dirty="0" smtClean="0">
                <a:solidFill>
                  <a:schemeClr val="accent1"/>
                </a:solidFill>
                <a:latin typeface="+mj-lt"/>
                <a:ea typeface="+mj-ea"/>
                <a:cs typeface="+mj-cs"/>
              </a:rPr>
              <a:t>Example: Distortion Trickle Down Effect</a:t>
            </a:r>
          </a:p>
        </p:txBody>
      </p:sp>
      <p:pic>
        <p:nvPicPr>
          <p:cNvPr id="13" name="Picture 12" descr="Trickle effect 1_WS 220.JPG"/>
          <p:cNvPicPr>
            <a:picLocks noChangeAspect="1"/>
          </p:cNvPicPr>
          <p:nvPr/>
        </p:nvPicPr>
        <p:blipFill>
          <a:blip r:embed="rId3" cstate="print"/>
          <a:stretch>
            <a:fillRect/>
          </a:stretch>
        </p:blipFill>
        <p:spPr>
          <a:xfrm>
            <a:off x="3962400" y="1828800"/>
            <a:ext cx="4876800" cy="4008329"/>
          </a:xfrm>
          <a:prstGeom prst="rect">
            <a:avLst/>
          </a:prstGeom>
          <a:ln>
            <a:noFill/>
          </a:ln>
          <a:effectLst>
            <a:outerShdw blurRad="292100" dist="139700" dir="2700000" algn="tl" rotWithShape="0">
              <a:srgbClr val="333333">
                <a:alpha val="65000"/>
              </a:srgbClr>
            </a:outerShdw>
          </a:effectLst>
        </p:spPr>
      </p:pic>
      <p:pic>
        <p:nvPicPr>
          <p:cNvPr id="15" name="Picture 14" descr="Trickle effect 1_WS 225.2.JPG"/>
          <p:cNvPicPr>
            <a:picLocks noChangeAspect="1"/>
          </p:cNvPicPr>
          <p:nvPr/>
        </p:nvPicPr>
        <p:blipFill>
          <a:blip r:embed="rId4" cstate="print"/>
          <a:stretch>
            <a:fillRect/>
          </a:stretch>
        </p:blipFill>
        <p:spPr>
          <a:xfrm>
            <a:off x="3962400" y="1828800"/>
            <a:ext cx="4953000" cy="4049486"/>
          </a:xfrm>
          <a:prstGeom prst="rect">
            <a:avLst/>
          </a:prstGeom>
        </p:spPr>
      </p:pic>
      <p:pic>
        <p:nvPicPr>
          <p:cNvPr id="16" name="Picture 15" descr="Trickle effect 1_WS 225.JPG"/>
          <p:cNvPicPr>
            <a:picLocks noChangeAspect="1"/>
          </p:cNvPicPr>
          <p:nvPr/>
        </p:nvPicPr>
        <p:blipFill>
          <a:blip r:embed="rId5" cstate="print"/>
          <a:stretch>
            <a:fillRect/>
          </a:stretch>
        </p:blipFill>
        <p:spPr>
          <a:xfrm>
            <a:off x="3962400" y="1828800"/>
            <a:ext cx="4953000" cy="4038600"/>
          </a:xfrm>
          <a:prstGeom prst="rect">
            <a:avLst/>
          </a:prstGeom>
        </p:spPr>
      </p:pic>
      <p:sp>
        <p:nvSpPr>
          <p:cNvPr id="7" name="Content Placeholder 1"/>
          <p:cNvSpPr>
            <a:spLocks noGrp="1"/>
          </p:cNvSpPr>
          <p:nvPr>
            <p:ph idx="1"/>
          </p:nvPr>
        </p:nvSpPr>
        <p:spPr>
          <a:xfrm>
            <a:off x="152400" y="1600200"/>
            <a:ext cx="3581400" cy="4525963"/>
          </a:xfrm>
        </p:spPr>
        <p:txBody>
          <a:bodyPr>
            <a:normAutofit/>
          </a:bodyPr>
          <a:lstStyle/>
          <a:p>
            <a:pPr>
              <a:buNone/>
            </a:pPr>
            <a:r>
              <a:rPr lang="en-US" sz="2400" dirty="0" smtClean="0"/>
              <a:t>Look at this image.</a:t>
            </a:r>
          </a:p>
          <a:p>
            <a:pPr>
              <a:buNone/>
            </a:pPr>
            <a:r>
              <a:rPr lang="en-US" sz="2400" dirty="0" smtClean="0"/>
              <a:t>If left uncorrected, </a:t>
            </a:r>
          </a:p>
          <a:p>
            <a:pPr>
              <a:buNone/>
            </a:pPr>
            <a:r>
              <a:rPr lang="en-US" sz="2400" dirty="0" smtClean="0"/>
              <a:t>     what affect will this have when it reaches the next workstation?</a:t>
            </a:r>
          </a:p>
          <a:p>
            <a:pPr>
              <a:buNone/>
            </a:pPr>
            <a:endParaRPr lang="en-US" dirty="0"/>
          </a:p>
        </p:txBody>
      </p:sp>
      <p:sp>
        <p:nvSpPr>
          <p:cNvPr id="8" name="Slide Number Placeholder 7"/>
          <p:cNvSpPr>
            <a:spLocks noGrp="1"/>
          </p:cNvSpPr>
          <p:nvPr>
            <p:ph type="sldNum" sz="quarter" idx="12"/>
          </p:nvPr>
        </p:nvSpPr>
        <p:spPr/>
        <p:txBody>
          <a:bodyPr/>
          <a:lstStyle/>
          <a:p>
            <a:fld id="{9A574043-4FC8-488D-8DCD-3E21E8267F69}" type="slidenum">
              <a:rPr lang="en-US" smtClean="0"/>
              <a:pPr/>
              <a:t>166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rickle effect 2_WS 220.JPG"/>
          <p:cNvPicPr>
            <a:picLocks noChangeAspect="1"/>
          </p:cNvPicPr>
          <p:nvPr/>
        </p:nvPicPr>
        <p:blipFill>
          <a:blip r:embed="rId3" cstate="print"/>
          <a:stretch>
            <a:fillRect/>
          </a:stretch>
        </p:blipFill>
        <p:spPr>
          <a:xfrm>
            <a:off x="3962400" y="1676400"/>
            <a:ext cx="4842933" cy="39624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76200"/>
            <a:ext cx="7086600" cy="1077218"/>
          </a:xfrm>
          <a:prstGeom prst="rect">
            <a:avLst/>
          </a:prstGeom>
          <a:noFill/>
        </p:spPr>
        <p:txBody>
          <a:bodyPr wrap="square" rtlCol="0">
            <a:spAutoFit/>
          </a:bodyPr>
          <a:lstStyle/>
          <a:p>
            <a:r>
              <a:rPr lang="en-US" sz="3200" b="1" dirty="0" smtClean="0">
                <a:solidFill>
                  <a:schemeClr val="accent1"/>
                </a:solidFill>
                <a:latin typeface="+mj-lt"/>
                <a:ea typeface="+mj-ea"/>
                <a:cs typeface="+mj-cs"/>
              </a:rPr>
              <a:t>Example: </a:t>
            </a:r>
          </a:p>
          <a:p>
            <a:r>
              <a:rPr lang="en-US" sz="3200" b="1" dirty="0" smtClean="0">
                <a:solidFill>
                  <a:schemeClr val="accent1"/>
                </a:solidFill>
                <a:latin typeface="+mj-lt"/>
                <a:ea typeface="+mj-ea"/>
                <a:cs typeface="+mj-cs"/>
              </a:rPr>
              <a:t>Trickle Down Effect of Distortion</a:t>
            </a:r>
            <a:endParaRPr lang="en-US" sz="3200" b="1" dirty="0">
              <a:solidFill>
                <a:schemeClr val="accent1"/>
              </a:solidFill>
              <a:latin typeface="+mj-lt"/>
              <a:ea typeface="+mj-ea"/>
              <a:cs typeface="+mj-cs"/>
            </a:endParaRPr>
          </a:p>
        </p:txBody>
      </p:sp>
      <p:pic>
        <p:nvPicPr>
          <p:cNvPr id="18" name="Picture 17" descr="Trickle effect 2_WS 225.JPG"/>
          <p:cNvPicPr>
            <a:picLocks noChangeAspect="1"/>
          </p:cNvPicPr>
          <p:nvPr/>
        </p:nvPicPr>
        <p:blipFill>
          <a:blip r:embed="rId4" cstate="print"/>
          <a:stretch>
            <a:fillRect/>
          </a:stretch>
        </p:blipFill>
        <p:spPr>
          <a:xfrm>
            <a:off x="3962400" y="1676400"/>
            <a:ext cx="4876800" cy="3962400"/>
          </a:xfrm>
          <a:prstGeom prst="rect">
            <a:avLst/>
          </a:prstGeom>
        </p:spPr>
      </p:pic>
      <p:pic>
        <p:nvPicPr>
          <p:cNvPr id="17" name="Picture 16" descr="Trickle effect 2_WS 225.2.JPG"/>
          <p:cNvPicPr>
            <a:picLocks noChangeAspect="1"/>
          </p:cNvPicPr>
          <p:nvPr/>
        </p:nvPicPr>
        <p:blipFill>
          <a:blip r:embed="rId5" cstate="print"/>
          <a:stretch>
            <a:fillRect/>
          </a:stretch>
        </p:blipFill>
        <p:spPr>
          <a:xfrm>
            <a:off x="3962400" y="1676400"/>
            <a:ext cx="4953000" cy="3962400"/>
          </a:xfrm>
          <a:prstGeom prst="rect">
            <a:avLst/>
          </a:prstGeom>
        </p:spPr>
      </p:pic>
      <p:sp>
        <p:nvSpPr>
          <p:cNvPr id="7" name="Rectangle 6"/>
          <p:cNvSpPr/>
          <p:nvPr/>
        </p:nvSpPr>
        <p:spPr>
          <a:xfrm>
            <a:off x="304800" y="1676400"/>
            <a:ext cx="3429000" cy="2086725"/>
          </a:xfrm>
          <a:prstGeom prst="rect">
            <a:avLst/>
          </a:prstGeom>
        </p:spPr>
        <p:txBody>
          <a:bodyPr wrap="square">
            <a:spAutoFit/>
          </a:bodyPr>
          <a:lstStyle/>
          <a:p>
            <a:pPr marL="342900" indent="-342900">
              <a:spcBef>
                <a:spcPct val="20000"/>
              </a:spcBef>
            </a:pPr>
            <a:r>
              <a:rPr lang="en-US" sz="2400" dirty="0" smtClean="0"/>
              <a:t>Look at this image.</a:t>
            </a:r>
          </a:p>
          <a:p>
            <a:pPr marL="342900" indent="-342900">
              <a:spcBef>
                <a:spcPct val="20000"/>
              </a:spcBef>
            </a:pPr>
            <a:r>
              <a:rPr lang="en-US" sz="2400" dirty="0" smtClean="0"/>
              <a:t>If left uncorrected, </a:t>
            </a:r>
          </a:p>
          <a:p>
            <a:pPr marL="342900" indent="-342900">
              <a:spcBef>
                <a:spcPct val="20000"/>
              </a:spcBef>
            </a:pPr>
            <a:r>
              <a:rPr lang="en-US" sz="2400" dirty="0" smtClean="0"/>
              <a:t>     what affect will this have when it reaches the next workstation?</a:t>
            </a:r>
          </a:p>
        </p:txBody>
      </p:sp>
      <p:sp>
        <p:nvSpPr>
          <p:cNvPr id="8" name="Slide Number Placeholder 7"/>
          <p:cNvSpPr>
            <a:spLocks noGrp="1"/>
          </p:cNvSpPr>
          <p:nvPr>
            <p:ph type="sldNum" sz="quarter" idx="12"/>
          </p:nvPr>
        </p:nvSpPr>
        <p:spPr/>
        <p:txBody>
          <a:bodyPr/>
          <a:lstStyle/>
          <a:p>
            <a:fld id="{9A574043-4FC8-488D-8DCD-3E21E8267F69}" type="slidenum">
              <a:rPr lang="en-US" smtClean="0"/>
              <a:pPr/>
              <a:t>167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7" name="Picture 3" descr="K:\DESN\Thin Steel Design Construction\NSC 5 - Hull 4915\Panel Line\1310\131-4.JPG"/>
          <p:cNvPicPr>
            <a:picLocks noChangeAspect="1" noChangeArrowheads="1"/>
          </p:cNvPicPr>
          <p:nvPr/>
        </p:nvPicPr>
        <p:blipFill>
          <a:blip r:embed="rId3" cstate="print"/>
          <a:srcRect l="9501"/>
          <a:stretch>
            <a:fillRect/>
          </a:stretch>
        </p:blipFill>
        <p:spPr bwMode="auto">
          <a:xfrm>
            <a:off x="3962400" y="1828800"/>
            <a:ext cx="4873170" cy="403859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381000"/>
            <a:ext cx="7086600" cy="584775"/>
          </a:xfrm>
          <a:prstGeom prst="rect">
            <a:avLst/>
          </a:prstGeom>
          <a:noFill/>
        </p:spPr>
        <p:txBody>
          <a:bodyPr wrap="square" rtlCol="0">
            <a:spAutoFit/>
          </a:bodyPr>
          <a:lstStyle/>
          <a:p>
            <a:r>
              <a:rPr lang="en-US" sz="3200" b="1" dirty="0" smtClean="0">
                <a:solidFill>
                  <a:schemeClr val="accent1"/>
                </a:solidFill>
                <a:latin typeface="+mj-lt"/>
                <a:ea typeface="+mj-ea"/>
                <a:cs typeface="+mj-cs"/>
              </a:rPr>
              <a:t>Example: Distortion Trickle Down Effect</a:t>
            </a:r>
          </a:p>
        </p:txBody>
      </p:sp>
      <p:sp>
        <p:nvSpPr>
          <p:cNvPr id="7" name="Content Placeholder 1"/>
          <p:cNvSpPr>
            <a:spLocks noGrp="1"/>
          </p:cNvSpPr>
          <p:nvPr>
            <p:ph idx="1"/>
          </p:nvPr>
        </p:nvSpPr>
        <p:spPr>
          <a:xfrm>
            <a:off x="141790" y="1458410"/>
            <a:ext cx="3657600" cy="5334000"/>
          </a:xfrm>
        </p:spPr>
        <p:txBody>
          <a:bodyPr>
            <a:normAutofit fontScale="77500" lnSpcReduction="20000"/>
          </a:bodyPr>
          <a:lstStyle/>
          <a:p>
            <a:pPr>
              <a:spcBef>
                <a:spcPts val="0"/>
              </a:spcBef>
              <a:buNone/>
            </a:pPr>
            <a:r>
              <a:rPr lang="en-US" sz="2400" dirty="0" smtClean="0"/>
              <a:t>Over straightening from excessive distortion caused tripped members. What is necessary/affected to correct the damage?</a:t>
            </a:r>
          </a:p>
          <a:p>
            <a:pPr>
              <a:spcBef>
                <a:spcPts val="0"/>
              </a:spcBef>
              <a:buNone/>
            </a:pPr>
            <a:endParaRPr lang="en-US" sz="2400" dirty="0" smtClean="0"/>
          </a:p>
          <a:p>
            <a:pPr>
              <a:spcBef>
                <a:spcPts val="0"/>
              </a:spcBef>
            </a:pPr>
            <a:r>
              <a:rPr lang="en-US" sz="2400" b="1" dirty="0" smtClean="0"/>
              <a:t>Engineering</a:t>
            </a:r>
          </a:p>
          <a:p>
            <a:r>
              <a:rPr lang="en-US" sz="2400" b="1" dirty="0" smtClean="0"/>
              <a:t>Planning</a:t>
            </a:r>
          </a:p>
          <a:p>
            <a:r>
              <a:rPr lang="en-US" sz="2400" b="1" dirty="0" smtClean="0"/>
              <a:t>Industrial Engineering</a:t>
            </a:r>
          </a:p>
          <a:p>
            <a:r>
              <a:rPr lang="en-US" sz="2400" b="1" dirty="0" smtClean="0"/>
              <a:t>Production Control</a:t>
            </a:r>
          </a:p>
          <a:p>
            <a:r>
              <a:rPr lang="en-US" sz="2400" b="1" dirty="0" smtClean="0"/>
              <a:t>Materials</a:t>
            </a:r>
          </a:p>
          <a:p>
            <a:r>
              <a:rPr lang="en-US" sz="2400" b="1" dirty="0" smtClean="0"/>
              <a:t>Cranes</a:t>
            </a:r>
          </a:p>
          <a:p>
            <a:r>
              <a:rPr lang="en-US" sz="2400" b="1" dirty="0" smtClean="0"/>
              <a:t>Outfitting</a:t>
            </a:r>
          </a:p>
          <a:p>
            <a:r>
              <a:rPr lang="en-US" sz="2400" b="1" dirty="0" smtClean="0"/>
              <a:t>Shipfitters</a:t>
            </a:r>
          </a:p>
          <a:p>
            <a:r>
              <a:rPr lang="en-US" sz="2400" b="1" dirty="0" smtClean="0"/>
              <a:t>Welders</a:t>
            </a:r>
          </a:p>
          <a:p>
            <a:r>
              <a:rPr lang="en-US" sz="2400" b="1" dirty="0" smtClean="0"/>
              <a:t>Paint</a:t>
            </a:r>
          </a:p>
          <a:p>
            <a:r>
              <a:rPr lang="en-US" sz="2400" b="1" dirty="0" smtClean="0"/>
              <a:t>Quality</a:t>
            </a:r>
          </a:p>
          <a:p>
            <a:r>
              <a:rPr lang="en-US" sz="2400" b="1" dirty="0" smtClean="0"/>
              <a:t>Schedule</a:t>
            </a:r>
          </a:p>
          <a:p>
            <a:r>
              <a:rPr lang="en-US" sz="2400" b="1" dirty="0" smtClean="0"/>
              <a:t>Consumables</a:t>
            </a:r>
          </a:p>
          <a:p>
            <a:endParaRPr lang="en-US" sz="2400" dirty="0" smtClean="0"/>
          </a:p>
          <a:p>
            <a:pPr>
              <a:buNone/>
            </a:pPr>
            <a:endParaRPr lang="en-US" dirty="0"/>
          </a:p>
        </p:txBody>
      </p:sp>
      <p:pic>
        <p:nvPicPr>
          <p:cNvPr id="932868" name="Picture 4" descr="C:\Users\scholst\Documents\NSRP 2013\Weld Training\Need Sheets\Severe Distortion 2.JPG"/>
          <p:cNvPicPr>
            <a:picLocks noChangeAspect="1" noChangeArrowheads="1"/>
          </p:cNvPicPr>
          <p:nvPr/>
        </p:nvPicPr>
        <p:blipFill>
          <a:blip r:embed="rId4" cstate="print"/>
          <a:srcRect l="5660" r="3774"/>
          <a:stretch>
            <a:fillRect/>
          </a:stretch>
        </p:blipFill>
        <p:spPr bwMode="auto">
          <a:xfrm>
            <a:off x="3962400" y="1828800"/>
            <a:ext cx="4876800" cy="4038600"/>
          </a:xfrm>
          <a:prstGeom prst="rect">
            <a:avLst/>
          </a:prstGeom>
          <a:noFill/>
        </p:spPr>
      </p:pic>
      <p:pic>
        <p:nvPicPr>
          <p:cNvPr id="8" name="Picture 3" descr="U:\DESN\Thin Steel Design Construction\NSC 4 - Hull 4914\Waterfront\4420\P7010217.JPG"/>
          <p:cNvPicPr>
            <a:picLocks noChangeAspect="1" noChangeArrowheads="1"/>
          </p:cNvPicPr>
          <p:nvPr/>
        </p:nvPicPr>
        <p:blipFill>
          <a:blip r:embed="rId5" cstate="print"/>
          <a:srcRect r="9434"/>
          <a:stretch>
            <a:fillRect/>
          </a:stretch>
        </p:blipFill>
        <p:spPr bwMode="auto">
          <a:xfrm>
            <a:off x="3962400" y="1828800"/>
            <a:ext cx="4876800" cy="4038600"/>
          </a:xfrm>
          <a:prstGeom prst="rect">
            <a:avLst/>
          </a:prstGeom>
          <a:ln>
            <a:noFill/>
          </a:ln>
          <a:effectLst>
            <a:outerShdw blurRad="292100" dist="139700" dir="2700000" algn="tl" rotWithShape="0">
              <a:srgbClr val="333333">
                <a:alpha val="65000"/>
              </a:srgbClr>
            </a:outerShdw>
          </a:effectLst>
        </p:spPr>
      </p:pic>
      <p:pic>
        <p:nvPicPr>
          <p:cNvPr id="932866" name="Picture 2" descr="C:\Users\scholst\Desktop\NSC 4 Tripped Members\4420 Frame 58-2-Port.jpg"/>
          <p:cNvPicPr>
            <a:picLocks noChangeAspect="1" noChangeArrowheads="1"/>
          </p:cNvPicPr>
          <p:nvPr/>
        </p:nvPicPr>
        <p:blipFill>
          <a:blip r:embed="rId6" cstate="print"/>
          <a:srcRect r="9442"/>
          <a:stretch>
            <a:fillRect/>
          </a:stretch>
        </p:blipFill>
        <p:spPr bwMode="auto">
          <a:xfrm>
            <a:off x="3962400" y="1828800"/>
            <a:ext cx="4876800" cy="403896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32868"/>
                                        </p:tgtEl>
                                        <p:attrNameLst>
                                          <p:attrName>style.visibility</p:attrName>
                                        </p:attrNameLst>
                                      </p:cBhvr>
                                      <p:to>
                                        <p:strVal val="visible"/>
                                      </p:to>
                                    </p:set>
                                    <p:animEffect transition="in" filter="checkerboard(across)">
                                      <p:cBhvr>
                                        <p:cTn id="7" dur="500"/>
                                        <p:tgtEl>
                                          <p:spTgt spid="93286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32866"/>
                                        </p:tgtEl>
                                        <p:attrNameLst>
                                          <p:attrName>style.visibility</p:attrName>
                                        </p:attrNameLst>
                                      </p:cBhvr>
                                      <p:to>
                                        <p:strVal val="visible"/>
                                      </p:to>
                                    </p:set>
                                    <p:animEffect transition="in" filter="checkerboard(across)">
                                      <p:cBhvr>
                                        <p:cTn id="17" dur="500"/>
                                        <p:tgtEl>
                                          <p:spTgt spid="93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886200"/>
          </a:xfrm>
        </p:spPr>
        <p:txBody>
          <a:bodyPr/>
          <a:lstStyle/>
          <a:p>
            <a:pPr>
              <a:buNone/>
            </a:pPr>
            <a:r>
              <a:rPr lang="en-US" sz="2400" b="1" dirty="0" smtClean="0"/>
              <a:t>Hybrid Laser Arc Welding (HLAW)</a:t>
            </a:r>
          </a:p>
          <a:p>
            <a:pPr marL="228600" indent="-228600"/>
            <a:r>
              <a:rPr lang="en-US" sz="2400" dirty="0" smtClean="0"/>
              <a:t>High travel speed and small weld profile due to deep penetration</a:t>
            </a:r>
          </a:p>
          <a:p>
            <a:pPr marL="228600" indent="-228600"/>
            <a:endParaRPr lang="en-US" sz="1200" dirty="0" smtClean="0"/>
          </a:p>
          <a:p>
            <a:pPr marL="228600" indent="-228600"/>
            <a:r>
              <a:rPr lang="en-US" sz="2400" dirty="0" smtClean="0"/>
              <a:t>Potential to reduce heat input and distortion by at least 71% over the current techniques</a:t>
            </a:r>
          </a:p>
          <a:p>
            <a:pPr marL="228600" indent="-228600"/>
            <a:endParaRPr lang="en-US" dirty="0" smtClean="0"/>
          </a:p>
          <a:p>
            <a:endParaRPr lang="en-US" dirty="0"/>
          </a:p>
        </p:txBody>
      </p:sp>
      <p:sp>
        <p:nvSpPr>
          <p:cNvPr id="3" name="Title 2"/>
          <p:cNvSpPr>
            <a:spLocks noGrp="1"/>
          </p:cNvSpPr>
          <p:nvPr>
            <p:ph type="title"/>
          </p:nvPr>
        </p:nvSpPr>
        <p:spPr>
          <a:xfrm>
            <a:off x="0" y="381000"/>
            <a:ext cx="6934200" cy="533400"/>
          </a:xfrm>
        </p:spPr>
        <p:txBody>
          <a:bodyPr>
            <a:normAutofit fontScale="90000"/>
          </a:bodyPr>
          <a:lstStyle/>
          <a:p>
            <a:pPr algn="l"/>
            <a:r>
              <a:rPr lang="en-US" sz="3600" b="1" dirty="0" smtClean="0">
                <a:solidFill>
                  <a:schemeClr val="accent1"/>
                </a:solidFill>
              </a:rPr>
              <a:t>Looking to the Future</a:t>
            </a:r>
            <a:endParaRPr lang="en-US" dirty="0"/>
          </a:p>
        </p:txBody>
      </p:sp>
      <p:pic>
        <p:nvPicPr>
          <p:cNvPr id="897026" name="Picture 2"/>
          <p:cNvPicPr>
            <a:picLocks noChangeAspect="1" noChangeArrowheads="1"/>
          </p:cNvPicPr>
          <p:nvPr/>
        </p:nvPicPr>
        <p:blipFill>
          <a:blip r:embed="rId3" cstate="print"/>
          <a:srcRect/>
          <a:stretch>
            <a:fillRect/>
          </a:stretch>
        </p:blipFill>
        <p:spPr bwMode="auto">
          <a:xfrm>
            <a:off x="1524000" y="3962400"/>
            <a:ext cx="6442364" cy="2667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9A574043-4FC8-488D-8DCD-3E21E8267F69}" type="slidenum">
              <a:rPr lang="en-US" smtClean="0"/>
              <a:pPr/>
              <a:t>169</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style>
          <a:lnRef idx="3">
            <a:schemeClr val="lt1"/>
          </a:lnRef>
          <a:fillRef idx="1">
            <a:schemeClr val="accent1"/>
          </a:fillRef>
          <a:effectRef idx="1">
            <a:schemeClr val="accent1"/>
          </a:effectRef>
          <a:fontRef idx="minor">
            <a:schemeClr val="lt1"/>
          </a:fontRef>
        </p:style>
        <p:txBody>
          <a:bodyPr>
            <a:normAutofit/>
          </a:bodyPr>
          <a:lstStyle/>
          <a:p>
            <a:pPr>
              <a:buNone/>
            </a:pPr>
            <a:r>
              <a:rPr lang="en-US" sz="2400" b="1" dirty="0" smtClean="0">
                <a:solidFill>
                  <a:schemeClr val="bg1"/>
                </a:solidFill>
              </a:rPr>
              <a:t>Read the case study of the USS Thresher in your workbook.</a:t>
            </a:r>
          </a:p>
          <a:p>
            <a:pPr>
              <a:buNone/>
            </a:pPr>
            <a:endParaRPr lang="en-US" sz="2400" b="1" dirty="0" smtClean="0">
              <a:solidFill>
                <a:schemeClr val="bg1"/>
              </a:solidFill>
            </a:endParaRPr>
          </a:p>
          <a:p>
            <a:pPr>
              <a:buNone/>
            </a:pPr>
            <a:r>
              <a:rPr lang="en-US" sz="2400" b="1" dirty="0" smtClean="0">
                <a:solidFill>
                  <a:schemeClr val="bg1"/>
                </a:solidFill>
              </a:rPr>
              <a:t>Prepare for Case Discussion: </a:t>
            </a:r>
          </a:p>
          <a:p>
            <a:r>
              <a:rPr lang="en-US" sz="2400" b="1" dirty="0" smtClean="0">
                <a:solidFill>
                  <a:schemeClr val="bg1"/>
                </a:solidFill>
              </a:rPr>
              <a:t>What are some of the factors that may have led to this disaster?</a:t>
            </a:r>
          </a:p>
          <a:p>
            <a:endParaRPr lang="en-US" sz="2400" b="1" dirty="0" smtClean="0">
              <a:solidFill>
                <a:schemeClr val="bg1"/>
              </a:solidFill>
            </a:endParaRPr>
          </a:p>
          <a:p>
            <a:r>
              <a:rPr lang="en-US" sz="2400" b="1" dirty="0" smtClean="0">
                <a:solidFill>
                  <a:schemeClr val="bg1"/>
                </a:solidFill>
              </a:rPr>
              <a:t>What best welding practices would have aided in eliminating the problems leading up to this disaster?</a:t>
            </a:r>
          </a:p>
          <a:p>
            <a:pPr>
              <a:buNone/>
            </a:pPr>
            <a:endParaRPr lang="en-US" b="1" dirty="0"/>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n-ea"/>
                <a:cs typeface="+mn-cs"/>
              </a:rPr>
              <a:t>Group Activity</a:t>
            </a:r>
            <a:endParaRPr kumimoji="0" lang="en-US" sz="3200" b="1" i="0" u="none" strike="noStrike" kern="1200" cap="none" spc="0" normalizeH="0" baseline="0" noProof="0" dirty="0">
              <a:ln>
                <a:noFill/>
              </a:ln>
              <a:solidFill>
                <a:schemeClr val="tx2">
                  <a:lumMod val="60000"/>
                  <a:lumOff val="40000"/>
                </a:schemeClr>
              </a:solidFill>
              <a:effectLst/>
              <a:uLnTx/>
              <a:uFillTx/>
              <a:latin typeface="+mj-lt"/>
              <a:ea typeface="+mn-ea"/>
              <a:cs typeface="+mn-cs"/>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17</a:t>
            </a:fld>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Further comparison of heat distortion between HLAW and SAW processes can be seen in this example:</a:t>
            </a:r>
            <a:endParaRPr lang="en-US" sz="2400" dirty="0"/>
          </a:p>
        </p:txBody>
      </p:sp>
      <p:sp>
        <p:nvSpPr>
          <p:cNvPr id="4" name="Rectangle 3"/>
          <p:cNvSpPr/>
          <p:nvPr/>
        </p:nvSpPr>
        <p:spPr>
          <a:xfrm>
            <a:off x="0" y="457200"/>
            <a:ext cx="3838871" cy="584775"/>
          </a:xfrm>
          <a:prstGeom prst="rect">
            <a:avLst/>
          </a:prstGeom>
        </p:spPr>
        <p:txBody>
          <a:bodyPr wrap="none">
            <a:spAutoFit/>
          </a:bodyPr>
          <a:lstStyle/>
          <a:p>
            <a:r>
              <a:rPr lang="en-US" sz="3200" b="1" dirty="0" smtClean="0">
                <a:solidFill>
                  <a:schemeClr val="accent1"/>
                </a:solidFill>
              </a:rPr>
              <a:t>Looking to the Future</a:t>
            </a:r>
            <a:endParaRPr lang="en-US" sz="3200" dirty="0"/>
          </a:p>
        </p:txBody>
      </p:sp>
      <p:sp>
        <p:nvSpPr>
          <p:cNvPr id="7" name="TextBox 6"/>
          <p:cNvSpPr txBox="1"/>
          <p:nvPr/>
        </p:nvSpPr>
        <p:spPr>
          <a:xfrm>
            <a:off x="381000" y="3352800"/>
            <a:ext cx="768737" cy="369332"/>
          </a:xfrm>
          <a:prstGeom prst="rect">
            <a:avLst/>
          </a:prstGeom>
          <a:noFill/>
        </p:spPr>
        <p:txBody>
          <a:bodyPr wrap="none" rtlCol="0">
            <a:spAutoFit/>
          </a:bodyPr>
          <a:lstStyle/>
          <a:p>
            <a:r>
              <a:rPr lang="en-US" b="1" dirty="0" smtClean="0"/>
              <a:t>HLAW</a:t>
            </a:r>
            <a:endParaRPr lang="en-US" b="1" dirty="0"/>
          </a:p>
        </p:txBody>
      </p:sp>
      <p:pic>
        <p:nvPicPr>
          <p:cNvPr id="8" name="Picture 7" descr="saw copy.png"/>
          <p:cNvPicPr>
            <a:picLocks noChangeAspect="1"/>
          </p:cNvPicPr>
          <p:nvPr/>
        </p:nvPicPr>
        <p:blipFill>
          <a:blip r:embed="rId3" cstate="print"/>
          <a:stretch>
            <a:fillRect/>
          </a:stretch>
        </p:blipFill>
        <p:spPr>
          <a:xfrm>
            <a:off x="4419600" y="2819400"/>
            <a:ext cx="4253832" cy="3276600"/>
          </a:xfrm>
          <a:prstGeom prst="rect">
            <a:avLst/>
          </a:prstGeom>
        </p:spPr>
      </p:pic>
      <p:sp>
        <p:nvSpPr>
          <p:cNvPr id="11" name="TextBox 10"/>
          <p:cNvSpPr txBox="1"/>
          <p:nvPr/>
        </p:nvSpPr>
        <p:spPr>
          <a:xfrm>
            <a:off x="4855137" y="3352800"/>
            <a:ext cx="631263" cy="369332"/>
          </a:xfrm>
          <a:prstGeom prst="rect">
            <a:avLst/>
          </a:prstGeom>
          <a:noFill/>
        </p:spPr>
        <p:txBody>
          <a:bodyPr wrap="none" rtlCol="0">
            <a:spAutoFit/>
          </a:bodyPr>
          <a:lstStyle/>
          <a:p>
            <a:r>
              <a:rPr lang="en-US" b="1" dirty="0" smtClean="0"/>
              <a:t>SAW</a:t>
            </a:r>
            <a:endParaRPr lang="en-US" b="1" dirty="0"/>
          </a:p>
        </p:txBody>
      </p:sp>
      <p:pic>
        <p:nvPicPr>
          <p:cNvPr id="10" name="Picture 9" descr="HLAW copy.png"/>
          <p:cNvPicPr>
            <a:picLocks noChangeAspect="1"/>
          </p:cNvPicPr>
          <p:nvPr/>
        </p:nvPicPr>
        <p:blipFill>
          <a:blip r:embed="rId4" cstate="print"/>
          <a:stretch>
            <a:fillRect/>
          </a:stretch>
        </p:blipFill>
        <p:spPr>
          <a:xfrm>
            <a:off x="152400" y="2819400"/>
            <a:ext cx="4704762" cy="3485715"/>
          </a:xfrm>
          <a:prstGeom prst="rect">
            <a:avLst/>
          </a:prstGeom>
        </p:spPr>
      </p:pic>
      <p:sp>
        <p:nvSpPr>
          <p:cNvPr id="9" name="Slide Number Placeholder 8"/>
          <p:cNvSpPr>
            <a:spLocks noGrp="1"/>
          </p:cNvSpPr>
          <p:nvPr>
            <p:ph type="sldNum" sz="quarter" idx="12"/>
          </p:nvPr>
        </p:nvSpPr>
        <p:spPr/>
        <p:txBody>
          <a:bodyPr/>
          <a:lstStyle/>
          <a:p>
            <a:fld id="{9A574043-4FC8-488D-8DCD-3E21E8267F69}" type="slidenum">
              <a:rPr lang="en-US" smtClean="0"/>
              <a:pPr/>
              <a:t>170</a:t>
            </a:fld>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886200"/>
          </a:xfrm>
        </p:spPr>
        <p:txBody>
          <a:bodyPr/>
          <a:lstStyle/>
          <a:p>
            <a:pPr>
              <a:buNone/>
            </a:pPr>
            <a:r>
              <a:rPr lang="en-US" sz="2400" b="1" dirty="0" smtClean="0"/>
              <a:t>Transient Thermal Tensioning (TTT)</a:t>
            </a:r>
          </a:p>
          <a:p>
            <a:pPr marL="228600" indent="-228600"/>
            <a:r>
              <a:rPr lang="en-US" sz="2400" dirty="0" smtClean="0"/>
              <a:t>Introduces additional heat source applied at a pre-determined distance from weld</a:t>
            </a:r>
          </a:p>
          <a:p>
            <a:pPr marL="228600" indent="-228600"/>
            <a:endParaRPr lang="en-US" sz="1200" dirty="0" smtClean="0"/>
          </a:p>
          <a:p>
            <a:pPr marL="228600" indent="-228600"/>
            <a:r>
              <a:rPr lang="en-US" sz="2400" dirty="0" smtClean="0"/>
              <a:t>Tensile bands created to counter compressive stresses and minimize distortion</a:t>
            </a:r>
          </a:p>
          <a:p>
            <a:pPr marL="228600" indent="-228600"/>
            <a:endParaRPr lang="en-US" sz="2400" dirty="0" smtClean="0"/>
          </a:p>
          <a:p>
            <a:pPr marL="228600" indent="-228600"/>
            <a:endParaRPr lang="en-US" dirty="0" smtClean="0"/>
          </a:p>
          <a:p>
            <a:endParaRPr lang="en-US" dirty="0"/>
          </a:p>
        </p:txBody>
      </p:sp>
      <p:sp>
        <p:nvSpPr>
          <p:cNvPr id="3" name="Title 2"/>
          <p:cNvSpPr>
            <a:spLocks noGrp="1"/>
          </p:cNvSpPr>
          <p:nvPr>
            <p:ph type="title"/>
          </p:nvPr>
        </p:nvSpPr>
        <p:spPr>
          <a:xfrm>
            <a:off x="0" y="381000"/>
            <a:ext cx="6934200" cy="533400"/>
          </a:xfrm>
        </p:spPr>
        <p:txBody>
          <a:bodyPr>
            <a:normAutofit fontScale="90000"/>
          </a:bodyPr>
          <a:lstStyle/>
          <a:p>
            <a:pPr algn="l"/>
            <a:r>
              <a:rPr lang="en-US" sz="3600" b="1" dirty="0" smtClean="0">
                <a:solidFill>
                  <a:schemeClr val="accent1"/>
                </a:solidFill>
              </a:rPr>
              <a:t>Looking to the Future</a:t>
            </a:r>
            <a:endParaRPr lang="en-US" dirty="0"/>
          </a:p>
        </p:txBody>
      </p:sp>
      <p:pic>
        <p:nvPicPr>
          <p:cNvPr id="6" name="Picture 4"/>
          <p:cNvPicPr>
            <a:picLocks noChangeAspect="1" noChangeArrowheads="1"/>
          </p:cNvPicPr>
          <p:nvPr/>
        </p:nvPicPr>
        <p:blipFill>
          <a:blip r:embed="rId3" cstate="print"/>
          <a:srcRect/>
          <a:stretch>
            <a:fillRect/>
          </a:stretch>
        </p:blipFill>
        <p:spPr>
          <a:xfrm>
            <a:off x="1143000" y="3962400"/>
            <a:ext cx="3276600" cy="2395734"/>
          </a:xfrm>
          <a:prstGeom prst="rect">
            <a:avLst/>
          </a:prstGeom>
          <a:ln>
            <a:noFill/>
          </a:ln>
          <a:effectLst>
            <a:outerShdw blurRad="292100" dist="139700" dir="2700000" algn="tl" rotWithShape="0">
              <a:srgbClr val="333333">
                <a:alpha val="65000"/>
              </a:srgbClr>
            </a:outerShdw>
          </a:effectLst>
        </p:spPr>
      </p:pic>
      <p:pic>
        <p:nvPicPr>
          <p:cNvPr id="530433" name="Picture 1"/>
          <p:cNvPicPr>
            <a:picLocks noChangeAspect="1" noChangeArrowheads="1"/>
          </p:cNvPicPr>
          <p:nvPr/>
        </p:nvPicPr>
        <p:blipFill>
          <a:blip r:embed="rId4" cstate="print"/>
          <a:srcRect/>
          <a:stretch>
            <a:fillRect/>
          </a:stretch>
        </p:blipFill>
        <p:spPr bwMode="auto">
          <a:xfrm>
            <a:off x="4572000" y="3581400"/>
            <a:ext cx="4286250" cy="3074918"/>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9A574043-4FC8-488D-8DCD-3E21E8267F69}" type="slidenum">
              <a:rPr lang="en-US" smtClean="0"/>
              <a:pPr/>
              <a:t>171</a:t>
            </a:fld>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indent="53975">
              <a:buNone/>
            </a:pPr>
            <a:r>
              <a:rPr lang="en-US" sz="2400" dirty="0" smtClean="0"/>
              <a:t>We must all do our part to minimize weld distortion by making it our goal to produce quality work. </a:t>
            </a:r>
          </a:p>
          <a:p>
            <a:pPr indent="53975">
              <a:buNone/>
            </a:pPr>
            <a:endParaRPr lang="en-US" sz="2400" dirty="0" smtClean="0"/>
          </a:p>
          <a:p>
            <a:pPr indent="53975" algn="ctr">
              <a:buNone/>
            </a:pPr>
            <a:r>
              <a:rPr lang="en-US" sz="2400" dirty="0" smtClean="0"/>
              <a:t>You </a:t>
            </a:r>
            <a:r>
              <a:rPr lang="en-US" sz="2400" b="1" dirty="0" smtClean="0"/>
              <a:t>CAN</a:t>
            </a:r>
            <a:r>
              <a:rPr lang="en-US" sz="2400" dirty="0" smtClean="0"/>
              <a:t> make a difference!</a:t>
            </a:r>
          </a:p>
          <a:p>
            <a:pPr indent="53975" algn="ctr">
              <a:buNone/>
            </a:pPr>
            <a:endParaRPr lang="en-US" sz="2400" dirty="0" smtClean="0"/>
          </a:p>
          <a:p>
            <a:pPr indent="53975" algn="ctr">
              <a:buNone/>
            </a:pPr>
            <a:r>
              <a:rPr lang="en-US" sz="2400" dirty="0" smtClean="0"/>
              <a:t>We challenge you to make that difference</a:t>
            </a:r>
          </a:p>
          <a:p>
            <a:pPr indent="53975" algn="ctr">
              <a:buNone/>
            </a:pPr>
            <a:endParaRPr lang="en-US" sz="2400" dirty="0" smtClean="0"/>
          </a:p>
          <a:p>
            <a:pPr indent="53975" algn="ctr">
              <a:buNone/>
            </a:pPr>
            <a:endParaRPr lang="en-US" sz="2400" dirty="0" smtClean="0"/>
          </a:p>
          <a:p>
            <a:pPr indent="53975" algn="ctr">
              <a:buNone/>
            </a:pPr>
            <a:r>
              <a:rPr lang="en-US" sz="2400" dirty="0" smtClean="0"/>
              <a:t>Thank you</a:t>
            </a:r>
          </a:p>
          <a:p>
            <a:pPr indent="53975">
              <a:buNone/>
            </a:pPr>
            <a:r>
              <a:rPr lang="en-US" sz="2400" dirty="0" smtClean="0"/>
              <a:t> </a:t>
            </a:r>
            <a:endParaRPr lang="en-US" sz="2400" dirty="0"/>
          </a:p>
        </p:txBody>
      </p:sp>
      <p:sp>
        <p:nvSpPr>
          <p:cNvPr id="4" name="Rectangle 3"/>
          <p:cNvSpPr/>
          <p:nvPr/>
        </p:nvSpPr>
        <p:spPr>
          <a:xfrm>
            <a:off x="152400" y="533400"/>
            <a:ext cx="2754280" cy="584775"/>
          </a:xfrm>
          <a:prstGeom prst="rect">
            <a:avLst/>
          </a:prstGeom>
        </p:spPr>
        <p:txBody>
          <a:bodyPr wrap="none">
            <a:spAutoFit/>
          </a:bodyPr>
          <a:lstStyle/>
          <a:p>
            <a:pPr>
              <a:buNone/>
            </a:pPr>
            <a:r>
              <a:rPr lang="en-US" sz="3200" b="1" dirty="0" smtClean="0">
                <a:solidFill>
                  <a:schemeClr val="accent1"/>
                </a:solidFill>
                <a:latin typeface="+mj-lt"/>
                <a:ea typeface="+mj-ea"/>
                <a:cs typeface="+mj-cs"/>
              </a:rPr>
              <a:t>In Conclusion…</a:t>
            </a:r>
          </a:p>
        </p:txBody>
      </p:sp>
      <p:sp>
        <p:nvSpPr>
          <p:cNvPr id="5" name="Slide Number Placeholder 4"/>
          <p:cNvSpPr>
            <a:spLocks noGrp="1"/>
          </p:cNvSpPr>
          <p:nvPr>
            <p:ph type="sldNum" sz="quarter" idx="12"/>
          </p:nvPr>
        </p:nvSpPr>
        <p:spPr/>
        <p:txBody>
          <a:bodyPr/>
          <a:lstStyle/>
          <a:p>
            <a:fld id="{9A574043-4FC8-488D-8DCD-3E21E8267F69}" type="slidenum">
              <a:rPr lang="en-US" smtClean="0"/>
              <a:pPr/>
              <a:t>172</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resher.jpg"/>
          <p:cNvPicPr/>
          <p:nvPr/>
        </p:nvPicPr>
        <p:blipFill>
          <a:blip r:embed="rId2" cstate="print"/>
          <a:stretch>
            <a:fillRect/>
          </a:stretch>
        </p:blipFill>
        <p:spPr>
          <a:xfrm>
            <a:off x="4191000" y="1752600"/>
            <a:ext cx="4491355" cy="4305300"/>
          </a:xfrm>
          <a:prstGeom prst="rect">
            <a:avLst/>
          </a:prstGeom>
        </p:spPr>
      </p:pic>
      <p:sp>
        <p:nvSpPr>
          <p:cNvPr id="20" name="TextBox 19"/>
          <p:cNvSpPr txBox="1"/>
          <p:nvPr/>
        </p:nvSpPr>
        <p:spPr>
          <a:xfrm>
            <a:off x="304800" y="1447800"/>
            <a:ext cx="2732479" cy="1938992"/>
          </a:xfrm>
          <a:prstGeom prst="rect">
            <a:avLst/>
          </a:prstGeom>
          <a:noFill/>
        </p:spPr>
        <p:txBody>
          <a:bodyPr wrap="none" rtlCol="0">
            <a:spAutoFit/>
          </a:bodyPr>
          <a:lstStyle/>
          <a:p>
            <a:r>
              <a:rPr lang="en-US" sz="2400" dirty="0"/>
              <a:t>Was a 99.9 percent </a:t>
            </a:r>
            <a:endParaRPr lang="en-US" sz="2400" dirty="0" smtClean="0"/>
          </a:p>
          <a:p>
            <a:r>
              <a:rPr lang="en-US" sz="2400" dirty="0" smtClean="0"/>
              <a:t>FTQ rate considered</a:t>
            </a:r>
          </a:p>
          <a:p>
            <a:r>
              <a:rPr lang="en-US" sz="2400" dirty="0" smtClean="0"/>
              <a:t> </a:t>
            </a:r>
            <a:r>
              <a:rPr lang="en-US" sz="2400" dirty="0"/>
              <a:t>successful?  </a:t>
            </a:r>
            <a:endParaRPr lang="en-US" sz="2400" dirty="0" smtClean="0"/>
          </a:p>
          <a:p>
            <a:r>
              <a:rPr lang="en-US" sz="2400" dirty="0" smtClean="0">
                <a:latin typeface="Arial Black" pitchFamily="34" charset="0"/>
              </a:rPr>
              <a:t> </a:t>
            </a:r>
            <a:endParaRPr lang="en-US" sz="2400" dirty="0">
              <a:latin typeface="Arial Black" pitchFamily="34" charset="0"/>
            </a:endParaRPr>
          </a:p>
          <a:p>
            <a:endParaRPr lang="en-US" sz="2400" dirty="0">
              <a:latin typeface="Arial Black" pitchFamily="34" charset="0"/>
            </a:endParaRPr>
          </a:p>
        </p:txBody>
      </p:sp>
      <p:sp>
        <p:nvSpPr>
          <p:cNvPr id="21" name="Rectangle 20"/>
          <p:cNvSpPr/>
          <p:nvPr/>
        </p:nvSpPr>
        <p:spPr>
          <a:xfrm>
            <a:off x="304800" y="3048000"/>
            <a:ext cx="3702232" cy="584775"/>
          </a:xfrm>
          <a:prstGeom prst="rect">
            <a:avLst/>
          </a:prstGeom>
        </p:spPr>
        <p:txBody>
          <a:bodyPr wrap="none">
            <a:spAutoFit/>
          </a:bodyPr>
          <a:lstStyle/>
          <a:p>
            <a:r>
              <a:rPr lang="en-US" sz="3200" dirty="0" smtClean="0">
                <a:solidFill>
                  <a:srgbClr val="0070C0"/>
                </a:solidFill>
                <a:latin typeface="Arial Black" pitchFamily="34" charset="0"/>
              </a:rPr>
              <a:t>Absolutely not! </a:t>
            </a:r>
            <a:endParaRPr lang="en-US" sz="3200" dirty="0">
              <a:solidFill>
                <a:srgbClr val="0070C0"/>
              </a:solidFill>
              <a:latin typeface="Arial Black" pitchFamily="34" charset="0"/>
            </a:endParaRPr>
          </a:p>
        </p:txBody>
      </p:sp>
      <p:sp>
        <p:nvSpPr>
          <p:cNvPr id="22" name="Rectangle 21"/>
          <p:cNvSpPr/>
          <p:nvPr/>
        </p:nvSpPr>
        <p:spPr>
          <a:xfrm>
            <a:off x="304800" y="4343400"/>
            <a:ext cx="4038600" cy="1569660"/>
          </a:xfrm>
          <a:prstGeom prst="rect">
            <a:avLst/>
          </a:prstGeom>
        </p:spPr>
        <p:txBody>
          <a:bodyPr wrap="square">
            <a:spAutoFit/>
          </a:bodyPr>
          <a:lstStyle/>
          <a:p>
            <a:r>
              <a:rPr lang="en-US" sz="2400" dirty="0" smtClean="0"/>
              <a:t>The work we do as </a:t>
            </a:r>
          </a:p>
          <a:p>
            <a:r>
              <a:rPr lang="en-US" sz="2400" dirty="0" smtClean="0"/>
              <a:t>shipbuilders requires we </a:t>
            </a:r>
          </a:p>
          <a:p>
            <a:r>
              <a:rPr lang="en-US" sz="2400" dirty="0" smtClean="0"/>
              <a:t>strive for a FTQ of 100 percent </a:t>
            </a:r>
          </a:p>
          <a:p>
            <a:r>
              <a:rPr lang="en-US" sz="2400" b="1" dirty="0" smtClean="0">
                <a:solidFill>
                  <a:srgbClr val="0070C0"/>
                </a:solidFill>
              </a:rPr>
              <a:t>EVERY TIME.</a:t>
            </a:r>
            <a:endParaRPr lang="en-US" sz="2400" b="1" dirty="0">
              <a:solidFill>
                <a:srgbClr val="0070C0"/>
              </a:solidFill>
            </a:endParaRPr>
          </a:p>
        </p:txBody>
      </p:sp>
      <p:sp>
        <p:nvSpPr>
          <p:cNvPr id="7"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n-ea"/>
                <a:cs typeface="+mn-cs"/>
              </a:rPr>
              <a:t>What is First Time Quality?</a:t>
            </a:r>
            <a:endParaRPr kumimoji="0" lang="en-US" sz="3200" b="1" i="0" u="none" strike="noStrike" kern="1200" cap="none" spc="0" normalizeH="0" baseline="0" noProof="0" dirty="0">
              <a:ln>
                <a:noFill/>
              </a:ln>
              <a:solidFill>
                <a:schemeClr val="tx2">
                  <a:lumMod val="60000"/>
                  <a:lumOff val="40000"/>
                </a:schemeClr>
              </a:solidFill>
              <a:effectLst/>
              <a:uLnTx/>
              <a:uFillTx/>
              <a:latin typeface="+mj-lt"/>
              <a:ea typeface="+mn-ea"/>
              <a:cs typeface="+mn-cs"/>
            </a:endParaRPr>
          </a:p>
        </p:txBody>
      </p:sp>
      <p:sp>
        <p:nvSpPr>
          <p:cNvPr id="8" name="Slide Number Placeholder 7"/>
          <p:cNvSpPr>
            <a:spLocks noGrp="1"/>
          </p:cNvSpPr>
          <p:nvPr>
            <p:ph type="sldNum" sz="quarter" idx="12"/>
          </p:nvPr>
        </p:nvSpPr>
        <p:spPr/>
        <p:txBody>
          <a:bodyPr/>
          <a:lstStyle/>
          <a:p>
            <a:fld id="{9A574043-4FC8-488D-8DCD-3E21E8267F69}"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876800"/>
          </a:xfrm>
        </p:spPr>
        <p:txBody>
          <a:bodyPr>
            <a:normAutofit/>
          </a:bodyPr>
          <a:lstStyle/>
          <a:p>
            <a:pPr>
              <a:buNone/>
            </a:pPr>
            <a:r>
              <a:rPr lang="en-US" sz="2400" dirty="0" smtClean="0"/>
              <a:t>Welders are responsible for his/her work, not the foreman or QA inspector</a:t>
            </a:r>
          </a:p>
          <a:p>
            <a:pPr>
              <a:buNone/>
            </a:pPr>
            <a:endParaRPr lang="en-US" sz="2400" dirty="0" smtClean="0"/>
          </a:p>
          <a:p>
            <a:pPr>
              <a:buNone/>
            </a:pPr>
            <a:r>
              <a:rPr lang="en-US" sz="2400" dirty="0" smtClean="0"/>
              <a:t>Achieving FTQ and taking ownership of the quality of work you perform not only affects your workstation, but is amplified on every following workstation</a:t>
            </a:r>
          </a:p>
          <a:p>
            <a:pPr>
              <a:buNone/>
            </a:pPr>
            <a:endParaRPr lang="en-US" sz="2400" dirty="0"/>
          </a:p>
          <a:p>
            <a:pPr algn="ctr">
              <a:buNone/>
            </a:pPr>
            <a:r>
              <a:rPr lang="en-US" sz="2400" dirty="0" smtClean="0"/>
              <a:t>Poor quality “snowballs” as the work moves  downstream. </a:t>
            </a:r>
            <a:r>
              <a:rPr lang="en-US" sz="2400" b="1" dirty="0" smtClean="0"/>
              <a:t>Ensuring a quality end product starts with YOU!</a:t>
            </a:r>
          </a:p>
          <a:p>
            <a:pPr>
              <a:buNone/>
            </a:pPr>
            <a:r>
              <a:rPr lang="en-US" sz="2400" dirty="0" smtClean="0"/>
              <a:t>	</a:t>
            </a:r>
            <a:endParaRPr lang="en-US" sz="2400" dirty="0"/>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n-ea"/>
                <a:cs typeface="+mn-cs"/>
              </a:rPr>
              <a:t>What is First Time Quality?</a:t>
            </a:r>
            <a:endParaRPr kumimoji="0" lang="en-US" sz="3200" b="1" i="0" u="none" strike="noStrike" kern="1200" cap="none" spc="0" normalizeH="0" baseline="0" noProof="0" dirty="0">
              <a:ln>
                <a:noFill/>
              </a:ln>
              <a:solidFill>
                <a:schemeClr val="tx2">
                  <a:lumMod val="60000"/>
                  <a:lumOff val="40000"/>
                </a:schemeClr>
              </a:solidFill>
              <a:effectLst/>
              <a:uLnTx/>
              <a:uFillTx/>
              <a:latin typeface="+mj-lt"/>
              <a:ea typeface="+mn-ea"/>
              <a:cs typeface="+mn-cs"/>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Despite its advantages of being an economical way to join metal parts, inadequate fitting and welding can lead to structural problems such as distortion.  Rework is necessary to remove distortion, which results in additional costs in manpower and materials.  Additionally, rework leads to project time delays. </a:t>
            </a:r>
          </a:p>
          <a:p>
            <a:pPr>
              <a:buNone/>
            </a:pPr>
            <a:endParaRPr lang="en-US" sz="1200" dirty="0" smtClean="0"/>
          </a:p>
          <a:p>
            <a:pPr>
              <a:buNone/>
            </a:pPr>
            <a:r>
              <a:rPr lang="en-US" sz="2400" dirty="0" smtClean="0"/>
              <a:t>As a shipbuilder, it is important for you to understand:</a:t>
            </a:r>
          </a:p>
          <a:p>
            <a:pPr marL="685800" indent="-338138"/>
            <a:r>
              <a:rPr lang="en-US" sz="2400" dirty="0" smtClean="0"/>
              <a:t>structural problems and their associated costs</a:t>
            </a:r>
          </a:p>
          <a:p>
            <a:pPr marL="685800" indent="-338138"/>
            <a:r>
              <a:rPr lang="en-US" sz="2400" dirty="0" smtClean="0"/>
              <a:t>best practice methods to avoid problems such as distortion</a:t>
            </a:r>
          </a:p>
          <a:p>
            <a:pPr marL="685800" indent="-338138"/>
            <a:r>
              <a:rPr lang="en-US" sz="2400" dirty="0" smtClean="0"/>
              <a:t>how to correct distortion when it cannot be avoided</a:t>
            </a:r>
          </a:p>
          <a:p>
            <a:pPr>
              <a:buNone/>
            </a:pP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Why are you here?</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It’s Not a Test!</a:t>
            </a:r>
            <a:endParaRPr lang="en-US" sz="3200" b="1" dirty="0">
              <a:solidFill>
                <a:schemeClr val="tx2">
                  <a:lumMod val="60000"/>
                  <a:lumOff val="40000"/>
                </a:schemeClr>
              </a:solidFill>
            </a:endParaRPr>
          </a:p>
        </p:txBody>
      </p:sp>
      <p:pic>
        <p:nvPicPr>
          <p:cNvPr id="487426" name="Picture 2"/>
          <p:cNvPicPr>
            <a:picLocks noChangeAspect="1" noChangeArrowheads="1"/>
          </p:cNvPicPr>
          <p:nvPr/>
        </p:nvPicPr>
        <p:blipFill>
          <a:blip r:embed="rId3" cstate="print"/>
          <a:srcRect/>
          <a:stretch>
            <a:fillRect/>
          </a:stretch>
        </p:blipFill>
        <p:spPr bwMode="auto">
          <a:xfrm>
            <a:off x="2743200" y="1828800"/>
            <a:ext cx="3705837" cy="2895600"/>
          </a:xfrm>
          <a:prstGeom prst="rect">
            <a:avLst/>
          </a:prstGeom>
          <a:noFill/>
          <a:ln w="9525">
            <a:noFill/>
            <a:miter lim="800000"/>
            <a:headEnd/>
            <a:tailEnd/>
          </a:ln>
        </p:spPr>
      </p:pic>
      <p:sp>
        <p:nvSpPr>
          <p:cNvPr id="4" name="Rectangle 3"/>
          <p:cNvSpPr/>
          <p:nvPr/>
        </p:nvSpPr>
        <p:spPr>
          <a:xfrm>
            <a:off x="838200" y="4800600"/>
            <a:ext cx="7543800" cy="1200329"/>
          </a:xfrm>
          <a:prstGeom prst="rect">
            <a:avLst/>
          </a:prstGeom>
        </p:spPr>
        <p:txBody>
          <a:bodyPr wrap="square">
            <a:spAutoFit/>
          </a:bodyPr>
          <a:lstStyle/>
          <a:p>
            <a:r>
              <a:rPr lang="en-US" sz="2400" dirty="0" smtClean="0"/>
              <a:t>We just want to establish the knowledge level of the class in order to tailor the course better to meet the needs of the participants. </a:t>
            </a:r>
            <a:endParaRPr lang="en-US" sz="2400"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It’s Not a Test!</a:t>
            </a:r>
            <a:endParaRPr lang="en-US" sz="3200" b="1" dirty="0">
              <a:solidFill>
                <a:schemeClr val="tx2">
                  <a:lumMod val="60000"/>
                  <a:lumOff val="40000"/>
                </a:schemeClr>
              </a:solidFill>
            </a:endParaRPr>
          </a:p>
        </p:txBody>
      </p:sp>
      <p:sp>
        <p:nvSpPr>
          <p:cNvPr id="5" name="TextBox 4"/>
          <p:cNvSpPr txBox="1"/>
          <p:nvPr/>
        </p:nvSpPr>
        <p:spPr>
          <a:xfrm>
            <a:off x="457200" y="1828800"/>
            <a:ext cx="8220071" cy="1200329"/>
          </a:xfrm>
          <a:prstGeom prst="rect">
            <a:avLst/>
          </a:prstGeom>
          <a:noFill/>
        </p:spPr>
        <p:txBody>
          <a:bodyPr wrap="none" rtlCol="0">
            <a:spAutoFit/>
          </a:bodyPr>
          <a:lstStyle/>
          <a:p>
            <a:r>
              <a:rPr lang="en-US" dirty="0" smtClean="0"/>
              <a:t>1._______ As a shipbuilder, it is important for you to understand structural problems, </a:t>
            </a:r>
          </a:p>
          <a:p>
            <a:pPr marL="1033463"/>
            <a:r>
              <a:rPr lang="en-US" dirty="0" smtClean="0"/>
              <a:t>their associated costs, best practice methods to avoid problems </a:t>
            </a:r>
          </a:p>
          <a:p>
            <a:pPr marL="1033463"/>
            <a:r>
              <a:rPr lang="en-US" dirty="0" smtClean="0"/>
              <a:t>such as distortion, and how to correct it when it cannot be avoided.</a:t>
            </a:r>
          </a:p>
          <a:p>
            <a:endParaRPr lang="en-US" dirty="0"/>
          </a:p>
        </p:txBody>
      </p:sp>
      <p:sp>
        <p:nvSpPr>
          <p:cNvPr id="6" name="Rectangle 5"/>
          <p:cNvSpPr/>
          <p:nvPr/>
        </p:nvSpPr>
        <p:spPr>
          <a:xfrm>
            <a:off x="457200" y="2735282"/>
            <a:ext cx="8305800" cy="1477328"/>
          </a:xfrm>
          <a:prstGeom prst="rect">
            <a:avLst/>
          </a:prstGeom>
        </p:spPr>
        <p:txBody>
          <a:bodyPr wrap="square">
            <a:spAutoFit/>
          </a:bodyPr>
          <a:lstStyle/>
          <a:p>
            <a:endParaRPr lang="en-US" dirty="0" smtClean="0"/>
          </a:p>
          <a:p>
            <a:r>
              <a:rPr lang="en-US" dirty="0" smtClean="0"/>
              <a:t>2._______ Naval Surface Combatant designs are moving away from thin panel designs </a:t>
            </a:r>
          </a:p>
          <a:p>
            <a:pPr marL="1033463"/>
            <a:r>
              <a:rPr lang="en-US" dirty="0" smtClean="0"/>
              <a:t>because they are weaker structurally but the transition will take several</a:t>
            </a:r>
          </a:p>
          <a:p>
            <a:pPr marL="1033463"/>
            <a:r>
              <a:rPr lang="en-US" dirty="0" smtClean="0"/>
              <a:t>years so we must continue to work with thin panel and distortion.</a:t>
            </a:r>
          </a:p>
          <a:p>
            <a:endParaRPr lang="en-US" dirty="0" smtClean="0"/>
          </a:p>
        </p:txBody>
      </p:sp>
      <p:sp>
        <p:nvSpPr>
          <p:cNvPr id="7" name="Rectangle 6"/>
          <p:cNvSpPr/>
          <p:nvPr/>
        </p:nvSpPr>
        <p:spPr>
          <a:xfrm>
            <a:off x="533400" y="4267200"/>
            <a:ext cx="8382000" cy="923330"/>
          </a:xfrm>
          <a:prstGeom prst="rect">
            <a:avLst/>
          </a:prstGeom>
        </p:spPr>
        <p:txBody>
          <a:bodyPr wrap="square">
            <a:spAutoFit/>
          </a:bodyPr>
          <a:lstStyle/>
          <a:p>
            <a:pPr marL="1033463" indent="-1033463"/>
            <a:r>
              <a:rPr lang="en-US" dirty="0" smtClean="0"/>
              <a:t>3._______ We should never set a quality goal that cannot be reached by all shipbuilders.</a:t>
            </a:r>
          </a:p>
          <a:p>
            <a:endParaRPr lang="en-US" dirty="0" smtClean="0"/>
          </a:p>
        </p:txBody>
      </p:sp>
      <p:sp>
        <p:nvSpPr>
          <p:cNvPr id="9" name="TextBox 8"/>
          <p:cNvSpPr txBox="1"/>
          <p:nvPr/>
        </p:nvSpPr>
        <p:spPr>
          <a:xfrm>
            <a:off x="914400" y="1676400"/>
            <a:ext cx="335348" cy="461665"/>
          </a:xfrm>
          <a:prstGeom prst="rect">
            <a:avLst/>
          </a:prstGeom>
          <a:noFill/>
        </p:spPr>
        <p:txBody>
          <a:bodyPr wrap="none" rtlCol="0">
            <a:spAutoFit/>
          </a:bodyPr>
          <a:lstStyle/>
          <a:p>
            <a:r>
              <a:rPr lang="en-US" sz="2400" b="1" dirty="0" smtClean="0">
                <a:solidFill>
                  <a:srgbClr val="FF0000"/>
                </a:solidFill>
              </a:rPr>
              <a:t>T</a:t>
            </a:r>
            <a:endParaRPr lang="en-US" sz="2400" b="1" dirty="0">
              <a:solidFill>
                <a:srgbClr val="FF0000"/>
              </a:solidFill>
            </a:endParaRPr>
          </a:p>
        </p:txBody>
      </p:sp>
      <p:sp>
        <p:nvSpPr>
          <p:cNvPr id="10" name="TextBox 9"/>
          <p:cNvSpPr txBox="1"/>
          <p:nvPr/>
        </p:nvSpPr>
        <p:spPr>
          <a:xfrm>
            <a:off x="914400" y="2819400"/>
            <a:ext cx="325730" cy="461665"/>
          </a:xfrm>
          <a:prstGeom prst="rect">
            <a:avLst/>
          </a:prstGeom>
          <a:noFill/>
        </p:spPr>
        <p:txBody>
          <a:bodyPr wrap="none" rtlCol="0">
            <a:spAutoFit/>
          </a:bodyPr>
          <a:lstStyle/>
          <a:p>
            <a:r>
              <a:rPr lang="en-US" sz="2400" b="1" dirty="0" smtClean="0">
                <a:solidFill>
                  <a:srgbClr val="FF0000"/>
                </a:solidFill>
              </a:rPr>
              <a:t>F</a:t>
            </a:r>
            <a:endParaRPr lang="en-US" sz="2400" b="1" dirty="0">
              <a:solidFill>
                <a:srgbClr val="FF0000"/>
              </a:solidFill>
            </a:endParaRPr>
          </a:p>
        </p:txBody>
      </p:sp>
      <p:sp>
        <p:nvSpPr>
          <p:cNvPr id="11" name="TextBox 10"/>
          <p:cNvSpPr txBox="1"/>
          <p:nvPr/>
        </p:nvSpPr>
        <p:spPr>
          <a:xfrm>
            <a:off x="914400" y="4114800"/>
            <a:ext cx="325730" cy="461665"/>
          </a:xfrm>
          <a:prstGeom prst="rect">
            <a:avLst/>
          </a:prstGeom>
          <a:noFill/>
        </p:spPr>
        <p:txBody>
          <a:bodyPr wrap="none" rtlCol="0">
            <a:spAutoFit/>
          </a:bodyPr>
          <a:lstStyle/>
          <a:p>
            <a:r>
              <a:rPr lang="en-US" sz="2400" b="1" dirty="0" smtClean="0">
                <a:solidFill>
                  <a:srgbClr val="FF0000"/>
                </a:solidFill>
              </a:rPr>
              <a:t>F</a:t>
            </a:r>
            <a:endParaRPr lang="en-US" sz="2400" b="1" dirty="0">
              <a:solidFill>
                <a:srgbClr val="FF0000"/>
              </a:solidFill>
            </a:endParaRPr>
          </a:p>
        </p:txBody>
      </p:sp>
      <p:sp>
        <p:nvSpPr>
          <p:cNvPr id="12" name="Slide Number Placeholder 11"/>
          <p:cNvSpPr>
            <a:spLocks noGrp="1"/>
          </p:cNvSpPr>
          <p:nvPr>
            <p:ph type="sldNum" sz="quarter" idx="12"/>
          </p:nvPr>
        </p:nvSpPr>
        <p:spPr/>
        <p:txBody>
          <a:bodyPr/>
          <a:lstStyle/>
          <a:p>
            <a:fld id="{9A574043-4FC8-488D-8DCD-3E21E8267F69}"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It’s Not a Test!</a:t>
            </a:r>
            <a:endParaRPr lang="en-US" sz="3200" b="1" dirty="0">
              <a:solidFill>
                <a:schemeClr val="tx2">
                  <a:lumMod val="60000"/>
                  <a:lumOff val="40000"/>
                </a:schemeClr>
              </a:solidFill>
            </a:endParaRPr>
          </a:p>
        </p:txBody>
      </p:sp>
      <p:sp>
        <p:nvSpPr>
          <p:cNvPr id="5" name="TextBox 4"/>
          <p:cNvSpPr txBox="1"/>
          <p:nvPr/>
        </p:nvSpPr>
        <p:spPr>
          <a:xfrm>
            <a:off x="533400" y="2886670"/>
            <a:ext cx="8001000" cy="923330"/>
          </a:xfrm>
          <a:prstGeom prst="rect">
            <a:avLst/>
          </a:prstGeom>
          <a:noFill/>
        </p:spPr>
        <p:txBody>
          <a:bodyPr wrap="square" rtlCol="0">
            <a:spAutoFit/>
          </a:bodyPr>
          <a:lstStyle/>
          <a:p>
            <a:pPr marL="1023938" indent="-1023938"/>
            <a:r>
              <a:rPr lang="en-US" dirty="0" smtClean="0"/>
              <a:t>5._______ The size and type of weld is determined by the welder after he/she evaluates the work to be done.</a:t>
            </a:r>
          </a:p>
          <a:p>
            <a:endParaRPr lang="en-US" dirty="0"/>
          </a:p>
        </p:txBody>
      </p:sp>
      <p:sp>
        <p:nvSpPr>
          <p:cNvPr id="6" name="Rectangle 5"/>
          <p:cNvSpPr/>
          <p:nvPr/>
        </p:nvSpPr>
        <p:spPr>
          <a:xfrm>
            <a:off x="533400" y="3905071"/>
            <a:ext cx="8305800" cy="1200329"/>
          </a:xfrm>
          <a:prstGeom prst="rect">
            <a:avLst/>
          </a:prstGeom>
        </p:spPr>
        <p:txBody>
          <a:bodyPr wrap="square">
            <a:spAutoFit/>
          </a:bodyPr>
          <a:lstStyle/>
          <a:p>
            <a:endParaRPr lang="en-US" dirty="0" smtClean="0"/>
          </a:p>
          <a:p>
            <a:pPr marL="1023938" indent="-1023938"/>
            <a:r>
              <a:rPr lang="en-US" dirty="0" smtClean="0"/>
              <a:t>6._______ Weld size and joint designs do not affect the project cost but impact the structural integrity of the ship.</a:t>
            </a:r>
          </a:p>
          <a:p>
            <a:endParaRPr lang="en-US" dirty="0" smtClean="0"/>
          </a:p>
        </p:txBody>
      </p:sp>
      <p:sp>
        <p:nvSpPr>
          <p:cNvPr id="7" name="Rectangle 6"/>
          <p:cNvSpPr/>
          <p:nvPr/>
        </p:nvSpPr>
        <p:spPr>
          <a:xfrm>
            <a:off x="533400" y="5172670"/>
            <a:ext cx="8382000" cy="923330"/>
          </a:xfrm>
          <a:prstGeom prst="rect">
            <a:avLst/>
          </a:prstGeom>
        </p:spPr>
        <p:txBody>
          <a:bodyPr wrap="square">
            <a:spAutoFit/>
          </a:bodyPr>
          <a:lstStyle/>
          <a:p>
            <a:pPr marL="1033463" indent="-1033463"/>
            <a:r>
              <a:rPr lang="en-US" dirty="0" smtClean="0"/>
              <a:t>7._______ Each additional welded pass adds additional heat and creates slight material degradation.</a:t>
            </a:r>
          </a:p>
          <a:p>
            <a:endParaRPr lang="en-US" dirty="0" smtClean="0"/>
          </a:p>
        </p:txBody>
      </p:sp>
      <p:sp>
        <p:nvSpPr>
          <p:cNvPr id="9" name="Rectangle 8"/>
          <p:cNvSpPr/>
          <p:nvPr/>
        </p:nvSpPr>
        <p:spPr>
          <a:xfrm>
            <a:off x="533400" y="1676400"/>
            <a:ext cx="8153400" cy="646331"/>
          </a:xfrm>
          <a:prstGeom prst="rect">
            <a:avLst/>
          </a:prstGeom>
        </p:spPr>
        <p:txBody>
          <a:bodyPr wrap="square">
            <a:spAutoFit/>
          </a:bodyPr>
          <a:lstStyle/>
          <a:p>
            <a:pPr marL="1033463" indent="-1033463"/>
            <a:r>
              <a:rPr lang="en-US" dirty="0" smtClean="0"/>
              <a:t>4. _______ Welders and </a:t>
            </a:r>
            <a:r>
              <a:rPr lang="en-US" dirty="0" err="1" smtClean="0"/>
              <a:t>shipfitters</a:t>
            </a:r>
            <a:r>
              <a:rPr lang="en-US" dirty="0" smtClean="0"/>
              <a:t> should follow the specifications given by the designer as closely as possible so the overall project is successful.</a:t>
            </a:r>
            <a:endParaRPr lang="en-US" dirty="0"/>
          </a:p>
        </p:txBody>
      </p:sp>
      <p:sp>
        <p:nvSpPr>
          <p:cNvPr id="10" name="TextBox 9"/>
          <p:cNvSpPr txBox="1"/>
          <p:nvPr/>
        </p:nvSpPr>
        <p:spPr>
          <a:xfrm>
            <a:off x="960052" y="1600200"/>
            <a:ext cx="335348" cy="461665"/>
          </a:xfrm>
          <a:prstGeom prst="rect">
            <a:avLst/>
          </a:prstGeom>
          <a:noFill/>
        </p:spPr>
        <p:txBody>
          <a:bodyPr wrap="none" rtlCol="0">
            <a:spAutoFit/>
          </a:bodyPr>
          <a:lstStyle/>
          <a:p>
            <a:r>
              <a:rPr lang="en-US" sz="2400" b="1" dirty="0" smtClean="0">
                <a:solidFill>
                  <a:srgbClr val="FF0000"/>
                </a:solidFill>
              </a:rPr>
              <a:t>T</a:t>
            </a:r>
            <a:endParaRPr lang="en-US" sz="2400" b="1" dirty="0">
              <a:solidFill>
                <a:srgbClr val="FF0000"/>
              </a:solidFill>
            </a:endParaRPr>
          </a:p>
        </p:txBody>
      </p:sp>
      <p:sp>
        <p:nvSpPr>
          <p:cNvPr id="11" name="TextBox 10"/>
          <p:cNvSpPr txBox="1"/>
          <p:nvPr/>
        </p:nvSpPr>
        <p:spPr>
          <a:xfrm>
            <a:off x="960052" y="2814935"/>
            <a:ext cx="325730" cy="461665"/>
          </a:xfrm>
          <a:prstGeom prst="rect">
            <a:avLst/>
          </a:prstGeom>
          <a:noFill/>
        </p:spPr>
        <p:txBody>
          <a:bodyPr wrap="none" rtlCol="0">
            <a:spAutoFit/>
          </a:bodyPr>
          <a:lstStyle/>
          <a:p>
            <a:r>
              <a:rPr lang="en-US" sz="2400" b="1" dirty="0" smtClean="0">
                <a:solidFill>
                  <a:srgbClr val="FF0000"/>
                </a:solidFill>
              </a:rPr>
              <a:t>F</a:t>
            </a:r>
            <a:endParaRPr lang="en-US" sz="2400" b="1" dirty="0">
              <a:solidFill>
                <a:srgbClr val="FF0000"/>
              </a:solidFill>
            </a:endParaRPr>
          </a:p>
        </p:txBody>
      </p:sp>
      <p:sp>
        <p:nvSpPr>
          <p:cNvPr id="12" name="TextBox 11"/>
          <p:cNvSpPr txBox="1"/>
          <p:nvPr/>
        </p:nvSpPr>
        <p:spPr>
          <a:xfrm>
            <a:off x="990600" y="4110335"/>
            <a:ext cx="325730" cy="461665"/>
          </a:xfrm>
          <a:prstGeom prst="rect">
            <a:avLst/>
          </a:prstGeom>
          <a:noFill/>
        </p:spPr>
        <p:txBody>
          <a:bodyPr wrap="none" rtlCol="0">
            <a:spAutoFit/>
          </a:bodyPr>
          <a:lstStyle/>
          <a:p>
            <a:r>
              <a:rPr lang="en-US" sz="2400" b="1" dirty="0" smtClean="0">
                <a:solidFill>
                  <a:srgbClr val="FF0000"/>
                </a:solidFill>
              </a:rPr>
              <a:t>F</a:t>
            </a:r>
            <a:endParaRPr lang="en-US" sz="2400" b="1" dirty="0">
              <a:solidFill>
                <a:srgbClr val="FF0000"/>
              </a:solidFill>
            </a:endParaRPr>
          </a:p>
        </p:txBody>
      </p:sp>
      <p:sp>
        <p:nvSpPr>
          <p:cNvPr id="13" name="TextBox 12"/>
          <p:cNvSpPr txBox="1"/>
          <p:nvPr/>
        </p:nvSpPr>
        <p:spPr>
          <a:xfrm>
            <a:off x="990600" y="5100935"/>
            <a:ext cx="335348" cy="461665"/>
          </a:xfrm>
          <a:prstGeom prst="rect">
            <a:avLst/>
          </a:prstGeom>
          <a:noFill/>
        </p:spPr>
        <p:txBody>
          <a:bodyPr wrap="none" rtlCol="0">
            <a:spAutoFit/>
          </a:bodyPr>
          <a:lstStyle/>
          <a:p>
            <a:r>
              <a:rPr lang="en-US" sz="2400" b="1" dirty="0" smtClean="0">
                <a:solidFill>
                  <a:srgbClr val="FF0000"/>
                </a:solidFill>
              </a:rPr>
              <a:t>T</a:t>
            </a:r>
            <a:endParaRPr lang="en-US" sz="2400" b="1" dirty="0">
              <a:solidFill>
                <a:srgbClr val="FF0000"/>
              </a:solidFill>
            </a:endParaRPr>
          </a:p>
        </p:txBody>
      </p:sp>
      <p:sp>
        <p:nvSpPr>
          <p:cNvPr id="14" name="Slide Number Placeholder 13"/>
          <p:cNvSpPr>
            <a:spLocks noGrp="1"/>
          </p:cNvSpPr>
          <p:nvPr>
            <p:ph type="sldNum" sz="quarter" idx="12"/>
          </p:nvPr>
        </p:nvSpPr>
        <p:spPr/>
        <p:txBody>
          <a:bodyPr/>
          <a:lstStyle/>
          <a:p>
            <a:fld id="{9A574043-4FC8-488D-8DCD-3E21E8267F69}" type="slidenum">
              <a:rPr lang="en-US" smtClean="0"/>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It’s Not a Test!</a:t>
            </a:r>
            <a:endParaRPr lang="en-US" sz="3200" b="1" dirty="0">
              <a:solidFill>
                <a:schemeClr val="tx2">
                  <a:lumMod val="60000"/>
                  <a:lumOff val="40000"/>
                </a:schemeClr>
              </a:solidFill>
            </a:endParaRPr>
          </a:p>
        </p:txBody>
      </p:sp>
      <p:sp>
        <p:nvSpPr>
          <p:cNvPr id="5" name="TextBox 4"/>
          <p:cNvSpPr txBox="1"/>
          <p:nvPr/>
        </p:nvSpPr>
        <p:spPr>
          <a:xfrm>
            <a:off x="533400" y="2971800"/>
            <a:ext cx="8001000" cy="923330"/>
          </a:xfrm>
          <a:prstGeom prst="rect">
            <a:avLst/>
          </a:prstGeom>
          <a:noFill/>
        </p:spPr>
        <p:txBody>
          <a:bodyPr wrap="square" rtlCol="0">
            <a:spAutoFit/>
          </a:bodyPr>
          <a:lstStyle/>
          <a:p>
            <a:pPr marL="1023938" indent="-1023938"/>
            <a:r>
              <a:rPr lang="en-US" dirty="0" smtClean="0"/>
              <a:t>9._______ Fillet weld gauges are used only by the foremen and quality inspectors to check the angle of the weld.</a:t>
            </a:r>
          </a:p>
          <a:p>
            <a:endParaRPr lang="en-US" dirty="0"/>
          </a:p>
        </p:txBody>
      </p:sp>
      <p:sp>
        <p:nvSpPr>
          <p:cNvPr id="6" name="Rectangle 5"/>
          <p:cNvSpPr/>
          <p:nvPr/>
        </p:nvSpPr>
        <p:spPr>
          <a:xfrm>
            <a:off x="457200" y="4038600"/>
            <a:ext cx="8305800" cy="923330"/>
          </a:xfrm>
          <a:prstGeom prst="rect">
            <a:avLst/>
          </a:prstGeom>
        </p:spPr>
        <p:txBody>
          <a:bodyPr wrap="square">
            <a:spAutoFit/>
          </a:bodyPr>
          <a:lstStyle/>
          <a:p>
            <a:endParaRPr lang="en-US" dirty="0" smtClean="0"/>
          </a:p>
          <a:p>
            <a:pPr marL="1023938" indent="-1023938"/>
            <a:r>
              <a:rPr lang="en-US" dirty="0" smtClean="0"/>
              <a:t>10._______ The root cause of welding distortion is high heat input.</a:t>
            </a:r>
          </a:p>
          <a:p>
            <a:endParaRPr lang="en-US" dirty="0" smtClean="0"/>
          </a:p>
        </p:txBody>
      </p:sp>
      <p:sp>
        <p:nvSpPr>
          <p:cNvPr id="9" name="Rectangle 8"/>
          <p:cNvSpPr/>
          <p:nvPr/>
        </p:nvSpPr>
        <p:spPr>
          <a:xfrm>
            <a:off x="533400" y="1828800"/>
            <a:ext cx="8153400" cy="646331"/>
          </a:xfrm>
          <a:prstGeom prst="rect">
            <a:avLst/>
          </a:prstGeom>
        </p:spPr>
        <p:txBody>
          <a:bodyPr wrap="square">
            <a:spAutoFit/>
          </a:bodyPr>
          <a:lstStyle/>
          <a:p>
            <a:pPr marL="1023938" indent="-1023938"/>
            <a:r>
              <a:rPr lang="en-US" dirty="0" smtClean="0"/>
              <a:t>8. _______ Residual  stress is the stress that can be removed through the flame straightening method of distortion control.</a:t>
            </a:r>
          </a:p>
        </p:txBody>
      </p:sp>
      <p:sp>
        <p:nvSpPr>
          <p:cNvPr id="10" name="TextBox 9"/>
          <p:cNvSpPr txBox="1"/>
          <p:nvPr/>
        </p:nvSpPr>
        <p:spPr>
          <a:xfrm>
            <a:off x="990600" y="1752600"/>
            <a:ext cx="325730" cy="461665"/>
          </a:xfrm>
          <a:prstGeom prst="rect">
            <a:avLst/>
          </a:prstGeom>
          <a:noFill/>
        </p:spPr>
        <p:txBody>
          <a:bodyPr wrap="square" rtlCol="0">
            <a:spAutoFit/>
          </a:bodyPr>
          <a:lstStyle/>
          <a:p>
            <a:r>
              <a:rPr lang="en-US" sz="2400" b="1" dirty="0" smtClean="0">
                <a:solidFill>
                  <a:srgbClr val="FF0000"/>
                </a:solidFill>
              </a:rPr>
              <a:t>F</a:t>
            </a:r>
            <a:endParaRPr lang="en-US" sz="2400" b="1" dirty="0">
              <a:solidFill>
                <a:srgbClr val="FF0000"/>
              </a:solidFill>
            </a:endParaRPr>
          </a:p>
        </p:txBody>
      </p:sp>
      <p:sp>
        <p:nvSpPr>
          <p:cNvPr id="11" name="TextBox 10"/>
          <p:cNvSpPr txBox="1"/>
          <p:nvPr/>
        </p:nvSpPr>
        <p:spPr>
          <a:xfrm>
            <a:off x="960052" y="4191000"/>
            <a:ext cx="335348" cy="461665"/>
          </a:xfrm>
          <a:prstGeom prst="rect">
            <a:avLst/>
          </a:prstGeom>
          <a:noFill/>
        </p:spPr>
        <p:txBody>
          <a:bodyPr wrap="square" rtlCol="0">
            <a:spAutoFit/>
          </a:bodyPr>
          <a:lstStyle/>
          <a:p>
            <a:r>
              <a:rPr lang="en-US" sz="2400" b="1" dirty="0" smtClean="0">
                <a:solidFill>
                  <a:srgbClr val="FF0000"/>
                </a:solidFill>
              </a:rPr>
              <a:t>T</a:t>
            </a:r>
            <a:endParaRPr lang="en-US" sz="2400" b="1" dirty="0">
              <a:solidFill>
                <a:srgbClr val="FF0000"/>
              </a:solidFill>
            </a:endParaRPr>
          </a:p>
        </p:txBody>
      </p:sp>
      <p:sp>
        <p:nvSpPr>
          <p:cNvPr id="12" name="TextBox 11"/>
          <p:cNvSpPr txBox="1"/>
          <p:nvPr/>
        </p:nvSpPr>
        <p:spPr>
          <a:xfrm>
            <a:off x="969670" y="2891135"/>
            <a:ext cx="325730" cy="461665"/>
          </a:xfrm>
          <a:prstGeom prst="rect">
            <a:avLst/>
          </a:prstGeom>
          <a:noFill/>
        </p:spPr>
        <p:txBody>
          <a:bodyPr wrap="square" rtlCol="0">
            <a:spAutoFit/>
          </a:bodyPr>
          <a:lstStyle/>
          <a:p>
            <a:r>
              <a:rPr lang="en-US" sz="2400" b="1" dirty="0" smtClean="0">
                <a:solidFill>
                  <a:srgbClr val="FF0000"/>
                </a:solidFill>
              </a:rPr>
              <a:t>F</a:t>
            </a:r>
            <a:endParaRPr lang="en-US" sz="2400" b="1" dirty="0">
              <a:solidFill>
                <a:srgbClr val="FF0000"/>
              </a:solidFill>
            </a:endParaRPr>
          </a:p>
        </p:txBody>
      </p:sp>
      <p:sp>
        <p:nvSpPr>
          <p:cNvPr id="13" name="Slide Number Placeholder 12"/>
          <p:cNvSpPr>
            <a:spLocks noGrp="1"/>
          </p:cNvSpPr>
          <p:nvPr>
            <p:ph type="sldNum" sz="quarter" idx="12"/>
          </p:nvPr>
        </p:nvSpPr>
        <p:spPr/>
        <p:txBody>
          <a:bodyPr/>
          <a:lstStyle/>
          <a:p>
            <a:fld id="{9A574043-4FC8-488D-8DCD-3E21E8267F69}"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p:cNvPicPr>
            <a:picLocks noChangeAspect="1" noChangeArrowheads="1"/>
          </p:cNvPicPr>
          <p:nvPr/>
        </p:nvPicPr>
        <p:blipFill>
          <a:blip r:embed="rId3" cstate="print"/>
          <a:srcRect/>
          <a:stretch>
            <a:fillRect/>
          </a:stretch>
        </p:blipFill>
        <p:spPr bwMode="auto">
          <a:xfrm>
            <a:off x="2133600" y="1066800"/>
            <a:ext cx="6408616" cy="4876800"/>
          </a:xfrm>
          <a:prstGeom prst="rect">
            <a:avLst/>
          </a:prstGeom>
          <a:noFill/>
          <a:ln w="9525">
            <a:noFill/>
            <a:miter lim="800000"/>
            <a:headEnd/>
            <a:tailEnd/>
          </a:ln>
        </p:spPr>
      </p:pic>
      <p:sp>
        <p:nvSpPr>
          <p:cNvPr id="3" name="Rectangle 2"/>
          <p:cNvSpPr/>
          <p:nvPr/>
        </p:nvSpPr>
        <p:spPr>
          <a:xfrm>
            <a:off x="381000" y="4419600"/>
            <a:ext cx="6922088"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Take a 10 </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minute b</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reak!</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Slide Number Placeholder 4"/>
          <p:cNvSpPr>
            <a:spLocks noGrp="1"/>
          </p:cNvSpPr>
          <p:nvPr>
            <p:ph type="sldNum" sz="quarter" idx="4294967295"/>
          </p:nvPr>
        </p:nvSpPr>
        <p:spPr>
          <a:xfrm>
            <a:off x="6553200" y="6356350"/>
            <a:ext cx="2133600" cy="365125"/>
          </a:xfrm>
        </p:spPr>
        <p:txBody>
          <a:bodyPr/>
          <a:lstStyle/>
          <a:p>
            <a:fld id="{9A574043-4FC8-488D-8DCD-3E21E8267F69}"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Welding</a:t>
            </a:r>
            <a:endParaRPr lang="en-US" dirty="0"/>
          </a:p>
        </p:txBody>
      </p:sp>
      <p:sp>
        <p:nvSpPr>
          <p:cNvPr id="5" name="Text Placeholder 4"/>
          <p:cNvSpPr>
            <a:spLocks noGrp="1"/>
          </p:cNvSpPr>
          <p:nvPr>
            <p:ph type="body" idx="1"/>
          </p:nvPr>
        </p:nvSpPr>
        <p:spPr/>
        <p:txBody>
          <a:bodyPr/>
          <a:lstStyle/>
          <a:p>
            <a:r>
              <a:rPr lang="en-US" dirty="0" smtClean="0"/>
              <a:t>Module 2</a:t>
            </a:r>
            <a:endParaRPr lang="en-US" dirty="0"/>
          </a:p>
        </p:txBody>
      </p:sp>
      <p:sp>
        <p:nvSpPr>
          <p:cNvPr id="6" name="Slide Number Placeholder 5"/>
          <p:cNvSpPr>
            <a:spLocks noGrp="1"/>
          </p:cNvSpPr>
          <p:nvPr>
            <p:ph type="sldNum" sz="quarter" idx="4294967295"/>
          </p:nvPr>
        </p:nvSpPr>
        <p:spPr>
          <a:xfrm>
            <a:off x="6553200" y="6356350"/>
            <a:ext cx="2133600" cy="365125"/>
          </a:xfrm>
        </p:spPr>
        <p:txBody>
          <a:bodyPr/>
          <a:lstStyle/>
          <a:p>
            <a:fld id="{9A574043-4FC8-488D-8DCD-3E21E8267F69}"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05400"/>
          </a:xfrm>
        </p:spPr>
        <p:txBody>
          <a:bodyPr>
            <a:normAutofit/>
          </a:bodyPr>
          <a:lstStyle/>
          <a:p>
            <a:r>
              <a:rPr lang="en-US" sz="2400" dirty="0" smtClean="0"/>
              <a:t>Weld Sizes: Is Bigger Better?</a:t>
            </a:r>
          </a:p>
          <a:p>
            <a:r>
              <a:rPr lang="en-US" sz="2400" dirty="0" smtClean="0"/>
              <a:t>Overwelding vs. Underwelding</a:t>
            </a:r>
          </a:p>
          <a:p>
            <a:r>
              <a:rPr lang="en-US" sz="2400" dirty="0" smtClean="0"/>
              <a:t>Welding Distortion</a:t>
            </a:r>
          </a:p>
          <a:p>
            <a:r>
              <a:rPr lang="en-US" sz="2400" dirty="0" smtClean="0"/>
              <a:t>Problems with Building Welds on Poor Quality Tacks</a:t>
            </a:r>
          </a:p>
          <a:p>
            <a:r>
              <a:rPr lang="en-US" sz="2400" dirty="0" smtClean="0"/>
              <a:t>Manual/Semi-Automatic Welding</a:t>
            </a:r>
          </a:p>
          <a:p>
            <a:r>
              <a:rPr lang="en-US" sz="2400" dirty="0" smtClean="0"/>
              <a:t>Track Welding</a:t>
            </a:r>
          </a:p>
          <a:p>
            <a:r>
              <a:rPr lang="en-US" sz="2400" dirty="0" smtClean="0"/>
              <a:t>Pipe Welding</a:t>
            </a:r>
          </a:p>
          <a:p>
            <a:r>
              <a:rPr lang="en-US" sz="2400" dirty="0" smtClean="0"/>
              <a:t>Tacking</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Topics</a:t>
            </a:r>
            <a:endParaRPr lang="en-US" sz="3200" b="1" dirty="0">
              <a:solidFill>
                <a:schemeClr val="accent1"/>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After this module, you will be able to:</a:t>
            </a:r>
          </a:p>
          <a:p>
            <a:pPr marL="739775" lvl="1" indent="-282575">
              <a:buFont typeface="Arial" pitchFamily="34" charset="0"/>
              <a:buChar char="•"/>
            </a:pPr>
            <a:r>
              <a:rPr lang="en-US" sz="2400" dirty="0" smtClean="0"/>
              <a:t>Define distortion control and explain how it applies to shipbuilding</a:t>
            </a:r>
          </a:p>
          <a:p>
            <a:pPr>
              <a:buNone/>
            </a:pPr>
            <a:r>
              <a:rPr lang="en-US" sz="2400" dirty="0" smtClean="0"/>
              <a:t>This is how:</a:t>
            </a:r>
          </a:p>
          <a:p>
            <a:pPr lvl="1">
              <a:buFont typeface="Arial" pitchFamily="34" charset="0"/>
              <a:buChar char="•"/>
            </a:pPr>
            <a:r>
              <a:rPr lang="en-US" sz="2400" dirty="0" smtClean="0"/>
              <a:t>We shall discuss the affects of distorted material</a:t>
            </a:r>
          </a:p>
          <a:p>
            <a:pPr lvl="1">
              <a:buFont typeface="Arial" pitchFamily="34" charset="0"/>
              <a:buChar char="•"/>
            </a:pPr>
            <a:r>
              <a:rPr lang="en-US" sz="2400" dirty="0" smtClean="0"/>
              <a:t>We shall explain the importance of distortion control </a:t>
            </a:r>
          </a:p>
          <a:p>
            <a:pPr lvl="1">
              <a:buFont typeface="Arial" pitchFamily="34" charset="0"/>
              <a:buChar char="•"/>
            </a:pPr>
            <a:r>
              <a:rPr lang="en-US" sz="2400" dirty="0" smtClean="0"/>
              <a:t>We shall identify the five (5) specific types of weld distortion</a:t>
            </a:r>
          </a:p>
          <a:p>
            <a:pPr lvl="1">
              <a:buFont typeface="Arial" pitchFamily="34" charset="0"/>
              <a:buChar char="•"/>
            </a:pPr>
            <a:r>
              <a:rPr lang="en-US" sz="2400" dirty="0" smtClean="0"/>
              <a:t>We shall discuss the process of distortion control </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tx2">
                    <a:lumMod val="40000"/>
                    <a:lumOff val="60000"/>
                  </a:schemeClr>
                </a:solidFill>
              </a:rPr>
              <a:t>Objectives</a:t>
            </a:r>
            <a:endParaRPr lang="en-US" sz="3200" b="1" dirty="0">
              <a:solidFill>
                <a:schemeClr val="tx2">
                  <a:lumMod val="40000"/>
                  <a:lumOff val="6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ea typeface="+mn-ea"/>
                <a:cs typeface="+mn-cs"/>
              </a:rPr>
              <a:t>Importance of Welding</a:t>
            </a:r>
          </a:p>
        </p:txBody>
      </p:sp>
      <p:pic>
        <p:nvPicPr>
          <p:cNvPr id="4" name="Picture 3"/>
          <p:cNvPicPr/>
          <p:nvPr/>
        </p:nvPicPr>
        <p:blipFill>
          <a:blip r:embed="rId3" cstate="print"/>
          <a:srcRect/>
          <a:stretch>
            <a:fillRect/>
          </a:stretch>
        </p:blipFill>
        <p:spPr bwMode="auto">
          <a:xfrm>
            <a:off x="1981200" y="2743200"/>
            <a:ext cx="5023347" cy="3352800"/>
          </a:xfrm>
          <a:prstGeom prst="rect">
            <a:avLst/>
          </a:prstGeom>
          <a:ln>
            <a:noFill/>
          </a:ln>
          <a:effectLst>
            <a:outerShdw blurRad="292100" dist="139700" dir="2700000" algn="tl" rotWithShape="0">
              <a:srgbClr val="333333">
                <a:alpha val="65000"/>
              </a:srgbClr>
            </a:outerShdw>
          </a:effectLst>
        </p:spPr>
      </p:pic>
      <p:sp>
        <p:nvSpPr>
          <p:cNvPr id="5" name="Content Placeholder 1"/>
          <p:cNvSpPr>
            <a:spLocks noGrp="1"/>
          </p:cNvSpPr>
          <p:nvPr>
            <p:ph idx="1"/>
          </p:nvPr>
        </p:nvSpPr>
        <p:spPr>
          <a:xfrm>
            <a:off x="381000" y="1600200"/>
            <a:ext cx="8077200" cy="5029200"/>
          </a:xfrm>
        </p:spPr>
        <p:txBody>
          <a:bodyPr>
            <a:normAutofit/>
          </a:bodyPr>
          <a:lstStyle/>
          <a:p>
            <a:pPr>
              <a:buNone/>
            </a:pPr>
            <a:r>
              <a:rPr lang="en-US" sz="2400" dirty="0" smtClean="0">
                <a:latin typeface="+mj-lt"/>
              </a:rPr>
              <a:t>Why is welding important?  </a:t>
            </a:r>
          </a:p>
          <a:p>
            <a:pPr>
              <a:buNone/>
            </a:pPr>
            <a:endParaRPr lang="en-US" sz="2400" dirty="0" smtClean="0">
              <a:latin typeface="+mj-lt"/>
            </a:endParaRPr>
          </a:p>
        </p:txBody>
      </p:sp>
      <p:sp>
        <p:nvSpPr>
          <p:cNvPr id="6" name="Slide Number Placeholder 5"/>
          <p:cNvSpPr>
            <a:spLocks noGrp="1"/>
          </p:cNvSpPr>
          <p:nvPr>
            <p:ph type="sldNum" sz="quarter" idx="12"/>
          </p:nvPr>
        </p:nvSpPr>
        <p:spPr/>
        <p:txBody>
          <a:bodyPr/>
          <a:lstStyle/>
          <a:p>
            <a:fld id="{9A574043-4FC8-488D-8DCD-3E21E8267F69}"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029200"/>
          </a:xfrm>
        </p:spPr>
        <p:txBody>
          <a:bodyPr>
            <a:normAutofit lnSpcReduction="10000"/>
          </a:bodyPr>
          <a:lstStyle/>
          <a:p>
            <a:pPr>
              <a:buNone/>
            </a:pPr>
            <a:r>
              <a:rPr lang="en-US" sz="2400" dirty="0" smtClean="0">
                <a:latin typeface="+mj-lt"/>
              </a:rPr>
              <a:t>It is easier for designers to see the whole picture whereas welders and </a:t>
            </a:r>
            <a:r>
              <a:rPr lang="en-US" sz="2400" dirty="0" err="1" smtClean="0">
                <a:latin typeface="+mj-lt"/>
              </a:rPr>
              <a:t>shipfitters</a:t>
            </a:r>
            <a:r>
              <a:rPr lang="en-US" sz="2400" dirty="0" smtClean="0">
                <a:latin typeface="+mj-lt"/>
              </a:rPr>
              <a:t> normally only see the area in which they are working.  </a:t>
            </a:r>
          </a:p>
          <a:p>
            <a:pPr>
              <a:buNone/>
            </a:pPr>
            <a:endParaRPr lang="en-US" sz="2400" dirty="0" smtClean="0">
              <a:latin typeface="+mj-lt"/>
            </a:endParaRPr>
          </a:p>
          <a:p>
            <a:pPr>
              <a:buNone/>
            </a:pPr>
            <a:r>
              <a:rPr lang="en-US" sz="2400" dirty="0" smtClean="0">
                <a:latin typeface="+mj-lt"/>
              </a:rPr>
              <a:t>Therefore, in designing welded connections designers should consider the work necessary for the shipfitter and the welder as well as specify the amount and size of weld actually required per design specifications. </a:t>
            </a:r>
          </a:p>
          <a:p>
            <a:pPr>
              <a:buNone/>
            </a:pPr>
            <a:endParaRPr lang="en-US" sz="2400" dirty="0" smtClean="0">
              <a:latin typeface="+mj-lt"/>
            </a:endParaRPr>
          </a:p>
          <a:p>
            <a:pPr>
              <a:buNone/>
            </a:pPr>
            <a:r>
              <a:rPr lang="en-US" sz="2400" dirty="0" smtClean="0">
                <a:latin typeface="+mj-lt"/>
              </a:rPr>
              <a:t>Welders and </a:t>
            </a:r>
            <a:r>
              <a:rPr lang="en-US" sz="2400" dirty="0" err="1" smtClean="0">
                <a:latin typeface="+mj-lt"/>
              </a:rPr>
              <a:t>shipfitters</a:t>
            </a:r>
            <a:r>
              <a:rPr lang="en-US" sz="2400" dirty="0" smtClean="0">
                <a:latin typeface="+mj-lt"/>
              </a:rPr>
              <a:t> should follow the engineering drawings and instructions as closely as possible so the overall project is successful and meets expected financial goals. This is important for the company and competition for future work. </a:t>
            </a:r>
            <a:endParaRPr lang="en-US" sz="2400" b="1" dirty="0">
              <a:latin typeface="+mj-lt"/>
            </a:endParaRPr>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lvl="0" indent="-342900">
              <a:spcBef>
                <a:spcPct val="20000"/>
              </a:spcBef>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n-ea"/>
                <a:cs typeface="+mn-cs"/>
              </a:rPr>
              <a:t>Weld Size:</a:t>
            </a:r>
            <a:r>
              <a:rPr kumimoji="0" lang="en-US" sz="3200" b="1" i="0" u="none" strike="noStrike" kern="1200" cap="none" spc="0" normalizeH="0" noProof="0" dirty="0" smtClean="0">
                <a:ln>
                  <a:noFill/>
                </a:ln>
                <a:solidFill>
                  <a:schemeClr val="tx2">
                    <a:lumMod val="60000"/>
                    <a:lumOff val="40000"/>
                  </a:schemeClr>
                </a:solidFill>
                <a:effectLst/>
                <a:uLnTx/>
                <a:uFillTx/>
                <a:latin typeface="+mj-lt"/>
                <a:ea typeface="+mn-ea"/>
                <a:cs typeface="+mn-cs"/>
              </a:rPr>
              <a:t> Is Bigger Better?</a:t>
            </a:r>
            <a:endParaRPr lang="en-US" sz="3200" b="1" dirty="0">
              <a:solidFill>
                <a:schemeClr val="tx2">
                  <a:lumMod val="60000"/>
                  <a:lumOff val="40000"/>
                </a:schemeClr>
              </a:solidFill>
              <a:latin typeface="+mj-lt"/>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The main topic of this course is distortion control.</a:t>
            </a:r>
          </a:p>
          <a:p>
            <a:pPr>
              <a:buNone/>
            </a:pPr>
            <a:endParaRPr lang="en-US" sz="2400" dirty="0" smtClean="0"/>
          </a:p>
          <a:p>
            <a:pPr>
              <a:buNone/>
            </a:pPr>
            <a:r>
              <a:rPr lang="en-US" sz="2400" dirty="0" smtClean="0"/>
              <a:t>It is critical to your job knowledge and the quality of our ships.</a:t>
            </a:r>
          </a:p>
          <a:p>
            <a:pPr>
              <a:buNone/>
            </a:pPr>
            <a:endParaRPr lang="en-US" sz="2400" dirty="0" smtClean="0"/>
          </a:p>
          <a:p>
            <a:pPr>
              <a:buNone/>
            </a:pPr>
            <a:r>
              <a:rPr lang="en-US" sz="2400" dirty="0" smtClean="0"/>
              <a:t>The goal of this course is to aid you in understanding what distortion is and how to help control and reduce it.</a:t>
            </a:r>
          </a:p>
          <a:p>
            <a:pPr>
              <a:buNone/>
            </a:pP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Why are you here?</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58200" cy="4724400"/>
          </a:xfrm>
        </p:spPr>
        <p:txBody>
          <a:bodyPr>
            <a:normAutofit/>
          </a:bodyPr>
          <a:lstStyle/>
          <a:p>
            <a:pPr>
              <a:buNone/>
            </a:pPr>
            <a:r>
              <a:rPr lang="en-US" sz="2400" dirty="0" smtClean="0"/>
              <a:t>Almost any weld can be made in any material in any position. A number of factors can affect the cost of producing a weld.  Welding to the design specified size is one major way to control welding cost.  </a:t>
            </a:r>
          </a:p>
          <a:p>
            <a:pPr>
              <a:buNone/>
            </a:pPr>
            <a:endParaRPr lang="en-US" sz="1200" dirty="0" smtClean="0"/>
          </a:p>
          <a:p>
            <a:pPr>
              <a:buNone/>
            </a:pPr>
            <a:r>
              <a:rPr lang="en-US" sz="2400" dirty="0" smtClean="0"/>
              <a:t>Reducing the groove angle can decrease the welding filler metal required to complete the weld as well as decrease the time required to fill the larger groove opening. </a:t>
            </a:r>
          </a:p>
          <a:p>
            <a:pPr>
              <a:buNone/>
            </a:pPr>
            <a:endParaRPr lang="en-US" sz="1200" dirty="0" smtClean="0"/>
          </a:p>
          <a:p>
            <a:endParaRPr lang="en-US" sz="2000" b="1" dirty="0">
              <a:latin typeface="Arial Black" pitchFamily="34" charset="0"/>
            </a:endParaRPr>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lvl="0" indent="-342900">
              <a:spcBef>
                <a:spcPct val="20000"/>
              </a:spcBef>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n-ea"/>
                <a:cs typeface="+mn-cs"/>
              </a:rPr>
              <a:t>Weld Size:</a:t>
            </a:r>
            <a:r>
              <a:rPr kumimoji="0" lang="en-US" sz="3200" b="1" i="0" u="none" strike="noStrike" kern="1200" cap="none" spc="0" normalizeH="0" noProof="0" dirty="0" smtClean="0">
                <a:ln>
                  <a:noFill/>
                </a:ln>
                <a:solidFill>
                  <a:schemeClr val="tx2">
                    <a:lumMod val="60000"/>
                    <a:lumOff val="40000"/>
                  </a:schemeClr>
                </a:solidFill>
                <a:effectLst/>
                <a:uLnTx/>
                <a:uFillTx/>
                <a:latin typeface="+mj-lt"/>
                <a:ea typeface="+mn-ea"/>
                <a:cs typeface="+mn-cs"/>
              </a:rPr>
              <a:t> </a:t>
            </a:r>
            <a:r>
              <a:rPr lang="en-US" sz="3200" b="1" dirty="0" smtClean="0">
                <a:solidFill>
                  <a:schemeClr val="tx2">
                    <a:lumMod val="60000"/>
                    <a:lumOff val="40000"/>
                  </a:schemeClr>
                </a:solidFill>
              </a:rPr>
              <a:t>Is Bigger Better?</a:t>
            </a:r>
            <a:endParaRPr lang="en-US" sz="3200" b="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On thin material, smaller welds can actually have increased strength because the weld cools faster which means harder weld metal in higher strength</a:t>
            </a:r>
          </a:p>
          <a:p>
            <a:endParaRPr lang="en-US" sz="2400" dirty="0" smtClean="0"/>
          </a:p>
          <a:p>
            <a:r>
              <a:rPr lang="en-US" sz="2400" dirty="0" smtClean="0"/>
              <a:t>Overwelding on thin plate or creating an additional pass adds heat and distortion without improving the strength of the plate</a:t>
            </a:r>
          </a:p>
          <a:p>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Weld Size: Is Bigger Better?</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686800" cy="4525963"/>
          </a:xfrm>
        </p:spPr>
        <p:txBody>
          <a:bodyPr>
            <a:normAutofit/>
          </a:bodyPr>
          <a:lstStyle/>
          <a:p>
            <a:pPr>
              <a:buNone/>
            </a:pPr>
            <a:r>
              <a:rPr lang="en-US" sz="2200" dirty="0" smtClean="0"/>
              <a:t>Overwelding and under welding each present their own set of problems. In the following section, we will examine both and their overall effects on the cost and quality of the project.</a:t>
            </a:r>
          </a:p>
          <a:p>
            <a:pPr>
              <a:buNone/>
            </a:pPr>
            <a:endParaRPr lang="en-US" sz="1200" dirty="0" smtClean="0"/>
          </a:p>
          <a:p>
            <a:pPr>
              <a:buNone/>
            </a:pPr>
            <a:r>
              <a:rPr lang="en-US" sz="2200" dirty="0" smtClean="0"/>
              <a:t>Despite common belief by some that more is better, the cost of over and under welding both add non-valve as time and labor are drastically impacted.  Labor is the most significant of the cost. </a:t>
            </a:r>
          </a:p>
          <a:p>
            <a:endParaRPr lang="en-US" b="1" dirty="0"/>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lvl="0" indent="-342900">
              <a:spcBef>
                <a:spcPct val="20000"/>
              </a:spcBef>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n-ea"/>
                <a:cs typeface="+mn-cs"/>
              </a:rPr>
              <a:t>Overwelding vs. Underwelding</a:t>
            </a:r>
            <a:endParaRPr lang="en-US" sz="3200" b="1" dirty="0">
              <a:solidFill>
                <a:schemeClr val="tx2">
                  <a:lumMod val="60000"/>
                  <a:lumOff val="40000"/>
                </a:schemeClr>
              </a:solidFill>
              <a:latin typeface="+mj-lt"/>
            </a:endParaRPr>
          </a:p>
        </p:txBody>
      </p:sp>
      <p:graphicFrame>
        <p:nvGraphicFramePr>
          <p:cNvPr id="5" name="Table 4"/>
          <p:cNvGraphicFramePr>
            <a:graphicFrameLocks noGrp="1"/>
          </p:cNvGraphicFramePr>
          <p:nvPr/>
        </p:nvGraphicFramePr>
        <p:xfrm>
          <a:off x="1828800" y="4495800"/>
          <a:ext cx="6096000" cy="1752600"/>
        </p:xfrm>
        <a:graphic>
          <a:graphicData uri="http://schemas.openxmlformats.org/drawingml/2006/table">
            <a:tbl>
              <a:tblPr firstRow="1" bandRow="1">
                <a:tableStyleId>{5C22544A-7EE6-4342-B048-85BDC9FD1C3A}</a:tableStyleId>
              </a:tblPr>
              <a:tblGrid>
                <a:gridCol w="1143000"/>
                <a:gridCol w="1295400"/>
                <a:gridCol w="1219200"/>
                <a:gridCol w="1219200"/>
                <a:gridCol w="1219200"/>
              </a:tblGrid>
              <a:tr h="370840">
                <a:tc>
                  <a:txBody>
                    <a:bodyPr/>
                    <a:lstStyle/>
                    <a:p>
                      <a:pPr algn="ctr"/>
                      <a:r>
                        <a:rPr lang="en-US" dirty="0" smtClean="0"/>
                        <a:t>Weld </a:t>
                      </a:r>
                    </a:p>
                    <a:p>
                      <a:pPr algn="ctr"/>
                      <a:r>
                        <a:rPr lang="en-US" dirty="0" smtClean="0"/>
                        <a:t>Size</a:t>
                      </a:r>
                      <a:endParaRPr lang="en-US" dirty="0"/>
                    </a:p>
                  </a:txBody>
                  <a:tcPr/>
                </a:tc>
                <a:tc>
                  <a:txBody>
                    <a:bodyPr/>
                    <a:lstStyle/>
                    <a:p>
                      <a:pPr algn="ctr"/>
                      <a:r>
                        <a:rPr lang="en-US" dirty="0" smtClean="0"/>
                        <a:t>Weld Passes</a:t>
                      </a:r>
                      <a:endParaRPr lang="en-US" dirty="0"/>
                    </a:p>
                  </a:txBody>
                  <a:tcPr/>
                </a:tc>
                <a:tc>
                  <a:txBody>
                    <a:bodyPr/>
                    <a:lstStyle/>
                    <a:p>
                      <a:pPr algn="ctr"/>
                      <a:r>
                        <a:rPr lang="en-US" dirty="0" smtClean="0"/>
                        <a:t>Flat</a:t>
                      </a:r>
                    </a:p>
                    <a:p>
                      <a:pPr algn="ctr"/>
                      <a:r>
                        <a:rPr lang="en-US" dirty="0" smtClean="0"/>
                        <a:t>(16 ft/hr)</a:t>
                      </a:r>
                      <a:endParaRPr lang="en-US" dirty="0"/>
                    </a:p>
                  </a:txBody>
                  <a:tcPr/>
                </a:tc>
                <a:tc>
                  <a:txBody>
                    <a:bodyPr/>
                    <a:lstStyle/>
                    <a:p>
                      <a:pPr algn="ctr"/>
                      <a:r>
                        <a:rPr lang="en-US" dirty="0" smtClean="0"/>
                        <a:t>Vertical</a:t>
                      </a:r>
                    </a:p>
                    <a:p>
                      <a:pPr algn="ctr"/>
                      <a:r>
                        <a:rPr lang="en-US" dirty="0" smtClean="0"/>
                        <a:t>(8 ft/hr)</a:t>
                      </a:r>
                      <a:endParaRPr lang="en-US" dirty="0"/>
                    </a:p>
                  </a:txBody>
                  <a:tcPr/>
                </a:tc>
                <a:tc>
                  <a:txBody>
                    <a:bodyPr/>
                    <a:lstStyle/>
                    <a:p>
                      <a:pPr algn="ctr"/>
                      <a:r>
                        <a:rPr lang="en-US" dirty="0" smtClean="0"/>
                        <a:t>Overhead</a:t>
                      </a:r>
                    </a:p>
                    <a:p>
                      <a:pPr algn="ctr"/>
                      <a:r>
                        <a:rPr lang="en-US" dirty="0" smtClean="0"/>
                        <a:t>(4 ft/hr)</a:t>
                      </a:r>
                      <a:endParaRPr lang="en-US" dirty="0"/>
                    </a:p>
                  </a:txBody>
                  <a:tcPr/>
                </a:tc>
              </a:tr>
              <a:tr h="370840">
                <a:tc>
                  <a:txBody>
                    <a:bodyPr/>
                    <a:lstStyle/>
                    <a:p>
                      <a:r>
                        <a:rPr lang="en-US" dirty="0" smtClean="0"/>
                        <a:t>3/16”</a:t>
                      </a:r>
                      <a:endParaRPr lang="en-US" dirty="0"/>
                    </a:p>
                  </a:txBody>
                  <a:tcPr/>
                </a:tc>
                <a:tc>
                  <a:txBody>
                    <a:bodyPr/>
                    <a:lstStyle/>
                    <a:p>
                      <a:r>
                        <a:rPr lang="en-US" dirty="0" smtClean="0"/>
                        <a:t>1</a:t>
                      </a:r>
                      <a:endParaRPr lang="en-US" dirty="0"/>
                    </a:p>
                  </a:txBody>
                  <a:tcPr/>
                </a:tc>
                <a:tc>
                  <a:txBody>
                    <a:bodyPr/>
                    <a:lstStyle/>
                    <a:p>
                      <a:r>
                        <a:rPr lang="en-US" dirty="0" smtClean="0"/>
                        <a:t>6.25 </a:t>
                      </a:r>
                      <a:endParaRPr lang="en-US" dirty="0"/>
                    </a:p>
                  </a:txBody>
                  <a:tcPr/>
                </a:tc>
                <a:tc>
                  <a:txBody>
                    <a:bodyPr/>
                    <a:lstStyle/>
                    <a:p>
                      <a:r>
                        <a:rPr lang="en-US" dirty="0" smtClean="0"/>
                        <a:t>12.5</a:t>
                      </a:r>
                      <a:endParaRPr lang="en-US" dirty="0"/>
                    </a:p>
                  </a:txBody>
                  <a:tcPr/>
                </a:tc>
                <a:tc>
                  <a:txBody>
                    <a:bodyPr/>
                    <a:lstStyle/>
                    <a:p>
                      <a:r>
                        <a:rPr lang="en-US" dirty="0" smtClean="0"/>
                        <a:t>25</a:t>
                      </a:r>
                      <a:endParaRPr lang="en-US" dirty="0"/>
                    </a:p>
                  </a:txBody>
                  <a:tcPr/>
                </a:tc>
              </a:tr>
              <a:tr h="370840">
                <a:tc>
                  <a:txBody>
                    <a:bodyPr/>
                    <a:lstStyle/>
                    <a:p>
                      <a:r>
                        <a:rPr lang="en-US" dirty="0" smtClean="0"/>
                        <a:t>3/8”</a:t>
                      </a:r>
                      <a:endParaRPr lang="en-US" dirty="0"/>
                    </a:p>
                  </a:txBody>
                  <a:tcPr/>
                </a:tc>
                <a:tc>
                  <a:txBody>
                    <a:bodyPr/>
                    <a:lstStyle/>
                    <a:p>
                      <a:r>
                        <a:rPr lang="en-US" dirty="0" smtClean="0"/>
                        <a:t>2</a:t>
                      </a:r>
                      <a:endParaRPr lang="en-US" dirty="0"/>
                    </a:p>
                  </a:txBody>
                  <a:tcPr/>
                </a:tc>
                <a:tc>
                  <a:txBody>
                    <a:bodyPr/>
                    <a:lstStyle/>
                    <a:p>
                      <a:r>
                        <a:rPr lang="en-US" dirty="0" smtClean="0"/>
                        <a:t>13.5</a:t>
                      </a:r>
                      <a:endParaRPr lang="en-US" dirty="0"/>
                    </a:p>
                  </a:txBody>
                  <a:tcPr/>
                </a:tc>
                <a:tc>
                  <a:txBody>
                    <a:bodyPr/>
                    <a:lstStyle/>
                    <a:p>
                      <a:r>
                        <a:rPr lang="en-US" dirty="0" smtClean="0"/>
                        <a:t>27</a:t>
                      </a:r>
                      <a:endParaRPr lang="en-US" dirty="0"/>
                    </a:p>
                  </a:txBody>
                  <a:tcPr/>
                </a:tc>
                <a:tc>
                  <a:txBody>
                    <a:bodyPr/>
                    <a:lstStyle/>
                    <a:p>
                      <a:r>
                        <a:rPr lang="en-US" dirty="0" smtClean="0"/>
                        <a:t>54</a:t>
                      </a:r>
                      <a:endParaRPr lang="en-US" dirty="0"/>
                    </a:p>
                  </a:txBody>
                  <a:tcPr/>
                </a:tc>
              </a:tr>
              <a:tr h="370840">
                <a:tc>
                  <a:txBody>
                    <a:bodyPr/>
                    <a:lstStyle/>
                    <a:p>
                      <a:r>
                        <a:rPr lang="en-US" dirty="0" smtClean="0"/>
                        <a:t>5/8”</a:t>
                      </a:r>
                      <a:endParaRPr lang="en-US" dirty="0"/>
                    </a:p>
                  </a:txBody>
                  <a:tcPr/>
                </a:tc>
                <a:tc>
                  <a:txBody>
                    <a:bodyPr/>
                    <a:lstStyle/>
                    <a:p>
                      <a:r>
                        <a:rPr lang="en-US" dirty="0" smtClean="0"/>
                        <a:t>3</a:t>
                      </a:r>
                      <a:endParaRPr lang="en-US" dirty="0"/>
                    </a:p>
                  </a:txBody>
                  <a:tcPr/>
                </a:tc>
                <a:tc>
                  <a:txBody>
                    <a:bodyPr/>
                    <a:lstStyle/>
                    <a:p>
                      <a:r>
                        <a:rPr lang="en-US" dirty="0" smtClean="0"/>
                        <a:t>20.5</a:t>
                      </a:r>
                      <a:endParaRPr lang="en-US" dirty="0"/>
                    </a:p>
                  </a:txBody>
                  <a:tcPr/>
                </a:tc>
                <a:tc>
                  <a:txBody>
                    <a:bodyPr/>
                    <a:lstStyle/>
                    <a:p>
                      <a:r>
                        <a:rPr lang="en-US" dirty="0" smtClean="0"/>
                        <a:t>41.5</a:t>
                      </a:r>
                      <a:endParaRPr lang="en-US" dirty="0"/>
                    </a:p>
                  </a:txBody>
                  <a:tcPr/>
                </a:tc>
                <a:tc>
                  <a:txBody>
                    <a:bodyPr/>
                    <a:lstStyle/>
                    <a:p>
                      <a:r>
                        <a:rPr lang="en-US" dirty="0" smtClean="0"/>
                        <a:t>83</a:t>
                      </a:r>
                      <a:endParaRPr lang="en-US" dirty="0"/>
                    </a:p>
                  </a:txBody>
                  <a:tcPr/>
                </a:tc>
              </a:tr>
            </a:tbl>
          </a:graphicData>
        </a:graphic>
      </p:graphicFrame>
      <p:sp>
        <p:nvSpPr>
          <p:cNvPr id="7" name="TextBox 6"/>
          <p:cNvSpPr txBox="1"/>
          <p:nvPr/>
        </p:nvSpPr>
        <p:spPr>
          <a:xfrm>
            <a:off x="2057400" y="4038600"/>
            <a:ext cx="5585760" cy="369332"/>
          </a:xfrm>
          <a:prstGeom prst="rect">
            <a:avLst/>
          </a:prstGeom>
          <a:noFill/>
        </p:spPr>
        <p:txBody>
          <a:bodyPr wrap="none" rtlCol="0">
            <a:spAutoFit/>
          </a:bodyPr>
          <a:lstStyle/>
          <a:p>
            <a:r>
              <a:rPr lang="en-US" b="1" dirty="0" smtClean="0"/>
              <a:t>Cumulative Fillet Weld Time (hrs) Based on 100ft of Weld</a:t>
            </a:r>
            <a:endParaRPr lang="en-US" b="1" dirty="0"/>
          </a:p>
        </p:txBody>
      </p:sp>
      <p:sp>
        <p:nvSpPr>
          <p:cNvPr id="9" name="TextBox 8"/>
          <p:cNvSpPr txBox="1"/>
          <p:nvPr/>
        </p:nvSpPr>
        <p:spPr>
          <a:xfrm>
            <a:off x="2362200" y="6324600"/>
            <a:ext cx="51816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Note: Weld prep for additional pass </a:t>
            </a:r>
            <a:r>
              <a:rPr lang="en-US" i="1" dirty="0" smtClean="0">
                <a:solidFill>
                  <a:schemeClr val="bg1"/>
                </a:solidFill>
              </a:rPr>
              <a:t>≈</a:t>
            </a:r>
            <a:r>
              <a:rPr lang="en-US" dirty="0" smtClean="0">
                <a:solidFill>
                  <a:schemeClr val="bg1"/>
                </a:solidFill>
              </a:rPr>
              <a:t> </a:t>
            </a:r>
            <a:r>
              <a:rPr lang="en-US" dirty="0" smtClean="0"/>
              <a:t>15% weld time </a:t>
            </a:r>
            <a:endParaRPr lang="en-US" dirty="0"/>
          </a:p>
        </p:txBody>
      </p:sp>
      <p:sp>
        <p:nvSpPr>
          <p:cNvPr id="8" name="Slide Number Placeholder 7"/>
          <p:cNvSpPr>
            <a:spLocks noGrp="1"/>
          </p:cNvSpPr>
          <p:nvPr>
            <p:ph type="sldNum" sz="quarter" idx="12"/>
          </p:nvPr>
        </p:nvSpPr>
        <p:spPr/>
        <p:txBody>
          <a:bodyPr/>
          <a:lstStyle/>
          <a:p>
            <a:fld id="{9A574043-4FC8-488D-8DCD-3E21E8267F69}"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4495800" cy="4953000"/>
          </a:xfrm>
        </p:spPr>
        <p:txBody>
          <a:bodyPr>
            <a:normAutofit/>
          </a:bodyPr>
          <a:lstStyle/>
          <a:p>
            <a:pPr>
              <a:buNone/>
            </a:pPr>
            <a:r>
              <a:rPr lang="en-US" sz="2400" b="1" dirty="0" smtClean="0"/>
              <a:t>What is weld distortion?</a:t>
            </a:r>
          </a:p>
          <a:p>
            <a:r>
              <a:rPr lang="en-US" sz="2400" dirty="0" smtClean="0"/>
              <a:t>The alteration of the design shape (or other characteristic) of an object</a:t>
            </a:r>
          </a:p>
          <a:p>
            <a:pPr>
              <a:buNone/>
            </a:pPr>
            <a:endParaRPr lang="en-US" sz="2400" dirty="0" smtClean="0"/>
          </a:p>
          <a:p>
            <a:pPr>
              <a:buNone/>
            </a:pPr>
            <a:r>
              <a:rPr lang="en-US" sz="2400" b="1" dirty="0" smtClean="0"/>
              <a:t>What is distortion control?</a:t>
            </a:r>
          </a:p>
          <a:p>
            <a:r>
              <a:rPr lang="en-US" sz="2400" dirty="0" smtClean="0"/>
              <a:t>The process of controlling the potential distortion in an object, such as distortion in a weldment caused by welding</a:t>
            </a:r>
          </a:p>
          <a:p>
            <a:pPr>
              <a:buNone/>
            </a:pPr>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Weld Distortion</a:t>
            </a:r>
            <a:endParaRPr lang="en-US" sz="3200" b="1" dirty="0">
              <a:solidFill>
                <a:schemeClr val="tx2">
                  <a:lumMod val="60000"/>
                  <a:lumOff val="40000"/>
                </a:schemeClr>
              </a:solidFill>
            </a:endParaRPr>
          </a:p>
        </p:txBody>
      </p:sp>
      <p:pic>
        <p:nvPicPr>
          <p:cNvPr id="4" name="Picture 2"/>
          <p:cNvPicPr>
            <a:picLocks noChangeAspect="1" noChangeArrowheads="1"/>
          </p:cNvPicPr>
          <p:nvPr/>
        </p:nvPicPr>
        <p:blipFill>
          <a:blip r:embed="rId3" cstate="email"/>
          <a:srcRect/>
          <a:stretch>
            <a:fillRect/>
          </a:stretch>
        </p:blipFill>
        <p:spPr bwMode="auto">
          <a:xfrm>
            <a:off x="4953000" y="2057400"/>
            <a:ext cx="3962400" cy="3581400"/>
          </a:xfrm>
          <a:prstGeom prst="rect">
            <a:avLst/>
          </a:prstGeom>
          <a:ln>
            <a:noFill/>
          </a:ln>
          <a:effectLst>
            <a:outerShdw blurRad="292100" dist="139700" dir="2700000" algn="tl" rotWithShape="0">
              <a:srgbClr val="333333">
                <a:alpha val="65000"/>
              </a:srgbClr>
            </a:outerShdw>
          </a:effectLst>
        </p:spPr>
      </p:pic>
      <p:sp>
        <p:nvSpPr>
          <p:cNvPr id="625665" name="Text Box 1"/>
          <p:cNvSpPr txBox="1">
            <a:spLocks noChangeArrowheads="1"/>
          </p:cNvSpPr>
          <p:nvPr/>
        </p:nvSpPr>
        <p:spPr bwMode="auto">
          <a:xfrm>
            <a:off x="5943600" y="1676400"/>
            <a:ext cx="706437" cy="307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chemeClr val="tx1"/>
                </a:solidFill>
                <a:effectLst/>
                <a:latin typeface="Calibri" pitchFamily="34" charset="0"/>
              </a:rPr>
              <a:t>Inserts</a:t>
            </a:r>
            <a:endParaRPr kumimoji="0" lang="en-US" sz="1800" b="0" i="0" u="none" strike="noStrike" cap="none" normalizeH="0" baseline="0" smtClean="0">
              <a:ln>
                <a:noFill/>
              </a:ln>
              <a:solidFill>
                <a:schemeClr val="tx1"/>
              </a:solidFill>
              <a:effectLst/>
              <a:latin typeface="Arial" pitchFamily="34" charset="0"/>
            </a:endParaRPr>
          </a:p>
        </p:txBody>
      </p:sp>
      <p:cxnSp>
        <p:nvCxnSpPr>
          <p:cNvPr id="625666" name="AutoShape 2"/>
          <p:cNvCxnSpPr>
            <a:cxnSpLocks noChangeShapeType="1"/>
          </p:cNvCxnSpPr>
          <p:nvPr/>
        </p:nvCxnSpPr>
        <p:spPr bwMode="auto">
          <a:xfrm>
            <a:off x="6269037" y="1984375"/>
            <a:ext cx="201613" cy="1506537"/>
          </a:xfrm>
          <a:prstGeom prst="straightConnector1">
            <a:avLst/>
          </a:prstGeom>
          <a:noFill/>
          <a:ln w="9525">
            <a:solidFill>
              <a:srgbClr val="000000"/>
            </a:solidFill>
            <a:round/>
            <a:headEnd/>
            <a:tailEnd type="triangle" w="med" len="med"/>
          </a:ln>
        </p:spPr>
      </p:cxnSp>
      <p:cxnSp>
        <p:nvCxnSpPr>
          <p:cNvPr id="625667" name="AutoShape 3"/>
          <p:cNvCxnSpPr>
            <a:cxnSpLocks noChangeShapeType="1"/>
          </p:cNvCxnSpPr>
          <p:nvPr/>
        </p:nvCxnSpPr>
        <p:spPr bwMode="auto">
          <a:xfrm>
            <a:off x="6269037" y="1984375"/>
            <a:ext cx="538163" cy="1385887"/>
          </a:xfrm>
          <a:prstGeom prst="straightConnector1">
            <a:avLst/>
          </a:prstGeom>
          <a:noFill/>
          <a:ln w="9525">
            <a:solidFill>
              <a:srgbClr val="000000"/>
            </a:solidFill>
            <a:round/>
            <a:headEnd/>
            <a:tailEnd type="triangle" w="med" len="med"/>
          </a:ln>
        </p:spPr>
      </p:cxnSp>
      <p:sp>
        <p:nvSpPr>
          <p:cNvPr id="8" name="Slide Number Placeholder 7"/>
          <p:cNvSpPr>
            <a:spLocks noGrp="1"/>
          </p:cNvSpPr>
          <p:nvPr>
            <p:ph type="sldNum" sz="quarter" idx="12"/>
          </p:nvPr>
        </p:nvSpPr>
        <p:spPr/>
        <p:txBody>
          <a:bodyPr/>
          <a:lstStyle/>
          <a:p>
            <a:fld id="{9A574043-4FC8-488D-8DCD-3E21E8267F69}"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153400" cy="4953000"/>
          </a:xfrm>
        </p:spPr>
        <p:txBody>
          <a:bodyPr>
            <a:normAutofit/>
          </a:bodyPr>
          <a:lstStyle/>
          <a:p>
            <a:pPr>
              <a:buNone/>
            </a:pPr>
            <a:r>
              <a:rPr lang="en-US" sz="2400" b="1" dirty="0" smtClean="0"/>
              <a:t>What is residual stress?</a:t>
            </a:r>
          </a:p>
          <a:p>
            <a:r>
              <a:rPr lang="en-US" sz="2400" dirty="0" smtClean="0"/>
              <a:t>Stress that remains after the original cause of the stresses has been removed.</a:t>
            </a:r>
          </a:p>
          <a:p>
            <a:pPr>
              <a:buNone/>
            </a:pPr>
            <a:endParaRPr lang="en-US" sz="2400" dirty="0" smtClean="0"/>
          </a:p>
          <a:p>
            <a:r>
              <a:rPr lang="en-US" sz="2400" dirty="0" smtClean="0"/>
              <a:t>Due to the moving heat of a welding arc, the plate heats and cools at different rates in certain areas, leaving residual stresses in the material</a:t>
            </a:r>
          </a:p>
          <a:p>
            <a:endParaRPr lang="en-US" sz="2400" dirty="0" smtClean="0"/>
          </a:p>
          <a:p>
            <a:r>
              <a:rPr lang="en-US" sz="2400" dirty="0" smtClean="0"/>
              <a:t>Distortion is closely related to the amount of residual stress and the degree of joint restraint during the welding process </a:t>
            </a:r>
          </a:p>
          <a:p>
            <a:pPr>
              <a:buNone/>
            </a:pPr>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Weld Distortion</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953000"/>
          </a:xfrm>
        </p:spPr>
        <p:txBody>
          <a:bodyPr>
            <a:normAutofit/>
          </a:bodyPr>
          <a:lstStyle/>
          <a:p>
            <a:pPr>
              <a:buNone/>
            </a:pPr>
            <a:r>
              <a:rPr lang="en-US" sz="2400" b="1" dirty="0" smtClean="0"/>
              <a:t>What causes distortion?</a:t>
            </a:r>
          </a:p>
          <a:p>
            <a:r>
              <a:rPr lang="en-US" sz="2400" dirty="0" smtClean="0"/>
              <a:t>As welding heats the material, joints fuse together causing a highly localized heated area. This results in non-uniform stresses setting up in the material because of the expansion and contraction of the heated material</a:t>
            </a:r>
          </a:p>
          <a:p>
            <a:pPr>
              <a:buNone/>
            </a:pPr>
            <a:endParaRPr lang="en-US" sz="2400" dirty="0" smtClean="0"/>
          </a:p>
          <a:p>
            <a:pPr>
              <a:buNone/>
            </a:pPr>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Weld Distortion</a:t>
            </a:r>
            <a:endParaRPr lang="en-US" sz="3200" b="1" dirty="0">
              <a:solidFill>
                <a:schemeClr val="tx2">
                  <a:lumMod val="60000"/>
                  <a:lumOff val="40000"/>
                </a:schemeClr>
              </a:solidFill>
            </a:endParaRPr>
          </a:p>
        </p:txBody>
      </p:sp>
      <p:pic>
        <p:nvPicPr>
          <p:cNvPr id="5" name="Picture 4" descr="slide 34.PNG"/>
          <p:cNvPicPr>
            <a:picLocks noChangeAspect="1"/>
          </p:cNvPicPr>
          <p:nvPr/>
        </p:nvPicPr>
        <p:blipFill>
          <a:blip r:embed="rId3" cstate="print"/>
          <a:stretch>
            <a:fillRect/>
          </a:stretch>
        </p:blipFill>
        <p:spPr>
          <a:xfrm>
            <a:off x="762000" y="3810000"/>
            <a:ext cx="7582959" cy="2505425"/>
          </a:xfrm>
          <a:prstGeom prst="rect">
            <a:avLst/>
          </a:prstGeom>
        </p:spPr>
      </p:pic>
      <p:sp>
        <p:nvSpPr>
          <p:cNvPr id="6" name="Slide Number Placeholder 5"/>
          <p:cNvSpPr>
            <a:spLocks noGrp="1"/>
          </p:cNvSpPr>
          <p:nvPr>
            <p:ph type="sldNum" sz="quarter" idx="12"/>
          </p:nvPr>
        </p:nvSpPr>
        <p:spPr/>
        <p:txBody>
          <a:bodyPr/>
          <a:lstStyle/>
          <a:p>
            <a:fld id="{9A574043-4FC8-488D-8DCD-3E21E8267F69}"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953000"/>
          </a:xfrm>
        </p:spPr>
        <p:txBody>
          <a:bodyPr>
            <a:normAutofit/>
          </a:bodyPr>
          <a:lstStyle/>
          <a:p>
            <a:pPr>
              <a:buNone/>
            </a:pPr>
            <a:r>
              <a:rPr lang="en-US" sz="2400" b="1" dirty="0" smtClean="0"/>
              <a:t>What causes distortion?</a:t>
            </a:r>
          </a:p>
          <a:p>
            <a:pPr>
              <a:buNone/>
            </a:pPr>
            <a:r>
              <a:rPr lang="en-US" sz="2400" dirty="0" smtClean="0"/>
              <a:t>Initially, stresses are created in the surrounding cold metal when the weld pool is formed as the heat affected zone (HAZ) next to the weld pool expands. Additional stresses occur during the contraction of the weld metal and the cooling of the HAZ is resisted by the bulk of the cold metal.</a:t>
            </a:r>
          </a:p>
          <a:p>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Weld Distortion</a:t>
            </a:r>
            <a:endParaRPr lang="en-US" sz="3200" b="1" dirty="0">
              <a:solidFill>
                <a:schemeClr val="tx2">
                  <a:lumMod val="60000"/>
                  <a:lumOff val="40000"/>
                </a:schemeClr>
              </a:solidFill>
            </a:endParaRPr>
          </a:p>
        </p:txBody>
      </p:sp>
      <p:pic>
        <p:nvPicPr>
          <p:cNvPr id="5" name="Picture 4" descr="slide 35.PNG"/>
          <p:cNvPicPr>
            <a:picLocks noChangeAspect="1"/>
          </p:cNvPicPr>
          <p:nvPr/>
        </p:nvPicPr>
        <p:blipFill>
          <a:blip r:embed="rId3" cstate="print"/>
          <a:stretch>
            <a:fillRect/>
          </a:stretch>
        </p:blipFill>
        <p:spPr>
          <a:xfrm>
            <a:off x="838200" y="3886200"/>
            <a:ext cx="7925960" cy="2854073"/>
          </a:xfrm>
          <a:prstGeom prst="rect">
            <a:avLst/>
          </a:prstGeom>
        </p:spPr>
      </p:pic>
      <p:sp>
        <p:nvSpPr>
          <p:cNvPr id="6" name="Slide Number Placeholder 5"/>
          <p:cNvSpPr>
            <a:spLocks noGrp="1"/>
          </p:cNvSpPr>
          <p:nvPr>
            <p:ph type="sldNum" sz="quarter" idx="12"/>
          </p:nvPr>
        </p:nvSpPr>
        <p:spPr/>
        <p:txBody>
          <a:bodyPr/>
          <a:lstStyle/>
          <a:p>
            <a:fld id="{9A574043-4FC8-488D-8DCD-3E21E8267F69}"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3" name="Picture 3"/>
          <p:cNvPicPr>
            <a:picLocks noChangeAspect="1" noChangeArrowheads="1"/>
          </p:cNvPicPr>
          <p:nvPr/>
        </p:nvPicPr>
        <p:blipFill>
          <a:blip r:embed="rId3" cstate="print"/>
          <a:srcRect/>
          <a:stretch>
            <a:fillRect/>
          </a:stretch>
        </p:blipFill>
        <p:spPr bwMode="auto">
          <a:xfrm>
            <a:off x="3200400" y="3581400"/>
            <a:ext cx="5723664" cy="2895600"/>
          </a:xfrm>
          <a:prstGeom prst="rect">
            <a:avLst/>
          </a:prstGeom>
          <a:noFill/>
          <a:ln w="9525">
            <a:noFill/>
            <a:miter lim="800000"/>
            <a:headEnd/>
            <a:tailEnd/>
          </a:ln>
        </p:spPr>
      </p:pic>
      <p:sp>
        <p:nvSpPr>
          <p:cNvPr id="2" name="Content Placeholder 1"/>
          <p:cNvSpPr>
            <a:spLocks noGrp="1"/>
          </p:cNvSpPr>
          <p:nvPr>
            <p:ph idx="1"/>
          </p:nvPr>
        </p:nvSpPr>
        <p:spPr>
          <a:xfrm>
            <a:off x="457200" y="1600201"/>
            <a:ext cx="8229600" cy="1219200"/>
          </a:xfrm>
        </p:spPr>
        <p:txBody>
          <a:bodyPr>
            <a:normAutofit/>
          </a:bodyPr>
          <a:lstStyle/>
          <a:p>
            <a:pPr>
              <a:buNone/>
            </a:pPr>
            <a:r>
              <a:rPr lang="en-US" sz="2400" dirty="0" smtClean="0"/>
              <a:t>There are five forms of distortion.  Two or more types of distortion may occur at the same time. </a:t>
            </a:r>
          </a:p>
          <a:p>
            <a:pPr>
              <a:buNone/>
            </a:pPr>
            <a:endParaRPr lang="en-US" sz="2400" dirty="0" smtClean="0"/>
          </a:p>
          <a:p>
            <a:pPr>
              <a:buNone/>
            </a:pPr>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Types of Distortion</a:t>
            </a:r>
            <a:endParaRPr lang="en-US" sz="3200" b="1" dirty="0">
              <a:solidFill>
                <a:schemeClr val="tx2">
                  <a:lumMod val="60000"/>
                  <a:lumOff val="40000"/>
                </a:schemeClr>
              </a:solidFill>
            </a:endParaRPr>
          </a:p>
        </p:txBody>
      </p:sp>
      <p:sp>
        <p:nvSpPr>
          <p:cNvPr id="6" name="Rectangle 5"/>
          <p:cNvSpPr/>
          <p:nvPr/>
        </p:nvSpPr>
        <p:spPr>
          <a:xfrm>
            <a:off x="457200" y="2819400"/>
            <a:ext cx="4572000" cy="2677656"/>
          </a:xfrm>
          <a:prstGeom prst="rect">
            <a:avLst/>
          </a:prstGeom>
        </p:spPr>
        <p:txBody>
          <a:bodyPr>
            <a:spAutoFit/>
          </a:bodyPr>
          <a:lstStyle/>
          <a:p>
            <a:pPr>
              <a:buNone/>
            </a:pPr>
            <a:r>
              <a:rPr lang="en-US" sz="2400" dirty="0" smtClean="0"/>
              <a:t>The types of distortion are:</a:t>
            </a:r>
          </a:p>
          <a:p>
            <a:pPr>
              <a:buNone/>
            </a:pPr>
            <a:endParaRPr lang="en-US" sz="2400" dirty="0" smtClean="0"/>
          </a:p>
          <a:p>
            <a:pPr lvl="1">
              <a:buFont typeface="Arial" pitchFamily="34" charset="0"/>
              <a:buChar char="•"/>
            </a:pPr>
            <a:r>
              <a:rPr lang="en-US" sz="2400" dirty="0" smtClean="0"/>
              <a:t> Transverse shrinkage</a:t>
            </a:r>
          </a:p>
          <a:p>
            <a:pPr lvl="1">
              <a:buFont typeface="Arial" pitchFamily="34" charset="0"/>
              <a:buChar char="•"/>
            </a:pPr>
            <a:r>
              <a:rPr lang="en-US" sz="2400" dirty="0" smtClean="0"/>
              <a:t> Longitudinal shrinkage</a:t>
            </a:r>
          </a:p>
          <a:p>
            <a:pPr lvl="1">
              <a:buFont typeface="Arial" pitchFamily="34" charset="0"/>
              <a:buChar char="•"/>
            </a:pPr>
            <a:r>
              <a:rPr lang="en-US" sz="2400" dirty="0" smtClean="0"/>
              <a:t> Angular distortion</a:t>
            </a:r>
          </a:p>
          <a:p>
            <a:pPr lvl="1">
              <a:buFont typeface="Arial" pitchFamily="34" charset="0"/>
              <a:buChar char="•"/>
            </a:pPr>
            <a:r>
              <a:rPr lang="en-US" sz="2400" dirty="0" smtClean="0"/>
              <a:t> Bowing and dishing</a:t>
            </a:r>
          </a:p>
          <a:p>
            <a:pPr lvl="1">
              <a:buFont typeface="Arial" pitchFamily="34" charset="0"/>
              <a:buChar char="•"/>
            </a:pPr>
            <a:r>
              <a:rPr lang="en-US" sz="2400" dirty="0" smtClean="0"/>
              <a:t> Buckling</a:t>
            </a:r>
          </a:p>
        </p:txBody>
      </p:sp>
      <p:sp>
        <p:nvSpPr>
          <p:cNvPr id="7" name="Slide Number Placeholder 6"/>
          <p:cNvSpPr>
            <a:spLocks noGrp="1"/>
          </p:cNvSpPr>
          <p:nvPr>
            <p:ph type="sldNum" sz="quarter" idx="12"/>
          </p:nvPr>
        </p:nvSpPr>
        <p:spPr/>
        <p:txBody>
          <a:bodyPr/>
          <a:lstStyle/>
          <a:p>
            <a:fld id="{9A574043-4FC8-488D-8DCD-3E21E8267F69}"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382000" cy="4572000"/>
          </a:xfrm>
        </p:spPr>
        <p:txBody>
          <a:bodyPr>
            <a:normAutofit/>
          </a:bodyPr>
          <a:lstStyle/>
          <a:p>
            <a:pPr>
              <a:buNone/>
            </a:pPr>
            <a:r>
              <a:rPr lang="en-US" sz="2400" b="1" dirty="0" smtClean="0"/>
              <a:t>What causes transverse shrinkage?  </a:t>
            </a:r>
          </a:p>
          <a:p>
            <a:pPr>
              <a:buNone/>
            </a:pPr>
            <a:endParaRPr lang="en-US" sz="1200" b="1" dirty="0" smtClean="0"/>
          </a:p>
          <a:p>
            <a:pPr lvl="1">
              <a:buFont typeface="Arial" pitchFamily="34" charset="0"/>
              <a:buChar char="•"/>
            </a:pPr>
            <a:r>
              <a:rPr lang="en-US" sz="2400" dirty="0" smtClean="0"/>
              <a:t>The majority of transverse shrinkage is caused by welding in the longitudinal direction</a:t>
            </a:r>
          </a:p>
          <a:p>
            <a:pPr lvl="1">
              <a:buFont typeface="Arial" pitchFamily="34" charset="0"/>
              <a:buChar char="•"/>
            </a:pPr>
            <a:r>
              <a:rPr lang="en-US" sz="2400" dirty="0" smtClean="0"/>
              <a:t>This type of distortion is primarily dependent on the cross-sectional area of the joint.</a:t>
            </a:r>
          </a:p>
          <a:p>
            <a:pPr lvl="1">
              <a:buFont typeface="Arial" pitchFamily="34" charset="0"/>
              <a:buChar char="•"/>
            </a:pPr>
            <a:r>
              <a:rPr lang="en-US" sz="2400" dirty="0" smtClean="0"/>
              <a:t>The bigger the weld, the greater the shrinkage</a:t>
            </a:r>
          </a:p>
          <a:p>
            <a:pPr lvl="1">
              <a:buNone/>
            </a:pPr>
            <a:endParaRPr lang="en-US" sz="2000" b="1" dirty="0" smtClean="0"/>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Transverse Shrinkage</a:t>
            </a:r>
          </a:p>
        </p:txBody>
      </p:sp>
      <p:pic>
        <p:nvPicPr>
          <p:cNvPr id="4" name="Picture 3" descr="Transverse.PNG"/>
          <p:cNvPicPr>
            <a:picLocks noChangeAspect="1"/>
          </p:cNvPicPr>
          <p:nvPr/>
        </p:nvPicPr>
        <p:blipFill>
          <a:blip r:embed="rId3" cstate="print"/>
          <a:stretch>
            <a:fillRect/>
          </a:stretch>
        </p:blipFill>
        <p:spPr>
          <a:xfrm>
            <a:off x="3276600" y="4876800"/>
            <a:ext cx="1952855" cy="1478751"/>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382000" cy="5029200"/>
          </a:xfrm>
        </p:spPr>
        <p:txBody>
          <a:bodyPr>
            <a:normAutofit/>
          </a:bodyPr>
          <a:lstStyle/>
          <a:p>
            <a:pPr>
              <a:buNone/>
            </a:pPr>
            <a:r>
              <a:rPr lang="en-US" sz="2400" b="1" dirty="0" smtClean="0"/>
              <a:t>What prevention measures can be taken?</a:t>
            </a:r>
          </a:p>
          <a:p>
            <a:endParaRPr lang="en-US" sz="1200" b="1" dirty="0" smtClean="0"/>
          </a:p>
          <a:p>
            <a:pPr lvl="1">
              <a:buFont typeface="Arial" pitchFamily="34" charset="0"/>
              <a:buChar char="•"/>
            </a:pPr>
            <a:r>
              <a:rPr lang="en-US" sz="2400" dirty="0" smtClean="0"/>
              <a:t>Lower heat input (reduce weld size, increase travel speed) will reduce the amount of shrinkage</a:t>
            </a:r>
          </a:p>
          <a:p>
            <a:pPr lvl="1">
              <a:buFont typeface="Arial" pitchFamily="34" charset="0"/>
              <a:buChar char="•"/>
            </a:pPr>
            <a:r>
              <a:rPr lang="en-US" sz="2400" dirty="0" smtClean="0"/>
              <a:t>Cannot be totally avoided but it isn’t necessary bad if it is controlled</a:t>
            </a:r>
          </a:p>
          <a:p>
            <a:pPr lvl="1">
              <a:buFont typeface="Arial" pitchFamily="34" charset="0"/>
              <a:buChar char="•"/>
            </a:pPr>
            <a:r>
              <a:rPr lang="en-US" sz="2400" dirty="0" smtClean="0"/>
              <a:t>Balanced heat input using recommended weld sequences</a:t>
            </a:r>
          </a:p>
          <a:p>
            <a:pPr lvl="1">
              <a:buNone/>
            </a:pPr>
            <a:endParaRPr lang="en-US" sz="2000" b="1" dirty="0" smtClean="0"/>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Transverse Shrinkage</a:t>
            </a:r>
          </a:p>
        </p:txBody>
      </p:sp>
      <p:pic>
        <p:nvPicPr>
          <p:cNvPr id="4" name="Picture 3" descr="Transverse.PNG"/>
          <p:cNvPicPr>
            <a:picLocks noChangeAspect="1"/>
          </p:cNvPicPr>
          <p:nvPr/>
        </p:nvPicPr>
        <p:blipFill>
          <a:blip r:embed="rId3" cstate="print"/>
          <a:stretch>
            <a:fillRect/>
          </a:stretch>
        </p:blipFill>
        <p:spPr>
          <a:xfrm>
            <a:off x="3200400" y="4953000"/>
            <a:ext cx="1952855" cy="1478751"/>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525963"/>
          </a:xfrm>
        </p:spPr>
        <p:txBody>
          <a:bodyPr>
            <a:noAutofit/>
          </a:bodyPr>
          <a:lstStyle/>
          <a:p>
            <a:pPr>
              <a:buNone/>
            </a:pPr>
            <a:r>
              <a:rPr lang="en-US" sz="2400" dirty="0" smtClean="0"/>
              <a:t>Thin steel hulls have become a standard in Naval Surface Combatant designs</a:t>
            </a:r>
          </a:p>
          <a:p>
            <a:pPr lvl="1">
              <a:buFont typeface="Arial" pitchFamily="34" charset="0"/>
              <a:buChar char="•"/>
            </a:pPr>
            <a:r>
              <a:rPr lang="en-US" sz="2400" dirty="0" smtClean="0"/>
              <a:t>Incorporates thinner and higher strength steel panels and structures</a:t>
            </a:r>
          </a:p>
          <a:p>
            <a:pPr lvl="1">
              <a:buFont typeface="Arial" pitchFamily="34" charset="0"/>
              <a:buChar char="•"/>
            </a:pPr>
            <a:r>
              <a:rPr lang="en-US" sz="2400" dirty="0" smtClean="0"/>
              <a:t>Designs increasingly becoming more light weight to increase mission capabilities</a:t>
            </a:r>
          </a:p>
          <a:p>
            <a:pPr lvl="1">
              <a:buFont typeface="Arial" pitchFamily="34" charset="0"/>
              <a:buChar char="•"/>
            </a:pPr>
            <a:r>
              <a:rPr lang="en-US" sz="2400" dirty="0" smtClean="0"/>
              <a:t>Meet operational objectives and improve vessel performance</a:t>
            </a:r>
          </a:p>
          <a:p>
            <a:pPr lvl="1">
              <a:buFont typeface="Arial" pitchFamily="34" charset="0"/>
              <a:buChar char="•"/>
            </a:pPr>
            <a:r>
              <a:rPr lang="en-US" sz="2400" dirty="0" smtClean="0"/>
              <a:t>Counteracts increase in weight due to automated equipment and weaponry </a:t>
            </a:r>
          </a:p>
          <a:p>
            <a:pPr marL="347663" lvl="1" indent="-347663">
              <a:buNone/>
            </a:pPr>
            <a:r>
              <a:rPr lang="en-US" sz="2400" dirty="0" smtClean="0"/>
              <a:t>Naval vessels will increasingly trend toward use of  thinner, light weight/higher strength steel designs</a:t>
            </a:r>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Modern Design Construction of Naval Surface Combatants</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458200" cy="4648200"/>
          </a:xfrm>
        </p:spPr>
        <p:txBody>
          <a:bodyPr>
            <a:normAutofit fontScale="92500" lnSpcReduction="10000"/>
          </a:bodyPr>
          <a:lstStyle/>
          <a:p>
            <a:pPr>
              <a:buNone/>
            </a:pPr>
            <a:r>
              <a:rPr lang="en-US" sz="2400" b="1" dirty="0" smtClean="0"/>
              <a:t>What correction measures are necessary?</a:t>
            </a:r>
          </a:p>
          <a:p>
            <a:pPr>
              <a:buNone/>
            </a:pPr>
            <a:endParaRPr lang="en-US" sz="1200" b="1" dirty="0" smtClean="0"/>
          </a:p>
          <a:p>
            <a:pPr lvl="1">
              <a:buFont typeface="Arial" pitchFamily="34" charset="0"/>
              <a:buChar char="•"/>
            </a:pPr>
            <a:r>
              <a:rPr lang="en-US" sz="2400" dirty="0" smtClean="0"/>
              <a:t>If the amount of shrinkage exceeds the amount of stock left to account for shrinkage, costly rework may be necessary</a:t>
            </a:r>
          </a:p>
          <a:p>
            <a:pPr lvl="1">
              <a:buFont typeface="Arial" pitchFamily="34" charset="0"/>
              <a:buChar char="•"/>
            </a:pPr>
            <a:r>
              <a:rPr lang="en-US" sz="2400" dirty="0" smtClean="0"/>
              <a:t>If the overall dimensions are shorter than the design tolerance, weld buttering (cladding) may be needed to make up the gap difference</a:t>
            </a:r>
          </a:p>
          <a:p>
            <a:pPr lvl="1">
              <a:buFont typeface="Arial" pitchFamily="34" charset="0"/>
              <a:buChar char="•"/>
            </a:pPr>
            <a:r>
              <a:rPr lang="en-US" sz="2400" dirty="0" smtClean="0"/>
              <a:t>Severe cases may require insert pieces added at the end joint, often late in construction </a:t>
            </a:r>
          </a:p>
          <a:p>
            <a:pPr>
              <a:buNone/>
            </a:pPr>
            <a:endParaRPr lang="en-US" sz="2400" b="1" dirty="0" smtClean="0"/>
          </a:p>
          <a:p>
            <a:pPr>
              <a:buNone/>
            </a:pPr>
            <a:r>
              <a:rPr lang="en-US" sz="2400" b="1" dirty="0" smtClean="0"/>
              <a:t>Goal for controlling shrinkage</a:t>
            </a:r>
          </a:p>
          <a:p>
            <a:pPr lvl="1">
              <a:buFont typeface="Arial" pitchFamily="34" charset="0"/>
              <a:buChar char="•"/>
            </a:pPr>
            <a:r>
              <a:rPr lang="en-US" sz="2400" dirty="0" smtClean="0"/>
              <a:t>Achieve “Neat Construction.” Account for shrinkage values and avoid the need to add and trim excess stock</a:t>
            </a:r>
          </a:p>
          <a:p>
            <a:pPr lvl="1">
              <a:buFont typeface="Arial" pitchFamily="34" charset="0"/>
              <a:buChar char="•"/>
            </a:pPr>
            <a:endParaRPr lang="en-US" sz="2400" dirty="0" smtClean="0"/>
          </a:p>
          <a:p>
            <a:pPr lvl="1"/>
            <a:endParaRPr lang="en-US" sz="2000" dirty="0"/>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Transverse Shrinkage</a:t>
            </a:r>
          </a:p>
        </p:txBody>
      </p:sp>
      <p:sp>
        <p:nvSpPr>
          <p:cNvPr id="4" name="Rectangle 3"/>
          <p:cNvSpPr/>
          <p:nvPr/>
        </p:nvSpPr>
        <p:spPr>
          <a:xfrm>
            <a:off x="2514600" y="5867400"/>
            <a:ext cx="4191000" cy="70788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1" algn="ctr">
              <a:buNone/>
            </a:pPr>
            <a:r>
              <a:rPr lang="en-US" sz="2000" b="1" dirty="0" smtClean="0"/>
              <a:t>These corrections are extremely costly and decrease quality</a:t>
            </a:r>
            <a:endParaRPr lang="en-US" sz="2000" b="1"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1" algn="l"/>
            <a:r>
              <a:rPr lang="en-US" sz="3200" b="1" dirty="0">
                <a:solidFill>
                  <a:schemeClr val="tx2">
                    <a:lumMod val="60000"/>
                    <a:lumOff val="40000"/>
                  </a:schemeClr>
                </a:solidFill>
                <a:latin typeface="+mj-lt"/>
              </a:rPr>
              <a:t>Transverse Shrinkage</a:t>
            </a:r>
          </a:p>
        </p:txBody>
      </p:sp>
      <p:pic>
        <p:nvPicPr>
          <p:cNvPr id="445441" name="Picture 1"/>
          <p:cNvPicPr>
            <a:picLocks noChangeAspect="1" noChangeArrowheads="1"/>
          </p:cNvPicPr>
          <p:nvPr/>
        </p:nvPicPr>
        <p:blipFill>
          <a:blip r:embed="rId3" cstate="print"/>
          <a:srcRect/>
          <a:stretch>
            <a:fillRect/>
          </a:stretch>
        </p:blipFill>
        <p:spPr bwMode="auto">
          <a:xfrm>
            <a:off x="7102630" y="1828800"/>
            <a:ext cx="1660369" cy="1400175"/>
          </a:xfrm>
          <a:prstGeom prst="rect">
            <a:avLst/>
          </a:prstGeom>
          <a:noFill/>
          <a:ln w="9525">
            <a:noFill/>
            <a:miter lim="800000"/>
            <a:headEnd/>
            <a:tailEnd/>
          </a:ln>
        </p:spPr>
      </p:pic>
      <p:sp>
        <p:nvSpPr>
          <p:cNvPr id="9" name="Rectangle 8"/>
          <p:cNvSpPr/>
          <p:nvPr/>
        </p:nvSpPr>
        <p:spPr>
          <a:xfrm>
            <a:off x="1219200" y="5867400"/>
            <a:ext cx="662940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b="1" dirty="0" smtClean="0"/>
              <a:t>2 mm transverse shrinkage across longitudinal seam after welding </a:t>
            </a:r>
          </a:p>
          <a:p>
            <a:pPr algn="ctr"/>
            <a:r>
              <a:rPr lang="en-US" dirty="0" smtClean="0"/>
              <a:t>(Welded with double sided SAW tractor) </a:t>
            </a:r>
            <a:endParaRPr lang="en-US" dirty="0"/>
          </a:p>
        </p:txBody>
      </p:sp>
      <p:sp>
        <p:nvSpPr>
          <p:cNvPr id="7" name="Slide Number Placeholder 6"/>
          <p:cNvSpPr>
            <a:spLocks noGrp="1"/>
          </p:cNvSpPr>
          <p:nvPr>
            <p:ph type="sldNum" sz="quarter" idx="12"/>
          </p:nvPr>
        </p:nvSpPr>
        <p:spPr/>
        <p:txBody>
          <a:bodyPr/>
          <a:lstStyle/>
          <a:p>
            <a:fld id="{9A574043-4FC8-488D-8DCD-3E21E8267F69}" type="slidenum">
              <a:rPr lang="en-US" smtClean="0"/>
              <a:pPr/>
              <a:t>41</a:t>
            </a:fld>
            <a:endParaRPr lang="en-US"/>
          </a:p>
        </p:txBody>
      </p:sp>
      <p:grpSp>
        <p:nvGrpSpPr>
          <p:cNvPr id="11" name="Group 10"/>
          <p:cNvGrpSpPr/>
          <p:nvPr/>
        </p:nvGrpSpPr>
        <p:grpSpPr>
          <a:xfrm>
            <a:off x="0" y="1752600"/>
            <a:ext cx="9144000" cy="3752910"/>
            <a:chOff x="0" y="1752600"/>
            <a:chExt cx="9144000" cy="3752910"/>
          </a:xfrm>
        </p:grpSpPr>
        <p:pic>
          <p:nvPicPr>
            <p:cNvPr id="447489" name="Picture 1"/>
            <p:cNvPicPr>
              <a:picLocks noChangeAspect="1" noChangeArrowheads="1"/>
            </p:cNvPicPr>
            <p:nvPr/>
          </p:nvPicPr>
          <p:blipFill>
            <a:blip r:embed="rId4" cstate="print"/>
            <a:srcRect b="12000"/>
            <a:stretch>
              <a:fillRect/>
            </a:stretch>
          </p:blipFill>
          <p:spPr bwMode="auto">
            <a:xfrm>
              <a:off x="0" y="1752600"/>
              <a:ext cx="4508139" cy="3352800"/>
            </a:xfrm>
            <a:prstGeom prst="rect">
              <a:avLst/>
            </a:prstGeom>
            <a:noFill/>
            <a:ln w="9525">
              <a:noFill/>
              <a:miter lim="800000"/>
              <a:headEnd/>
              <a:tailEnd/>
            </a:ln>
          </p:spPr>
        </p:pic>
        <p:pic>
          <p:nvPicPr>
            <p:cNvPr id="447490" name="Picture 2"/>
            <p:cNvPicPr>
              <a:picLocks noChangeAspect="1" noChangeArrowheads="1"/>
            </p:cNvPicPr>
            <p:nvPr/>
          </p:nvPicPr>
          <p:blipFill>
            <a:blip r:embed="rId5" cstate="print"/>
            <a:srcRect b="12000"/>
            <a:stretch>
              <a:fillRect/>
            </a:stretch>
          </p:blipFill>
          <p:spPr bwMode="auto">
            <a:xfrm>
              <a:off x="4352604" y="1752600"/>
              <a:ext cx="4791396" cy="3352800"/>
            </a:xfrm>
            <a:prstGeom prst="rect">
              <a:avLst/>
            </a:prstGeom>
            <a:noFill/>
            <a:ln w="9525">
              <a:noFill/>
              <a:miter lim="800000"/>
              <a:headEnd/>
              <a:tailEnd/>
            </a:ln>
          </p:spPr>
        </p:pic>
        <p:sp>
          <p:nvSpPr>
            <p:cNvPr id="8" name="TextBox 7"/>
            <p:cNvSpPr txBox="1"/>
            <p:nvPr/>
          </p:nvSpPr>
          <p:spPr>
            <a:xfrm>
              <a:off x="533400" y="5105400"/>
              <a:ext cx="3810000" cy="400110"/>
            </a:xfrm>
            <a:prstGeom prst="rect">
              <a:avLst/>
            </a:prstGeom>
            <a:noFill/>
          </p:spPr>
          <p:txBody>
            <a:bodyPr wrap="square" rtlCol="0">
              <a:spAutoFit/>
            </a:bodyPr>
            <a:lstStyle/>
            <a:p>
              <a:r>
                <a:rPr lang="en-US" sz="2000" b="1" dirty="0" smtClean="0"/>
                <a:t>After Seam Fitting and Tack Welds</a:t>
              </a:r>
              <a:endParaRPr lang="en-US" sz="2000" b="1" dirty="0"/>
            </a:p>
          </p:txBody>
        </p:sp>
        <p:sp>
          <p:nvSpPr>
            <p:cNvPr id="10" name="TextBox 9"/>
            <p:cNvSpPr txBox="1"/>
            <p:nvPr/>
          </p:nvSpPr>
          <p:spPr>
            <a:xfrm>
              <a:off x="5715000" y="5105400"/>
              <a:ext cx="2438400" cy="400110"/>
            </a:xfrm>
            <a:prstGeom prst="rect">
              <a:avLst/>
            </a:prstGeom>
            <a:noFill/>
          </p:spPr>
          <p:txBody>
            <a:bodyPr wrap="square" rtlCol="0">
              <a:spAutoFit/>
            </a:bodyPr>
            <a:lstStyle/>
            <a:p>
              <a:r>
                <a:rPr lang="en-US" sz="2000" b="1" dirty="0" smtClean="0"/>
                <a:t>After Seam Welding</a:t>
              </a:r>
              <a:endParaRPr lang="en-US" sz="2000" b="1" dirty="0"/>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3200400"/>
          </a:xfrm>
        </p:spPr>
        <p:txBody>
          <a:bodyPr>
            <a:normAutofit/>
          </a:bodyPr>
          <a:lstStyle/>
          <a:p>
            <a:pPr>
              <a:buNone/>
            </a:pPr>
            <a:r>
              <a:rPr lang="en-US" sz="2400" b="1" dirty="0" smtClean="0"/>
              <a:t>What causes longitudinal shrinkage?  </a:t>
            </a:r>
          </a:p>
          <a:p>
            <a:pPr>
              <a:buNone/>
            </a:pPr>
            <a:endParaRPr lang="en-US" sz="1200" b="1" dirty="0" smtClean="0"/>
          </a:p>
          <a:p>
            <a:pPr lvl="1">
              <a:buFont typeface="Arial" pitchFamily="34" charset="0"/>
              <a:buChar char="•"/>
            </a:pPr>
            <a:r>
              <a:rPr lang="en-US" sz="2400" dirty="0" smtClean="0"/>
              <a:t>Majority of longitudinal shrinkage is</a:t>
            </a:r>
            <a:r>
              <a:rPr lang="en-US" sz="2400" dirty="0" smtClean="0">
                <a:solidFill>
                  <a:srgbClr val="FF0000"/>
                </a:solidFill>
              </a:rPr>
              <a:t> </a:t>
            </a:r>
            <a:r>
              <a:rPr lang="en-US" sz="2400" dirty="0" smtClean="0"/>
              <a:t>shrinkage along the length of the weld</a:t>
            </a:r>
          </a:p>
          <a:p>
            <a:pPr lvl="1">
              <a:buFont typeface="Arial" pitchFamily="34" charset="0"/>
              <a:buChar char="•"/>
            </a:pPr>
            <a:r>
              <a:rPr lang="en-US" sz="2400" dirty="0" smtClean="0"/>
              <a:t>Shrinkage that occurs parallel with the weld</a:t>
            </a:r>
          </a:p>
          <a:p>
            <a:pPr lvl="1">
              <a:buFont typeface="Arial" pitchFamily="34" charset="0"/>
              <a:buChar char="•"/>
            </a:pPr>
            <a:r>
              <a:rPr lang="en-US" sz="2400" dirty="0" smtClean="0"/>
              <a:t>This type of weld distortion is dependent on the length as well as the cross sectional area of the plate structure</a:t>
            </a:r>
          </a:p>
        </p:txBody>
      </p:sp>
      <p:sp>
        <p:nvSpPr>
          <p:cNvPr id="3" name="Title 2"/>
          <p:cNvSpPr>
            <a:spLocks noGrp="1"/>
          </p:cNvSpPr>
          <p:nvPr>
            <p:ph type="title"/>
          </p:nvPr>
        </p:nvSpPr>
        <p:spPr/>
        <p:txBody>
          <a:bodyPr>
            <a:normAutofit/>
          </a:bodyPr>
          <a:lstStyle/>
          <a:p>
            <a:pPr lvl="1"/>
            <a:r>
              <a:rPr lang="en-US" sz="3200" b="1" dirty="0" smtClean="0">
                <a:solidFill>
                  <a:schemeClr val="tx2">
                    <a:lumMod val="60000"/>
                    <a:lumOff val="40000"/>
                  </a:schemeClr>
                </a:solidFill>
                <a:latin typeface="+mj-lt"/>
              </a:rPr>
              <a:t>Longitudinal Shrinkage</a:t>
            </a:r>
          </a:p>
        </p:txBody>
      </p:sp>
      <p:pic>
        <p:nvPicPr>
          <p:cNvPr id="4" name="Picture 3" descr="Longitudinal.PNG"/>
          <p:cNvPicPr>
            <a:picLocks noChangeAspect="1"/>
          </p:cNvPicPr>
          <p:nvPr/>
        </p:nvPicPr>
        <p:blipFill>
          <a:blip r:embed="rId3" cstate="print"/>
          <a:stretch>
            <a:fillRect/>
          </a:stretch>
        </p:blipFill>
        <p:spPr>
          <a:xfrm>
            <a:off x="3429000" y="5257800"/>
            <a:ext cx="1813311" cy="1335553"/>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038600"/>
          </a:xfrm>
        </p:spPr>
        <p:txBody>
          <a:bodyPr>
            <a:normAutofit/>
          </a:bodyPr>
          <a:lstStyle/>
          <a:p>
            <a:pPr>
              <a:buNone/>
            </a:pPr>
            <a:r>
              <a:rPr lang="en-US" sz="2400" b="1" dirty="0" smtClean="0"/>
              <a:t>What prevention measures can be taken?</a:t>
            </a:r>
          </a:p>
          <a:p>
            <a:pPr>
              <a:buNone/>
            </a:pPr>
            <a:endParaRPr lang="en-US" sz="1200" b="1" dirty="0" smtClean="0"/>
          </a:p>
          <a:p>
            <a:pPr lvl="1">
              <a:buFont typeface="Arial" pitchFamily="34" charset="0"/>
              <a:buChar char="•"/>
            </a:pPr>
            <a:r>
              <a:rPr lang="en-US" sz="2400" dirty="0" smtClean="0"/>
              <a:t>Lower heat input (reduce weld size, increase travel speed) will reduce the amount of shrinkage</a:t>
            </a:r>
          </a:p>
          <a:p>
            <a:pPr lvl="1">
              <a:buFont typeface="Arial" pitchFamily="34" charset="0"/>
              <a:buChar char="•"/>
            </a:pPr>
            <a:r>
              <a:rPr lang="en-US" sz="2400" dirty="0" smtClean="0"/>
              <a:t>Cannot be totally avoided but can be controlled</a:t>
            </a:r>
          </a:p>
          <a:p>
            <a:pPr lvl="1">
              <a:buFont typeface="Arial" pitchFamily="34" charset="0"/>
              <a:buChar char="•"/>
            </a:pPr>
            <a:r>
              <a:rPr lang="en-US" sz="2400" dirty="0" smtClean="0"/>
              <a:t>Balanced heat input using recommended weld sequences</a:t>
            </a:r>
          </a:p>
        </p:txBody>
      </p:sp>
      <p:sp>
        <p:nvSpPr>
          <p:cNvPr id="3" name="Title 2"/>
          <p:cNvSpPr>
            <a:spLocks noGrp="1"/>
          </p:cNvSpPr>
          <p:nvPr>
            <p:ph type="title"/>
          </p:nvPr>
        </p:nvSpPr>
        <p:spPr/>
        <p:txBody>
          <a:bodyPr>
            <a:normAutofit/>
          </a:bodyPr>
          <a:lstStyle/>
          <a:p>
            <a:pPr lvl="1"/>
            <a:r>
              <a:rPr lang="en-US" sz="3200" b="1" dirty="0" smtClean="0">
                <a:solidFill>
                  <a:schemeClr val="tx2">
                    <a:lumMod val="60000"/>
                    <a:lumOff val="40000"/>
                  </a:schemeClr>
                </a:solidFill>
                <a:latin typeface="+mj-lt"/>
              </a:rPr>
              <a:t>Longitudinal Shrinkage</a:t>
            </a:r>
          </a:p>
        </p:txBody>
      </p:sp>
      <p:pic>
        <p:nvPicPr>
          <p:cNvPr id="4" name="Picture 3" descr="Longitudinal.PNG"/>
          <p:cNvPicPr>
            <a:picLocks noChangeAspect="1"/>
          </p:cNvPicPr>
          <p:nvPr/>
        </p:nvPicPr>
        <p:blipFill>
          <a:blip r:embed="rId3" cstate="print"/>
          <a:stretch>
            <a:fillRect/>
          </a:stretch>
        </p:blipFill>
        <p:spPr>
          <a:xfrm>
            <a:off x="3429000" y="5181600"/>
            <a:ext cx="1905000" cy="1403085"/>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1"/>
            <a:r>
              <a:rPr lang="en-US" sz="3200" b="1" dirty="0" smtClean="0">
                <a:solidFill>
                  <a:schemeClr val="tx2">
                    <a:lumMod val="60000"/>
                    <a:lumOff val="40000"/>
                  </a:schemeClr>
                </a:solidFill>
                <a:latin typeface="+mj-lt"/>
              </a:rPr>
              <a:t>Longitudinal Shrinkage</a:t>
            </a:r>
          </a:p>
        </p:txBody>
      </p:sp>
      <p:sp>
        <p:nvSpPr>
          <p:cNvPr id="4" name="Rectangle 3"/>
          <p:cNvSpPr/>
          <p:nvPr/>
        </p:nvSpPr>
        <p:spPr>
          <a:xfrm>
            <a:off x="1447800" y="5791200"/>
            <a:ext cx="6477000" cy="40011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lvl="1">
              <a:buNone/>
            </a:pPr>
            <a:r>
              <a:rPr lang="en-US" sz="2000" b="1" dirty="0" smtClean="0"/>
              <a:t>These corrections are extremely costly and decrease quality</a:t>
            </a:r>
            <a:endParaRPr lang="en-US" sz="2000" b="1"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44</a:t>
            </a:fld>
            <a:endParaRPr lang="en-US" dirty="0"/>
          </a:p>
        </p:txBody>
      </p:sp>
      <p:sp>
        <p:nvSpPr>
          <p:cNvPr id="9" name="Content Placeholder 1"/>
          <p:cNvSpPr>
            <a:spLocks noGrp="1"/>
          </p:cNvSpPr>
          <p:nvPr>
            <p:ph idx="1"/>
          </p:nvPr>
        </p:nvSpPr>
        <p:spPr>
          <a:xfrm>
            <a:off x="457200" y="1295400"/>
            <a:ext cx="8458200" cy="4648200"/>
          </a:xfrm>
        </p:spPr>
        <p:txBody>
          <a:bodyPr>
            <a:normAutofit fontScale="92500" lnSpcReduction="10000"/>
          </a:bodyPr>
          <a:lstStyle/>
          <a:p>
            <a:pPr>
              <a:buNone/>
            </a:pPr>
            <a:r>
              <a:rPr lang="en-US" sz="2400" b="1" dirty="0" smtClean="0"/>
              <a:t>What correction measures are necessary?</a:t>
            </a:r>
          </a:p>
          <a:p>
            <a:pPr>
              <a:buNone/>
            </a:pPr>
            <a:endParaRPr lang="en-US" sz="1200" b="1" dirty="0" smtClean="0"/>
          </a:p>
          <a:p>
            <a:pPr lvl="1">
              <a:buFont typeface="Arial" pitchFamily="34" charset="0"/>
              <a:buChar char="•"/>
            </a:pPr>
            <a:r>
              <a:rPr lang="en-US" sz="2400" dirty="0" smtClean="0"/>
              <a:t>If the amount of shrinkage exceeds the amount of stock left to account for shrinkage, costly rework may be necessary</a:t>
            </a:r>
          </a:p>
          <a:p>
            <a:pPr lvl="1">
              <a:buFont typeface="Arial" pitchFamily="34" charset="0"/>
              <a:buChar char="•"/>
            </a:pPr>
            <a:r>
              <a:rPr lang="en-US" sz="2400" dirty="0" smtClean="0"/>
              <a:t>If the overall dimensions are shorter than the design tolerance, weld buttering (cladding) may be needed to make up the gap difference</a:t>
            </a:r>
          </a:p>
          <a:p>
            <a:pPr lvl="1">
              <a:buFont typeface="Arial" pitchFamily="34" charset="0"/>
              <a:buChar char="•"/>
            </a:pPr>
            <a:r>
              <a:rPr lang="en-US" sz="2400" dirty="0" smtClean="0"/>
              <a:t>Severe cases may require insert pieces added at the end joint, often late in construction </a:t>
            </a:r>
          </a:p>
          <a:p>
            <a:pPr>
              <a:buNone/>
            </a:pPr>
            <a:endParaRPr lang="en-US" sz="2400" b="1" dirty="0" smtClean="0"/>
          </a:p>
          <a:p>
            <a:pPr>
              <a:buNone/>
            </a:pPr>
            <a:r>
              <a:rPr lang="en-US" sz="2400" b="1" dirty="0" smtClean="0"/>
              <a:t>Goal for controlling shrinkage</a:t>
            </a:r>
          </a:p>
          <a:p>
            <a:pPr lvl="1">
              <a:buFont typeface="Arial" pitchFamily="34" charset="0"/>
              <a:buChar char="•"/>
            </a:pPr>
            <a:r>
              <a:rPr lang="en-US" sz="2400" dirty="0" smtClean="0"/>
              <a:t>Achieve “Neat Construction.” Account for shrinkage values and avoid the need to add and trim excess stock</a:t>
            </a:r>
          </a:p>
          <a:p>
            <a:pPr lvl="1">
              <a:buFont typeface="Arial" pitchFamily="34" charset="0"/>
              <a:buChar char="•"/>
            </a:pPr>
            <a:endParaRPr lang="en-US" sz="2400" dirty="0" smtClean="0"/>
          </a:p>
          <a:p>
            <a:pPr lvl="1"/>
            <a:endParaRPr lang="en-US"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1" algn="l"/>
            <a:r>
              <a:rPr lang="en-US" sz="3200" b="1" dirty="0">
                <a:solidFill>
                  <a:schemeClr val="tx2">
                    <a:lumMod val="60000"/>
                    <a:lumOff val="40000"/>
                  </a:schemeClr>
                </a:solidFill>
                <a:latin typeface="+mj-lt"/>
              </a:rPr>
              <a:t>Longitudinal Shrinkage</a:t>
            </a:r>
          </a:p>
        </p:txBody>
      </p:sp>
      <p:pic>
        <p:nvPicPr>
          <p:cNvPr id="448513" name="Picture 1"/>
          <p:cNvPicPr>
            <a:picLocks noChangeAspect="1" noChangeArrowheads="1"/>
          </p:cNvPicPr>
          <p:nvPr/>
        </p:nvPicPr>
        <p:blipFill>
          <a:blip r:embed="rId5" cstate="print"/>
          <a:srcRect/>
          <a:stretch>
            <a:fillRect/>
          </a:stretch>
        </p:blipFill>
        <p:spPr bwMode="auto">
          <a:xfrm>
            <a:off x="7172325" y="1600200"/>
            <a:ext cx="1971675" cy="1447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A574043-4FC8-488D-8DCD-3E21E8267F69}" type="slidenum">
              <a:rPr lang="en-US" smtClean="0"/>
              <a:pPr/>
              <a:t>45</a:t>
            </a:fld>
            <a:endParaRPr lang="en-US"/>
          </a:p>
        </p:txBody>
      </p:sp>
    </p:spTree>
    <p:controls>
      <p:control spid="603142" name="ShockwaveFlash1" r:id="rId2" imgW="6323810" imgH="4952381"/>
    </p:controls>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b="1" dirty="0" smtClean="0"/>
              <a:t>What causes angular distortion?  </a:t>
            </a:r>
          </a:p>
          <a:p>
            <a:pPr>
              <a:buNone/>
            </a:pPr>
            <a:endParaRPr lang="en-US" sz="1200" b="1" dirty="0" smtClean="0"/>
          </a:p>
          <a:p>
            <a:pPr lvl="1">
              <a:buFont typeface="Arial" pitchFamily="34" charset="0"/>
              <a:buChar char="•"/>
            </a:pPr>
            <a:r>
              <a:rPr lang="en-US" sz="2400" dirty="0" smtClean="0"/>
              <a:t>The weld cross-section is not balanced on the weldment perimeter causing features in the section to rotate with respect to each other</a:t>
            </a:r>
          </a:p>
          <a:p>
            <a:pPr>
              <a:buNone/>
            </a:pPr>
            <a:endParaRPr lang="en-US" sz="2400" b="1" dirty="0" smtClean="0">
              <a:solidFill>
                <a:srgbClr val="FF0000"/>
              </a:solidFill>
            </a:endParaRPr>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Angular Distortion</a:t>
            </a:r>
          </a:p>
        </p:txBody>
      </p:sp>
      <p:pic>
        <p:nvPicPr>
          <p:cNvPr id="4" name="Picture 3" descr="angular.PNG"/>
          <p:cNvPicPr>
            <a:picLocks noChangeAspect="1"/>
          </p:cNvPicPr>
          <p:nvPr/>
        </p:nvPicPr>
        <p:blipFill>
          <a:blip r:embed="rId3" cstate="print"/>
          <a:stretch>
            <a:fillRect/>
          </a:stretch>
        </p:blipFill>
        <p:spPr>
          <a:xfrm>
            <a:off x="3733800" y="5410200"/>
            <a:ext cx="1476602" cy="1208914"/>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b="1" dirty="0" smtClean="0"/>
              <a:t>What prevention measures can be taken?</a:t>
            </a:r>
          </a:p>
          <a:p>
            <a:pPr lvl="1">
              <a:buFont typeface="Arial" pitchFamily="34" charset="0"/>
              <a:buChar char="•"/>
            </a:pPr>
            <a:r>
              <a:rPr lang="en-US" sz="2400" dirty="0" smtClean="0"/>
              <a:t>Using tack welds to set up and maintain the joint gap</a:t>
            </a:r>
          </a:p>
          <a:p>
            <a:pPr lvl="1">
              <a:buFont typeface="Arial" pitchFamily="34" charset="0"/>
              <a:buChar char="•"/>
            </a:pPr>
            <a:r>
              <a:rPr lang="en-US" sz="2400" dirty="0" smtClean="0"/>
              <a:t>Identical components welded in a sequence that is balanced about the neutral axis</a:t>
            </a:r>
          </a:p>
          <a:p>
            <a:pPr lvl="1">
              <a:buFont typeface="Arial" pitchFamily="34" charset="0"/>
              <a:buChar char="•"/>
            </a:pPr>
            <a:r>
              <a:rPr lang="en-US" sz="2400" dirty="0" smtClean="0"/>
              <a:t>Process and technique should aim to deposit the weld metal as quickly as possible</a:t>
            </a:r>
          </a:p>
          <a:p>
            <a:pPr lvl="1">
              <a:buFont typeface="Arial" pitchFamily="34" charset="0"/>
              <a:buChar char="•"/>
            </a:pPr>
            <a:r>
              <a:rPr lang="en-US" sz="2400" dirty="0" smtClean="0"/>
              <a:t>Use of proper clamping</a:t>
            </a:r>
          </a:p>
          <a:p>
            <a:pPr lvl="1"/>
            <a:endParaRPr lang="en-US" sz="2400" dirty="0" smtClean="0"/>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Angular Distortion</a:t>
            </a:r>
          </a:p>
        </p:txBody>
      </p:sp>
      <p:pic>
        <p:nvPicPr>
          <p:cNvPr id="4" name="Picture 3" descr="angular.PNG"/>
          <p:cNvPicPr>
            <a:picLocks noChangeAspect="1"/>
          </p:cNvPicPr>
          <p:nvPr/>
        </p:nvPicPr>
        <p:blipFill>
          <a:blip r:embed="rId3" cstate="print"/>
          <a:stretch>
            <a:fillRect/>
          </a:stretch>
        </p:blipFill>
        <p:spPr>
          <a:xfrm>
            <a:off x="3733800" y="5410200"/>
            <a:ext cx="1629002" cy="1333686"/>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b="1" dirty="0" smtClean="0"/>
              <a:t>What correction measures are necessary?</a:t>
            </a:r>
          </a:p>
          <a:p>
            <a:pPr lvl="1">
              <a:buFont typeface="Arial" pitchFamily="34" charset="0"/>
              <a:buChar char="•"/>
            </a:pPr>
            <a:r>
              <a:rPr lang="en-US" sz="2400" dirty="0" smtClean="0"/>
              <a:t>Mechanical straightening by adding </a:t>
            </a:r>
            <a:r>
              <a:rPr lang="en-US" sz="2400" dirty="0" err="1" smtClean="0"/>
              <a:t>strongbacks</a:t>
            </a:r>
            <a:r>
              <a:rPr lang="en-US" sz="2400" dirty="0" smtClean="0"/>
              <a:t> or other supports where needed</a:t>
            </a:r>
          </a:p>
          <a:p>
            <a:pPr lvl="1">
              <a:buFont typeface="Arial" pitchFamily="34" charset="0"/>
              <a:buChar char="•"/>
            </a:pPr>
            <a:r>
              <a:rPr lang="en-US" sz="2400" dirty="0" smtClean="0"/>
              <a:t>Flame straightening</a:t>
            </a:r>
          </a:p>
          <a:p>
            <a:pPr lvl="1"/>
            <a:endParaRPr lang="en-US" sz="2000" dirty="0"/>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Angular Distortion</a:t>
            </a:r>
          </a:p>
        </p:txBody>
      </p:sp>
      <p:pic>
        <p:nvPicPr>
          <p:cNvPr id="4" name="Picture 2"/>
          <p:cNvPicPr>
            <a:picLocks noChangeAspect="1" noChangeArrowheads="1"/>
          </p:cNvPicPr>
          <p:nvPr/>
        </p:nvPicPr>
        <p:blipFill>
          <a:blip r:embed="rId3" cstate="print"/>
          <a:srcRect/>
          <a:stretch>
            <a:fillRect/>
          </a:stretch>
        </p:blipFill>
        <p:spPr bwMode="auto">
          <a:xfrm>
            <a:off x="2743200" y="3429000"/>
            <a:ext cx="4308758" cy="30003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9A574043-4FC8-488D-8DCD-3E21E8267F69}"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1" algn="l"/>
            <a:r>
              <a:rPr lang="en-US" sz="3200" b="1" dirty="0">
                <a:solidFill>
                  <a:schemeClr val="tx2">
                    <a:lumMod val="60000"/>
                    <a:lumOff val="40000"/>
                  </a:schemeClr>
                </a:solidFill>
                <a:latin typeface="+mj-lt"/>
              </a:rPr>
              <a:t>Angular Distortion</a:t>
            </a:r>
          </a:p>
        </p:txBody>
      </p:sp>
      <p:pic>
        <p:nvPicPr>
          <p:cNvPr id="5" name="Picture 1"/>
          <p:cNvPicPr>
            <a:picLocks noChangeAspect="1" noChangeArrowheads="1"/>
          </p:cNvPicPr>
          <p:nvPr/>
        </p:nvPicPr>
        <p:blipFill>
          <a:blip r:embed="rId2" cstate="print"/>
          <a:srcRect/>
          <a:stretch>
            <a:fillRect/>
          </a:stretch>
        </p:blipFill>
        <p:spPr bwMode="auto">
          <a:xfrm>
            <a:off x="685800" y="1600200"/>
            <a:ext cx="7162800" cy="5105400"/>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3" cstate="print"/>
          <a:srcRect/>
          <a:stretch>
            <a:fillRect/>
          </a:stretch>
        </p:blipFill>
        <p:spPr bwMode="auto">
          <a:xfrm>
            <a:off x="6934200" y="1828800"/>
            <a:ext cx="1876425" cy="1352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9A574043-4FC8-488D-8DCD-3E21E8267F69}"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Thin steel designs create new challenging production environment and fabrication difficulties such as:</a:t>
            </a:r>
          </a:p>
          <a:p>
            <a:pPr>
              <a:spcBef>
                <a:spcPts val="600"/>
              </a:spcBef>
              <a:buNone/>
            </a:pPr>
            <a:endParaRPr lang="en-US" sz="1200" dirty="0" smtClean="0"/>
          </a:p>
          <a:p>
            <a:pPr lvl="1">
              <a:buFont typeface="Arial" pitchFamily="34" charset="0"/>
              <a:buChar char="•"/>
            </a:pPr>
            <a:r>
              <a:rPr lang="en-US" sz="2400" dirty="0" smtClean="0"/>
              <a:t>Distortion due to high heat input on thin steel</a:t>
            </a:r>
          </a:p>
          <a:p>
            <a:pPr lvl="2"/>
            <a:r>
              <a:rPr lang="en-US" sz="2000" dirty="0" smtClean="0"/>
              <a:t>From traditional ship production processes</a:t>
            </a:r>
          </a:p>
          <a:p>
            <a:pPr lvl="1">
              <a:buFont typeface="Arial" pitchFamily="34" charset="0"/>
              <a:buChar char="•"/>
            </a:pPr>
            <a:r>
              <a:rPr lang="en-US" sz="2400" dirty="0" smtClean="0"/>
              <a:t>Panel shrinkage and dimensional control issues</a:t>
            </a:r>
          </a:p>
          <a:p>
            <a:pPr lvl="1">
              <a:buFont typeface="Arial" pitchFamily="34" charset="0"/>
              <a:buChar char="•"/>
            </a:pPr>
            <a:r>
              <a:rPr lang="en-US" sz="2400" dirty="0" smtClean="0"/>
              <a:t>Workforce unfamiliarity with techniques needed to ease construction difficulties</a:t>
            </a:r>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Modern Design Construction of Naval Surface Combatants</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b="1" dirty="0" smtClean="0"/>
              <a:t>What causes bowing distortion?  </a:t>
            </a:r>
          </a:p>
          <a:p>
            <a:pPr>
              <a:buNone/>
            </a:pPr>
            <a:endParaRPr lang="en-US" sz="1200" b="1" dirty="0" smtClean="0"/>
          </a:p>
          <a:p>
            <a:pPr lvl="1">
              <a:buFont typeface="Arial" pitchFamily="34" charset="0"/>
              <a:buChar char="•"/>
            </a:pPr>
            <a:r>
              <a:rPr lang="en-US" sz="2400" dirty="0" smtClean="0"/>
              <a:t>Bowing distortion occurs when the weld is not balanced with respect to the neutral axis of the cross section affecting the straightness of the weldment so that longitudinal shrinkage in the welds bends the section into a curved shape</a:t>
            </a:r>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Bowing Distortion</a:t>
            </a:r>
          </a:p>
        </p:txBody>
      </p:sp>
      <p:pic>
        <p:nvPicPr>
          <p:cNvPr id="4" name="Picture 3" descr="Bowing or Dishing.PNG"/>
          <p:cNvPicPr>
            <a:picLocks noChangeAspect="1"/>
          </p:cNvPicPr>
          <p:nvPr/>
        </p:nvPicPr>
        <p:blipFill>
          <a:blip r:embed="rId3" cstate="print"/>
          <a:stretch>
            <a:fillRect/>
          </a:stretch>
        </p:blipFill>
        <p:spPr>
          <a:xfrm>
            <a:off x="3505200" y="5334000"/>
            <a:ext cx="1962424" cy="1390844"/>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3886200" cy="4525963"/>
          </a:xfrm>
        </p:spPr>
        <p:txBody>
          <a:bodyPr>
            <a:normAutofit/>
          </a:bodyPr>
          <a:lstStyle/>
          <a:p>
            <a:pPr>
              <a:buNone/>
            </a:pPr>
            <a:r>
              <a:rPr lang="en-US" sz="2400" b="1" dirty="0" smtClean="0"/>
              <a:t>What prevention measures can be taken?</a:t>
            </a:r>
          </a:p>
          <a:p>
            <a:pPr>
              <a:buNone/>
            </a:pPr>
            <a:endParaRPr lang="en-US" sz="1200" b="1" dirty="0" smtClean="0"/>
          </a:p>
          <a:p>
            <a:pPr lvl="1"/>
            <a:r>
              <a:rPr lang="en-US" sz="2400" dirty="0" smtClean="0"/>
              <a:t>Weld sequencing and back-step welding should be used to minimize bowing</a:t>
            </a:r>
          </a:p>
          <a:p>
            <a:pPr lvl="1"/>
            <a:r>
              <a:rPr lang="en-US" sz="2400" dirty="0" smtClean="0"/>
              <a:t>Adequate plate restraint prior to welding</a:t>
            </a:r>
          </a:p>
          <a:p>
            <a:pPr>
              <a:buNone/>
            </a:pPr>
            <a:endParaRPr lang="en-US" sz="2400" b="1" dirty="0" smtClean="0"/>
          </a:p>
          <a:p>
            <a:pPr>
              <a:buNone/>
            </a:pPr>
            <a:endParaRPr lang="en-US" sz="2000" dirty="0"/>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Bowing Distortion</a:t>
            </a:r>
          </a:p>
        </p:txBody>
      </p:sp>
      <p:sp>
        <p:nvSpPr>
          <p:cNvPr id="4" name="Slide Number Placeholder 3"/>
          <p:cNvSpPr>
            <a:spLocks noGrp="1"/>
          </p:cNvSpPr>
          <p:nvPr>
            <p:ph type="sldNum" sz="quarter" idx="12"/>
          </p:nvPr>
        </p:nvSpPr>
        <p:spPr/>
        <p:txBody>
          <a:bodyPr/>
          <a:lstStyle/>
          <a:p>
            <a:fld id="{9A574043-4FC8-488D-8DCD-3E21E8267F69}" type="slidenum">
              <a:rPr lang="en-US" smtClean="0"/>
              <a:pPr/>
              <a:t>51</a:t>
            </a:fld>
            <a:endParaRPr lang="en-US"/>
          </a:p>
        </p:txBody>
      </p:sp>
    </p:spTree>
    <p:controls>
      <p:control spid="723969" name="ShockwaveFlash1" r:id="rId2" imgW="5180952" imgH="3428571"/>
    </p:controls>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534400" cy="5257800"/>
          </a:xfrm>
        </p:spPr>
        <p:txBody>
          <a:bodyPr>
            <a:normAutofit fontScale="92500" lnSpcReduction="10000"/>
          </a:bodyPr>
          <a:lstStyle/>
          <a:p>
            <a:pPr>
              <a:buNone/>
            </a:pPr>
            <a:r>
              <a:rPr lang="en-US" sz="2400" b="1" dirty="0" smtClean="0"/>
              <a:t>What correction measures are necessary?</a:t>
            </a:r>
          </a:p>
          <a:p>
            <a:pPr>
              <a:buNone/>
            </a:pPr>
            <a:endParaRPr lang="en-US" sz="1200" b="1" dirty="0" smtClean="0"/>
          </a:p>
          <a:p>
            <a:pPr lvl="1"/>
            <a:r>
              <a:rPr lang="en-US" sz="2600" dirty="0" smtClean="0"/>
              <a:t>Correction measures can be mechanical or thermal</a:t>
            </a:r>
          </a:p>
          <a:p>
            <a:pPr lvl="2"/>
            <a:r>
              <a:rPr lang="en-US" sz="2600" dirty="0" smtClean="0"/>
              <a:t>Mechanical is preferable when shrinkage from flame straightening is a concern. However, cracking formation need to be prevented</a:t>
            </a:r>
          </a:p>
          <a:p>
            <a:pPr lvl="2"/>
            <a:r>
              <a:rPr lang="en-US" sz="2600" dirty="0" smtClean="0"/>
              <a:t>Mechanical straightening requires using force (wedge, pneumatic ram, etc.) to push the bowing area flat and a </a:t>
            </a:r>
            <a:r>
              <a:rPr lang="en-US" sz="2600" dirty="0" err="1" smtClean="0"/>
              <a:t>strongback</a:t>
            </a:r>
            <a:r>
              <a:rPr lang="en-US" sz="2600" dirty="0" smtClean="0"/>
              <a:t> or header is welded to hold the panel flat when the force is released</a:t>
            </a:r>
          </a:p>
          <a:p>
            <a:pPr lvl="2"/>
            <a:r>
              <a:rPr lang="en-US" sz="2600" dirty="0" smtClean="0"/>
              <a:t>In the case of severe bowing on a T beam, the distortion needs to be corrected thermally with flame straightening as mechanically straightening it would cause a T beam to ripple and become unstable</a:t>
            </a:r>
          </a:p>
          <a:p>
            <a:pPr>
              <a:buNone/>
            </a:pPr>
            <a:r>
              <a:rPr lang="en-US" sz="2400" dirty="0" smtClean="0"/>
              <a:t> </a:t>
            </a:r>
            <a:endParaRPr lang="en-US" sz="2000" dirty="0"/>
          </a:p>
        </p:txBody>
      </p:sp>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Bowing Distortion</a:t>
            </a:r>
          </a:p>
        </p:txBody>
      </p:sp>
      <p:sp>
        <p:nvSpPr>
          <p:cNvPr id="4" name="Slide Number Placeholder 3"/>
          <p:cNvSpPr>
            <a:spLocks noGrp="1"/>
          </p:cNvSpPr>
          <p:nvPr>
            <p:ph type="sldNum" sz="quarter" idx="12"/>
          </p:nvPr>
        </p:nvSpPr>
        <p:spPr/>
        <p:txBody>
          <a:bodyPr/>
          <a:lstStyle/>
          <a:p>
            <a:fld id="{9A574043-4FC8-488D-8DCD-3E21E8267F69}"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ringepa\AppData\Local\Microsoft\Windows\Temporary Internet Files\Content.Outlook\8CJCKJOX\Bulb Tee Dishing (2).jpg"/>
          <p:cNvPicPr>
            <a:picLocks noChangeAspect="1" noChangeArrowheads="1"/>
          </p:cNvPicPr>
          <p:nvPr/>
        </p:nvPicPr>
        <p:blipFill>
          <a:blip r:embed="rId3" cstate="print"/>
          <a:srcRect/>
          <a:stretch>
            <a:fillRect/>
          </a:stretch>
        </p:blipFill>
        <p:spPr bwMode="auto">
          <a:xfrm>
            <a:off x="838200" y="1600200"/>
            <a:ext cx="7010400" cy="5029200"/>
          </a:xfrm>
          <a:prstGeom prst="rect">
            <a:avLst/>
          </a:prstGeom>
          <a:noFill/>
        </p:spPr>
      </p:pic>
      <p:sp>
        <p:nvSpPr>
          <p:cNvPr id="3" name="Title 2"/>
          <p:cNvSpPr>
            <a:spLocks noGrp="1"/>
          </p:cNvSpPr>
          <p:nvPr>
            <p:ph type="title"/>
          </p:nvPr>
        </p:nvSpPr>
        <p:spPr/>
        <p:txBody>
          <a:bodyPr>
            <a:normAutofit/>
          </a:bodyPr>
          <a:lstStyle/>
          <a:p>
            <a:pPr lvl="1"/>
            <a:r>
              <a:rPr lang="en-US" sz="3200" b="1" dirty="0">
                <a:solidFill>
                  <a:schemeClr val="tx2">
                    <a:lumMod val="60000"/>
                    <a:lumOff val="40000"/>
                  </a:schemeClr>
                </a:solidFill>
                <a:latin typeface="+mj-lt"/>
              </a:rPr>
              <a:t>Bowing and Dishing</a:t>
            </a:r>
          </a:p>
        </p:txBody>
      </p:sp>
      <p:pic>
        <p:nvPicPr>
          <p:cNvPr id="440321" name="Picture 1"/>
          <p:cNvPicPr>
            <a:picLocks noChangeAspect="1" noChangeArrowheads="1"/>
          </p:cNvPicPr>
          <p:nvPr/>
        </p:nvPicPr>
        <p:blipFill>
          <a:blip r:embed="rId4" cstate="print"/>
          <a:srcRect/>
          <a:stretch>
            <a:fillRect/>
          </a:stretch>
        </p:blipFill>
        <p:spPr bwMode="auto">
          <a:xfrm>
            <a:off x="6705600" y="1905000"/>
            <a:ext cx="2228850" cy="146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9A574043-4FC8-488D-8DCD-3E21E8267F69}"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1" algn="l"/>
            <a:r>
              <a:rPr lang="en-US" sz="3200" b="1" dirty="0">
                <a:solidFill>
                  <a:schemeClr val="tx2">
                    <a:lumMod val="60000"/>
                    <a:lumOff val="40000"/>
                  </a:schemeClr>
                </a:solidFill>
                <a:latin typeface="+mj-lt"/>
              </a:rPr>
              <a:t>Buckling Distortion</a:t>
            </a:r>
          </a:p>
        </p:txBody>
      </p:sp>
      <p:sp>
        <p:nvSpPr>
          <p:cNvPr id="4" name="Content Placeholder 1"/>
          <p:cNvSpPr txBox="1">
            <a:spLocks/>
          </p:cNvSpPr>
          <p:nvPr/>
        </p:nvSpPr>
        <p:spPr>
          <a:xfrm>
            <a:off x="609600" y="1524000"/>
            <a:ext cx="8229600" cy="4754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What causes buckling distortion?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fontAlgn="auto">
              <a:lnSpc>
                <a:spcPct val="100000"/>
              </a:lnSpc>
              <a:spcBef>
                <a:spcPct val="20000"/>
              </a:spcBef>
              <a:spcAft>
                <a:spcPts val="0"/>
              </a:spcAft>
              <a:buClrTx/>
              <a:buSzTx/>
              <a:buFont typeface="Arial" pitchFamily="34" charset="0"/>
              <a:buChar char="–"/>
              <a:tabLst/>
              <a:defRPr/>
            </a:pPr>
            <a:r>
              <a:rPr lang="en-US" sz="2400" dirty="0" smtClean="0"/>
              <a:t>It is the most violent of the out-of-plane distortions</a:t>
            </a:r>
          </a:p>
          <a:p>
            <a:pPr marL="742950" marR="0" lvl="1" indent="-285750" fontAlgn="auto">
              <a:lnSpc>
                <a:spcPct val="100000"/>
              </a:lnSpc>
              <a:spcBef>
                <a:spcPct val="20000"/>
              </a:spcBef>
              <a:spcAft>
                <a:spcPts val="0"/>
              </a:spcAft>
              <a:buClrTx/>
              <a:buSzTx/>
              <a:buFont typeface="Arial" pitchFamily="34" charset="0"/>
              <a:buChar char="–"/>
              <a:tabLst/>
              <a:defRPr/>
            </a:pPr>
            <a:r>
              <a:rPr lang="en-US" sz="2400" dirty="0" smtClean="0"/>
              <a:t>Is extremely sensitive to initial stress conditions</a:t>
            </a:r>
          </a:p>
          <a:p>
            <a:pPr marL="742950" marR="0" lvl="1" indent="-285750" fontAlgn="auto">
              <a:lnSpc>
                <a:spcPct val="100000"/>
              </a:lnSpc>
              <a:spcBef>
                <a:spcPct val="20000"/>
              </a:spcBef>
              <a:spcAft>
                <a:spcPts val="0"/>
              </a:spcAft>
              <a:buClrTx/>
              <a:buSzTx/>
              <a:buFont typeface="Arial" pitchFamily="34" charset="0"/>
              <a:buChar char="–"/>
              <a:tabLst/>
              <a:defRPr/>
            </a:pPr>
            <a:r>
              <a:rPr lang="en-US" sz="2400" dirty="0" smtClean="0"/>
              <a:t>Buckling distortion is usually more prevalent in thin metal structures</a:t>
            </a:r>
          </a:p>
        </p:txBody>
      </p:sp>
      <p:pic>
        <p:nvPicPr>
          <p:cNvPr id="5" name="Picture 4" descr="buckling.PNG"/>
          <p:cNvPicPr>
            <a:picLocks noChangeAspect="1"/>
          </p:cNvPicPr>
          <p:nvPr/>
        </p:nvPicPr>
        <p:blipFill>
          <a:blip r:embed="rId3" cstate="print"/>
          <a:stretch>
            <a:fillRect/>
          </a:stretch>
        </p:blipFill>
        <p:spPr>
          <a:xfrm>
            <a:off x="3733800" y="5334000"/>
            <a:ext cx="1819529" cy="1352739"/>
          </a:xfrm>
          <a:prstGeom prst="rect">
            <a:avLst/>
          </a:prstGeom>
        </p:spPr>
      </p:pic>
      <p:sp>
        <p:nvSpPr>
          <p:cNvPr id="6" name="Slide Number Placeholder 5"/>
          <p:cNvSpPr>
            <a:spLocks noGrp="1"/>
          </p:cNvSpPr>
          <p:nvPr>
            <p:ph type="sldNum" sz="quarter" idx="12"/>
          </p:nvPr>
        </p:nvSpPr>
        <p:spPr/>
        <p:txBody>
          <a:bodyPr/>
          <a:lstStyle/>
          <a:p>
            <a:fld id="{9A574043-4FC8-488D-8DCD-3E21E8267F69}"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1" algn="l"/>
            <a:r>
              <a:rPr lang="en-US" sz="3200" b="1" dirty="0">
                <a:solidFill>
                  <a:schemeClr val="tx2">
                    <a:lumMod val="60000"/>
                    <a:lumOff val="40000"/>
                  </a:schemeClr>
                </a:solidFill>
                <a:latin typeface="+mj-lt"/>
              </a:rPr>
              <a:t>Buckling Distortion</a:t>
            </a:r>
          </a:p>
        </p:txBody>
      </p:sp>
      <p:sp>
        <p:nvSpPr>
          <p:cNvPr id="4" name="Content Placeholder 1"/>
          <p:cNvSpPr txBox="1">
            <a:spLocks/>
          </p:cNvSpPr>
          <p:nvPr/>
        </p:nvSpPr>
        <p:spPr>
          <a:xfrm>
            <a:off x="609600" y="1447800"/>
            <a:ext cx="8229600" cy="4754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What prevention measures can be taken?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fontAlgn="auto">
              <a:lnSpc>
                <a:spcPct val="100000"/>
              </a:lnSpc>
              <a:spcBef>
                <a:spcPct val="20000"/>
              </a:spcBef>
              <a:spcAft>
                <a:spcPts val="0"/>
              </a:spcAft>
              <a:buClrTx/>
              <a:buSzTx/>
              <a:buFont typeface="Arial" pitchFamily="34" charset="0"/>
              <a:buChar char="•"/>
              <a:tabLst/>
              <a:defRPr/>
            </a:pPr>
            <a:r>
              <a:rPr lang="en-US" sz="2400" dirty="0" smtClean="0"/>
              <a:t>Following proper welding sequences (In general, weld steps should be progressed from the center of the work outward)</a:t>
            </a:r>
          </a:p>
          <a:p>
            <a:pPr marL="742950" lvl="1" indent="-285750">
              <a:spcBef>
                <a:spcPct val="20000"/>
              </a:spcBef>
              <a:buFont typeface="Arial" pitchFamily="34" charset="0"/>
              <a:buChar char="•"/>
              <a:defRPr/>
            </a:pPr>
            <a:r>
              <a:rPr lang="en-US" sz="2400" dirty="0" smtClean="0"/>
              <a:t>Adequate clamps/restraints on the panel edge and near welding area PRIOR to welding</a:t>
            </a:r>
          </a:p>
          <a:p>
            <a:pPr marL="742950" lvl="1" indent="-285750">
              <a:spcBef>
                <a:spcPct val="20000"/>
              </a:spcBef>
              <a:buFont typeface="Arial" pitchFamily="34" charset="0"/>
              <a:buChar char="•"/>
              <a:defRPr/>
            </a:pPr>
            <a:r>
              <a:rPr lang="en-US" sz="2400" dirty="0" smtClean="0"/>
              <a:t>Achieving proper fit-up to ensure weld size control and limit residual stress</a:t>
            </a:r>
          </a:p>
          <a:p>
            <a:pPr marL="742950" lvl="1" indent="-285750">
              <a:spcBef>
                <a:spcPct val="20000"/>
              </a:spcBef>
              <a:buFont typeface="Arial" pitchFamily="34" charset="0"/>
              <a:buChar char="•"/>
              <a:defRPr/>
            </a:pPr>
            <a:r>
              <a:rPr lang="en-US" sz="2400" dirty="0" smtClean="0"/>
              <a:t>WELDING TO DESIGN SIZE</a:t>
            </a:r>
          </a:p>
          <a:p>
            <a:pPr marL="742950" lvl="1" indent="-285750">
              <a:spcBef>
                <a:spcPct val="20000"/>
              </a:spcBef>
              <a:buFont typeface="Arial" pitchFamily="34" charset="0"/>
              <a:buChar char="•"/>
              <a:defRPr/>
            </a:pPr>
            <a:endParaRPr lang="en-US" sz="2400" dirty="0" smtClean="0"/>
          </a:p>
        </p:txBody>
      </p:sp>
      <p:pic>
        <p:nvPicPr>
          <p:cNvPr id="5" name="Picture 4" descr="buckling.PNG"/>
          <p:cNvPicPr>
            <a:picLocks noChangeAspect="1"/>
          </p:cNvPicPr>
          <p:nvPr/>
        </p:nvPicPr>
        <p:blipFill>
          <a:blip r:embed="rId3" cstate="print"/>
          <a:stretch>
            <a:fillRect/>
          </a:stretch>
        </p:blipFill>
        <p:spPr>
          <a:xfrm>
            <a:off x="3733800" y="5334000"/>
            <a:ext cx="1819529" cy="1352739"/>
          </a:xfrm>
          <a:prstGeom prst="rect">
            <a:avLst/>
          </a:prstGeom>
        </p:spPr>
      </p:pic>
      <p:sp>
        <p:nvSpPr>
          <p:cNvPr id="6" name="Slide Number Placeholder 5"/>
          <p:cNvSpPr>
            <a:spLocks noGrp="1"/>
          </p:cNvSpPr>
          <p:nvPr>
            <p:ph type="sldNum" sz="quarter" idx="12"/>
          </p:nvPr>
        </p:nvSpPr>
        <p:spPr/>
        <p:txBody>
          <a:bodyPr/>
          <a:lstStyle/>
          <a:p>
            <a:fld id="{9A574043-4FC8-488D-8DCD-3E21E8267F69}"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1" algn="l"/>
            <a:r>
              <a:rPr lang="en-US" sz="3200" b="1" dirty="0">
                <a:solidFill>
                  <a:schemeClr val="tx2">
                    <a:lumMod val="60000"/>
                    <a:lumOff val="40000"/>
                  </a:schemeClr>
                </a:solidFill>
                <a:latin typeface="+mj-lt"/>
              </a:rPr>
              <a:t>Buckling Distortion</a:t>
            </a:r>
          </a:p>
        </p:txBody>
      </p:sp>
      <p:sp>
        <p:nvSpPr>
          <p:cNvPr id="4" name="Content Placeholder 1"/>
          <p:cNvSpPr txBox="1">
            <a:spLocks/>
          </p:cNvSpPr>
          <p:nvPr/>
        </p:nvSpPr>
        <p:spPr>
          <a:xfrm>
            <a:off x="609600" y="1524000"/>
            <a:ext cx="8229600" cy="4754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smtClean="0">
                <a:ln>
                  <a:noFill/>
                </a:ln>
                <a:effectLst/>
                <a:uLnTx/>
                <a:uFillTx/>
                <a:latin typeface="+mn-lt"/>
                <a:ea typeface="+mn-ea"/>
                <a:cs typeface="+mn-cs"/>
              </a:rPr>
              <a:t>What correction measures are necessary?</a:t>
            </a:r>
          </a:p>
          <a:p>
            <a:pPr marL="342900" marR="0" lvl="0" indent="-342900" algn="l" defTabSz="914400" rtl="0" eaLnBrk="1" fontAlgn="auto" latinLnBrk="0" hangingPunct="1">
              <a:lnSpc>
                <a:spcPct val="100000"/>
              </a:lnSpc>
              <a:spcBef>
                <a:spcPct val="20000"/>
              </a:spcBef>
              <a:spcAft>
                <a:spcPts val="0"/>
              </a:spcAft>
              <a:buClrTx/>
              <a:buSzTx/>
              <a:tabLst/>
              <a:defRPr/>
            </a:pPr>
            <a:endParaRPr lang="en-US" sz="1200" noProof="0" dirty="0" smtClean="0"/>
          </a:p>
          <a:p>
            <a:pPr marL="742950" marR="0" lvl="1" indent="-285750" fontAlgn="auto">
              <a:lnSpc>
                <a:spcPct val="100000"/>
              </a:lnSpc>
              <a:spcBef>
                <a:spcPct val="20000"/>
              </a:spcBef>
              <a:spcAft>
                <a:spcPts val="0"/>
              </a:spcAft>
              <a:buClrTx/>
              <a:buSzTx/>
              <a:buFont typeface="Arial" pitchFamily="34" charset="0"/>
              <a:buChar char="•"/>
              <a:tabLst/>
              <a:defRPr/>
            </a:pPr>
            <a:r>
              <a:rPr lang="en-US" sz="2400" dirty="0" smtClean="0"/>
              <a:t>Thermal (Flame Straightening) works by inducing additional heat into the steel to generate a shrinkage force that will pull the distortion out</a:t>
            </a:r>
          </a:p>
          <a:p>
            <a:pPr marL="742950" marR="0" lvl="1" indent="-285750" fontAlgn="auto">
              <a:lnSpc>
                <a:spcPct val="100000"/>
              </a:lnSpc>
              <a:spcBef>
                <a:spcPct val="20000"/>
              </a:spcBef>
              <a:spcAft>
                <a:spcPts val="0"/>
              </a:spcAft>
              <a:buClrTx/>
              <a:buSzTx/>
              <a:buFont typeface="Arial" pitchFamily="34" charset="0"/>
              <a:buChar char="•"/>
              <a:tabLst/>
              <a:defRPr/>
            </a:pPr>
            <a:r>
              <a:rPr lang="en-US" sz="2400" dirty="0" smtClean="0"/>
              <a:t>Displacement in buckling mode are not always repeatable, so rework is usually the necessary remedy</a:t>
            </a:r>
          </a:p>
        </p:txBody>
      </p:sp>
      <p:pic>
        <p:nvPicPr>
          <p:cNvPr id="5" name="Picture 4" descr="buckling.PNG"/>
          <p:cNvPicPr>
            <a:picLocks noChangeAspect="1"/>
          </p:cNvPicPr>
          <p:nvPr/>
        </p:nvPicPr>
        <p:blipFill>
          <a:blip r:embed="rId3" cstate="print"/>
          <a:stretch>
            <a:fillRect/>
          </a:stretch>
        </p:blipFill>
        <p:spPr>
          <a:xfrm>
            <a:off x="3733800" y="5334000"/>
            <a:ext cx="1819529" cy="1352739"/>
          </a:xfrm>
          <a:prstGeom prst="rect">
            <a:avLst/>
          </a:prstGeom>
        </p:spPr>
      </p:pic>
      <p:sp>
        <p:nvSpPr>
          <p:cNvPr id="6" name="Slide Number Placeholder 5"/>
          <p:cNvSpPr>
            <a:spLocks noGrp="1"/>
          </p:cNvSpPr>
          <p:nvPr>
            <p:ph type="sldNum" sz="quarter" idx="12"/>
          </p:nvPr>
        </p:nvSpPr>
        <p:spPr/>
        <p:txBody>
          <a:bodyPr/>
          <a:lstStyle/>
          <a:p>
            <a:fld id="{9A574043-4FC8-488D-8DCD-3E21E8267F69}"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1" algn="l" rtl="0">
              <a:spcBef>
                <a:spcPct val="0"/>
              </a:spcBef>
            </a:pPr>
            <a:r>
              <a:rPr lang="en-US" sz="3200" b="1" dirty="0">
                <a:solidFill>
                  <a:schemeClr val="tx2">
                    <a:lumMod val="60000"/>
                    <a:lumOff val="40000"/>
                  </a:schemeClr>
                </a:solidFill>
                <a:latin typeface="+mj-lt"/>
              </a:rPr>
              <a:t>Buckling Distortion</a:t>
            </a:r>
            <a:r>
              <a:rPr lang="en-US" sz="2400" dirty="0" smtClean="0"/>
              <a:t/>
            </a:r>
            <a:br>
              <a:rPr lang="en-US" sz="2400" dirty="0" smtClean="0"/>
            </a:br>
            <a:endParaRPr lang="en-US" dirty="0"/>
          </a:p>
        </p:txBody>
      </p:sp>
      <p:pic>
        <p:nvPicPr>
          <p:cNvPr id="5" name="Picture 4" descr="Buckling Distortion Picture.png"/>
          <p:cNvPicPr>
            <a:picLocks noChangeAspect="1"/>
          </p:cNvPicPr>
          <p:nvPr/>
        </p:nvPicPr>
        <p:blipFill>
          <a:blip r:embed="rId2" cstate="print"/>
          <a:stretch>
            <a:fillRect/>
          </a:stretch>
        </p:blipFill>
        <p:spPr>
          <a:xfrm>
            <a:off x="457200" y="1554278"/>
            <a:ext cx="8077200" cy="4922722"/>
          </a:xfrm>
          <a:prstGeom prst="rect">
            <a:avLst/>
          </a:prstGeom>
        </p:spPr>
      </p:pic>
      <p:pic>
        <p:nvPicPr>
          <p:cNvPr id="438273" name="Picture 1"/>
          <p:cNvPicPr>
            <a:picLocks noChangeAspect="1" noChangeArrowheads="1"/>
          </p:cNvPicPr>
          <p:nvPr/>
        </p:nvPicPr>
        <p:blipFill>
          <a:blip r:embed="rId3" cstate="print"/>
          <a:srcRect/>
          <a:stretch>
            <a:fillRect/>
          </a:stretch>
        </p:blipFill>
        <p:spPr bwMode="auto">
          <a:xfrm>
            <a:off x="6324600" y="1676400"/>
            <a:ext cx="2009775" cy="16097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A574043-4FC8-488D-8DCD-3E21E8267F69}"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1600200"/>
            <a:ext cx="4114800" cy="4525963"/>
          </a:xfrm>
        </p:spPr>
        <p:txBody>
          <a:bodyPr/>
          <a:lstStyle/>
          <a:p>
            <a:r>
              <a:rPr lang="en-US" dirty="0" smtClean="0"/>
              <a:t>Bowing Distortion</a:t>
            </a:r>
          </a:p>
          <a:p>
            <a:r>
              <a:rPr lang="en-US" dirty="0" smtClean="0"/>
              <a:t>Buckling Distortion</a:t>
            </a:r>
          </a:p>
          <a:p>
            <a:r>
              <a:rPr lang="en-US" dirty="0" smtClean="0"/>
              <a:t>Longitudinal Shrinkage</a:t>
            </a:r>
          </a:p>
          <a:p>
            <a:r>
              <a:rPr lang="en-US" dirty="0" smtClean="0"/>
              <a:t>Transverse Shrinkage</a:t>
            </a:r>
          </a:p>
          <a:p>
            <a:r>
              <a:rPr lang="en-US" dirty="0" smtClean="0"/>
              <a:t>Angular Distortion</a:t>
            </a:r>
            <a:endParaRPr lang="en-US"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Knowledge Check</a:t>
            </a:r>
            <a:endParaRPr lang="en-US" sz="3200" b="1" dirty="0">
              <a:solidFill>
                <a:schemeClr val="tx2">
                  <a:lumMod val="60000"/>
                  <a:lumOff val="40000"/>
                </a:schemeClr>
              </a:solidFill>
            </a:endParaRPr>
          </a:p>
        </p:txBody>
      </p:sp>
      <p:pic>
        <p:nvPicPr>
          <p:cNvPr id="5" name="Picture 2"/>
          <p:cNvPicPr>
            <a:picLocks noChangeAspect="1" noChangeArrowheads="1"/>
          </p:cNvPicPr>
          <p:nvPr/>
        </p:nvPicPr>
        <p:blipFill>
          <a:blip r:embed="rId3" cstate="print"/>
          <a:srcRect/>
          <a:stretch>
            <a:fillRect/>
          </a:stretch>
        </p:blipFill>
        <p:spPr bwMode="auto">
          <a:xfrm>
            <a:off x="304800" y="1457325"/>
            <a:ext cx="1590675" cy="981075"/>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04800" y="5724525"/>
            <a:ext cx="1600200" cy="1057275"/>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152400" y="2514600"/>
            <a:ext cx="1876425" cy="838200"/>
          </a:xfrm>
          <a:prstGeom prst="rect">
            <a:avLst/>
          </a:prstGeom>
          <a:noFill/>
          <a:ln w="9525">
            <a:noFill/>
            <a:miter lim="800000"/>
            <a:headEnd/>
            <a:tailEnd/>
          </a:ln>
        </p:spPr>
      </p:pic>
      <p:pic>
        <p:nvPicPr>
          <p:cNvPr id="437254" name="Picture 6"/>
          <p:cNvPicPr>
            <a:picLocks noChangeAspect="1" noChangeArrowheads="1"/>
          </p:cNvPicPr>
          <p:nvPr/>
        </p:nvPicPr>
        <p:blipFill>
          <a:blip r:embed="rId6" cstate="print"/>
          <a:srcRect/>
          <a:stretch>
            <a:fillRect/>
          </a:stretch>
        </p:blipFill>
        <p:spPr bwMode="auto">
          <a:xfrm>
            <a:off x="152400" y="3344333"/>
            <a:ext cx="1981200" cy="999067"/>
          </a:xfrm>
          <a:prstGeom prst="rect">
            <a:avLst/>
          </a:prstGeom>
          <a:noFill/>
          <a:ln w="9525">
            <a:noFill/>
            <a:miter lim="800000"/>
            <a:headEnd/>
            <a:tailEnd/>
          </a:ln>
        </p:spPr>
      </p:pic>
      <p:pic>
        <p:nvPicPr>
          <p:cNvPr id="437255" name="Picture 7"/>
          <p:cNvPicPr>
            <a:picLocks noChangeAspect="1" noChangeArrowheads="1"/>
          </p:cNvPicPr>
          <p:nvPr/>
        </p:nvPicPr>
        <p:blipFill>
          <a:blip r:embed="rId7" cstate="print"/>
          <a:srcRect/>
          <a:stretch>
            <a:fillRect/>
          </a:stretch>
        </p:blipFill>
        <p:spPr bwMode="auto">
          <a:xfrm>
            <a:off x="152400" y="4495800"/>
            <a:ext cx="1990725" cy="1209675"/>
          </a:xfrm>
          <a:prstGeom prst="rect">
            <a:avLst/>
          </a:prstGeom>
          <a:noFill/>
          <a:ln w="9525">
            <a:noFill/>
            <a:miter lim="800000"/>
            <a:headEnd/>
            <a:tailEnd/>
          </a:ln>
        </p:spPr>
      </p:pic>
      <p:cxnSp>
        <p:nvCxnSpPr>
          <p:cNvPr id="22" name="Straight Arrow Connector 21"/>
          <p:cNvCxnSpPr>
            <a:stCxn id="5" idx="3"/>
          </p:cNvCxnSpPr>
          <p:nvPr/>
        </p:nvCxnSpPr>
        <p:spPr>
          <a:xfrm>
            <a:off x="1895475" y="1947863"/>
            <a:ext cx="2676525" cy="110013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057400" y="3200400"/>
            <a:ext cx="2514600" cy="14478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209800" y="1905000"/>
            <a:ext cx="2362200" cy="1981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209800" y="2514600"/>
            <a:ext cx="2362200" cy="25908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6" idx="3"/>
          </p:cNvCxnSpPr>
          <p:nvPr/>
        </p:nvCxnSpPr>
        <p:spPr>
          <a:xfrm flipV="1">
            <a:off x="1905000" y="4114800"/>
            <a:ext cx="2667000" cy="21383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9A574043-4FC8-488D-8DCD-3E21E8267F69}" type="slidenum">
              <a:rPr lang="en-US" smtClean="0"/>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0" y="1676400"/>
            <a:ext cx="49530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sz="3200" b="1" dirty="0" smtClean="0">
                <a:solidFill>
                  <a:schemeClr val="tx2">
                    <a:lumMod val="60000"/>
                    <a:lumOff val="40000"/>
                  </a:schemeClr>
                </a:solidFill>
              </a:rPr>
              <a:t>Why is Distortion Control Important?</a:t>
            </a:r>
            <a:endParaRPr lang="en-US" sz="3200" b="1" dirty="0">
              <a:solidFill>
                <a:schemeClr val="tx2">
                  <a:lumMod val="60000"/>
                  <a:lumOff val="40000"/>
                </a:schemeClr>
              </a:solidFill>
            </a:endParaRPr>
          </a:p>
        </p:txBody>
      </p:sp>
      <p:graphicFrame>
        <p:nvGraphicFramePr>
          <p:cNvPr id="4" name="Diagram 3"/>
          <p:cNvGraphicFramePr/>
          <p:nvPr/>
        </p:nvGraphicFramePr>
        <p:xfrm>
          <a:off x="3657600" y="1905000"/>
          <a:ext cx="457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4038600" y="4459069"/>
            <a:ext cx="1066800" cy="646331"/>
          </a:xfrm>
          <a:prstGeom prst="rect">
            <a:avLst/>
          </a:prstGeom>
        </p:spPr>
        <p:txBody>
          <a:bodyPr wrap="square">
            <a:spAutoFit/>
          </a:bodyPr>
          <a:lstStyle/>
          <a:p>
            <a:pPr lvl="0" algn="ctr"/>
            <a:r>
              <a:rPr lang="en-US" b="1" dirty="0" smtClean="0"/>
              <a:t>Reduces</a:t>
            </a:r>
          </a:p>
          <a:p>
            <a:pPr lvl="0" algn="ctr"/>
            <a:r>
              <a:rPr lang="en-US" b="1" dirty="0" smtClean="0"/>
              <a:t>Cost</a:t>
            </a:r>
            <a:endParaRPr lang="en-US" b="1" dirty="0"/>
          </a:p>
        </p:txBody>
      </p:sp>
      <p:sp>
        <p:nvSpPr>
          <p:cNvPr id="8" name="Rectangle 7"/>
          <p:cNvSpPr/>
          <p:nvPr/>
        </p:nvSpPr>
        <p:spPr>
          <a:xfrm>
            <a:off x="6705600" y="2286000"/>
            <a:ext cx="1020600" cy="646331"/>
          </a:xfrm>
          <a:prstGeom prst="rect">
            <a:avLst/>
          </a:prstGeom>
        </p:spPr>
        <p:txBody>
          <a:bodyPr wrap="none">
            <a:spAutoFit/>
          </a:bodyPr>
          <a:lstStyle/>
          <a:p>
            <a:pPr lvl="0" algn="ctr"/>
            <a:r>
              <a:rPr lang="en-US" b="1" dirty="0" smtClean="0"/>
              <a:t>Reduces </a:t>
            </a:r>
          </a:p>
          <a:p>
            <a:pPr lvl="0" algn="ctr"/>
            <a:r>
              <a:rPr lang="en-US" b="1" dirty="0" smtClean="0"/>
              <a:t>Rework</a:t>
            </a:r>
            <a:endParaRPr lang="en-US" b="1" dirty="0"/>
          </a:p>
        </p:txBody>
      </p:sp>
      <p:sp>
        <p:nvSpPr>
          <p:cNvPr id="9" name="Rectangle 8"/>
          <p:cNvSpPr/>
          <p:nvPr/>
        </p:nvSpPr>
        <p:spPr>
          <a:xfrm>
            <a:off x="6172200" y="4572000"/>
            <a:ext cx="1676400" cy="646331"/>
          </a:xfrm>
          <a:prstGeom prst="rect">
            <a:avLst/>
          </a:prstGeom>
        </p:spPr>
        <p:txBody>
          <a:bodyPr wrap="square">
            <a:spAutoFit/>
          </a:bodyPr>
          <a:lstStyle/>
          <a:p>
            <a:pPr lvl="0" algn="ctr"/>
            <a:r>
              <a:rPr lang="en-US" b="1" dirty="0" smtClean="0"/>
              <a:t>Improves </a:t>
            </a:r>
          </a:p>
          <a:p>
            <a:pPr lvl="0" algn="ctr"/>
            <a:r>
              <a:rPr lang="en-US" b="1" dirty="0" smtClean="0"/>
              <a:t>Schedules</a:t>
            </a:r>
            <a:endParaRPr lang="en-US" b="1" dirty="0"/>
          </a:p>
        </p:txBody>
      </p:sp>
      <p:sp>
        <p:nvSpPr>
          <p:cNvPr id="11" name="Content Placeholder 1"/>
          <p:cNvSpPr>
            <a:spLocks noGrp="1"/>
          </p:cNvSpPr>
          <p:nvPr>
            <p:ph idx="1"/>
          </p:nvPr>
        </p:nvSpPr>
        <p:spPr>
          <a:xfrm>
            <a:off x="457200" y="1600200"/>
            <a:ext cx="3124200" cy="4525963"/>
          </a:xfrm>
        </p:spPr>
        <p:txBody>
          <a:bodyPr>
            <a:normAutofit/>
          </a:bodyPr>
          <a:lstStyle/>
          <a:p>
            <a:pPr>
              <a:lnSpc>
                <a:spcPct val="80000"/>
              </a:lnSpc>
              <a:buSzPct val="100000"/>
              <a:buNone/>
            </a:pPr>
            <a:r>
              <a:rPr lang="en-US" sz="2400" dirty="0" smtClean="0"/>
              <a:t>Employees taking a proactive approach to distortion control reduces production costs</a:t>
            </a:r>
          </a:p>
          <a:p>
            <a:pPr>
              <a:lnSpc>
                <a:spcPct val="80000"/>
              </a:lnSpc>
              <a:buSzPct val="100000"/>
              <a:buNone/>
            </a:pPr>
            <a:endParaRPr lang="en-US" sz="2400" dirty="0" smtClean="0"/>
          </a:p>
          <a:p>
            <a:pPr>
              <a:lnSpc>
                <a:spcPct val="80000"/>
              </a:lnSpc>
              <a:buSzPct val="100000"/>
              <a:buNone/>
            </a:pPr>
            <a:r>
              <a:rPr lang="en-US" sz="2400" dirty="0" smtClean="0"/>
              <a:t>Why would you say it is important to reduce costs?</a:t>
            </a:r>
          </a:p>
          <a:p>
            <a:endParaRPr lang="en-US" dirty="0"/>
          </a:p>
        </p:txBody>
      </p:sp>
      <p:sp>
        <p:nvSpPr>
          <p:cNvPr id="12" name="Slide Number Placeholder 11"/>
          <p:cNvSpPr>
            <a:spLocks noGrp="1"/>
          </p:cNvSpPr>
          <p:nvPr>
            <p:ph type="sldNum" sz="quarter" idx="12"/>
          </p:nvPr>
        </p:nvSpPr>
        <p:spPr/>
        <p:txBody>
          <a:bodyPr/>
          <a:lstStyle/>
          <a:p>
            <a:fld id="{9A574043-4FC8-488D-8DCD-3E21E8267F69}"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229600" cy="4525963"/>
          </a:xfrm>
        </p:spPr>
        <p:txBody>
          <a:bodyPr>
            <a:noAutofit/>
          </a:bodyPr>
          <a:lstStyle/>
          <a:p>
            <a:pPr>
              <a:lnSpc>
                <a:spcPct val="90000"/>
              </a:lnSpc>
              <a:buNone/>
              <a:tabLst>
                <a:tab pos="4800600" algn="l"/>
              </a:tabLst>
            </a:pPr>
            <a:r>
              <a:rPr lang="en-US" sz="2400" dirty="0" smtClean="0"/>
              <a:t>Distortion can be caused by almost every manufacturing process. This course will focus on distortion caused by locked-in residual (or left over) stresses that can come from four major sources:</a:t>
            </a:r>
          </a:p>
          <a:p>
            <a:pPr>
              <a:lnSpc>
                <a:spcPct val="90000"/>
              </a:lnSpc>
              <a:spcBef>
                <a:spcPts val="600"/>
              </a:spcBef>
              <a:buNone/>
              <a:tabLst>
                <a:tab pos="4800600" algn="l"/>
              </a:tabLst>
            </a:pPr>
            <a:endParaRPr lang="en-US" sz="1200" dirty="0" smtClean="0"/>
          </a:p>
          <a:p>
            <a:pPr lvl="1">
              <a:lnSpc>
                <a:spcPct val="90000"/>
              </a:lnSpc>
              <a:buFont typeface="Arial" pitchFamily="34" charset="0"/>
              <a:buChar char="•"/>
              <a:tabLst>
                <a:tab pos="4800600" algn="l"/>
              </a:tabLst>
            </a:pPr>
            <a:r>
              <a:rPr lang="en-US" sz="2400" dirty="0" smtClean="0"/>
              <a:t>Steel mills rolling process, material handling, shipping and storage</a:t>
            </a:r>
          </a:p>
          <a:p>
            <a:pPr lvl="1">
              <a:lnSpc>
                <a:spcPct val="90000"/>
              </a:lnSpc>
              <a:buFont typeface="Arial" pitchFamily="34" charset="0"/>
              <a:buChar char="•"/>
              <a:tabLst>
                <a:tab pos="4800600" algn="l"/>
              </a:tabLst>
            </a:pPr>
            <a:r>
              <a:rPr lang="en-US" sz="2400" dirty="0" smtClean="0"/>
              <a:t>Poor fit-up caused by inadequate nesting (Engineering) and inaccurate cutting</a:t>
            </a:r>
          </a:p>
          <a:p>
            <a:pPr lvl="1">
              <a:lnSpc>
                <a:spcPct val="90000"/>
              </a:lnSpc>
              <a:buFont typeface="Arial" pitchFamily="34" charset="0"/>
              <a:buChar char="•"/>
              <a:tabLst>
                <a:tab pos="4800600" algn="l"/>
              </a:tabLst>
            </a:pPr>
            <a:r>
              <a:rPr lang="en-US" sz="2400" dirty="0" smtClean="0"/>
              <a:t>Over-welding, inadequate welding process and erection sequences</a:t>
            </a:r>
          </a:p>
          <a:p>
            <a:pPr lvl="1">
              <a:lnSpc>
                <a:spcPct val="90000"/>
              </a:lnSpc>
              <a:buFont typeface="Arial" pitchFamily="34" charset="0"/>
              <a:buChar char="•"/>
              <a:tabLst>
                <a:tab pos="4800600" algn="l"/>
              </a:tabLst>
            </a:pPr>
            <a:r>
              <a:rPr lang="en-US" sz="2400" dirty="0" smtClean="0"/>
              <a:t>Unrestrained, inadequate clamping and </a:t>
            </a:r>
            <a:r>
              <a:rPr lang="en-US" sz="2400" dirty="0" err="1" smtClean="0"/>
              <a:t>fixturing</a:t>
            </a:r>
            <a:endParaRPr lang="en-US" sz="2400" dirty="0" smtClean="0"/>
          </a:p>
          <a:p>
            <a:pPr lvl="1">
              <a:lnSpc>
                <a:spcPct val="90000"/>
              </a:lnSpc>
              <a:buNone/>
              <a:tabLst>
                <a:tab pos="4800600" algn="l"/>
              </a:tabLst>
            </a:pPr>
            <a:endParaRPr lang="en-US" sz="2400" dirty="0" smtClean="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Distortion and Issues with Thin Steel</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53200" cy="1143000"/>
          </a:xfrm>
        </p:spPr>
        <p:txBody>
          <a:bodyPr>
            <a:normAutofit/>
          </a:bodyPr>
          <a:lstStyle/>
          <a:p>
            <a:pPr algn="l"/>
            <a:r>
              <a:rPr lang="en-US" sz="3200" b="1" dirty="0" smtClean="0">
                <a:solidFill>
                  <a:schemeClr val="tx2">
                    <a:lumMod val="60000"/>
                    <a:lumOff val="40000"/>
                  </a:schemeClr>
                </a:solidFill>
              </a:rPr>
              <a:t>Thin Steel Welding </a:t>
            </a:r>
            <a:br>
              <a:rPr lang="en-US" sz="3200" b="1" dirty="0" smtClean="0">
                <a:solidFill>
                  <a:schemeClr val="tx2">
                    <a:lumMod val="60000"/>
                    <a:lumOff val="40000"/>
                  </a:schemeClr>
                </a:solidFill>
              </a:rPr>
            </a:br>
            <a:r>
              <a:rPr lang="en-US" sz="3200" b="1" dirty="0" smtClean="0">
                <a:solidFill>
                  <a:schemeClr val="tx2">
                    <a:lumMod val="60000"/>
                    <a:lumOff val="40000"/>
                  </a:schemeClr>
                </a:solidFill>
              </a:rPr>
              <a:t>Implementation Items</a:t>
            </a:r>
            <a:endParaRPr lang="en-US" sz="3200" b="1" dirty="0">
              <a:solidFill>
                <a:schemeClr val="tx2">
                  <a:lumMod val="60000"/>
                  <a:lumOff val="40000"/>
                </a:schemeClr>
              </a:solidFill>
            </a:endParaRPr>
          </a:p>
        </p:txBody>
      </p:sp>
      <p:sp>
        <p:nvSpPr>
          <p:cNvPr id="4" name="Slide Number Placeholder 3"/>
          <p:cNvSpPr>
            <a:spLocks noGrp="1"/>
          </p:cNvSpPr>
          <p:nvPr>
            <p:ph type="sldNum" sz="quarter" idx="4294967295"/>
          </p:nvPr>
        </p:nvSpPr>
        <p:spPr>
          <a:xfrm>
            <a:off x="3124200" y="6356350"/>
            <a:ext cx="2895600" cy="365125"/>
          </a:xfrm>
          <a:prstGeom prst="rect">
            <a:avLst/>
          </a:prstGeom>
        </p:spPr>
        <p:txBody>
          <a:bodyPr/>
          <a:lstStyle/>
          <a:p>
            <a:fld id="{96FAF7EA-C1D3-4929-9189-93807DF221C9}" type="slidenum">
              <a:rPr lang="en-US" smtClean="0"/>
              <a:pPr/>
              <a:t>60</a:t>
            </a:fld>
            <a:endParaRPr lang="en-US" dirty="0"/>
          </a:p>
        </p:txBody>
      </p:sp>
      <p:sp>
        <p:nvSpPr>
          <p:cNvPr id="5" name="Content Placeholder 2"/>
          <p:cNvSpPr>
            <a:spLocks noGrp="1"/>
          </p:cNvSpPr>
          <p:nvPr>
            <p:ph idx="1"/>
          </p:nvPr>
        </p:nvSpPr>
        <p:spPr>
          <a:xfrm>
            <a:off x="457200" y="1600200"/>
            <a:ext cx="8229600" cy="4525963"/>
          </a:xfrm>
        </p:spPr>
        <p:txBody>
          <a:bodyPr>
            <a:normAutofit/>
          </a:bodyPr>
          <a:lstStyle/>
          <a:p>
            <a:pPr>
              <a:buNone/>
            </a:pPr>
            <a:r>
              <a:rPr lang="en-US" sz="2400" dirty="0" smtClean="0"/>
              <a:t>Increase fitter/welder communication and feedback:</a:t>
            </a:r>
          </a:p>
          <a:p>
            <a:r>
              <a:rPr lang="en-US" sz="2400" dirty="0" smtClean="0"/>
              <a:t>Benefits: </a:t>
            </a:r>
          </a:p>
          <a:p>
            <a:pPr lvl="1"/>
            <a:r>
              <a:rPr lang="en-US" sz="2400" dirty="0" smtClean="0"/>
              <a:t>Increased final weld quality and part </a:t>
            </a:r>
            <a:r>
              <a:rPr lang="en-US" sz="2400" dirty="0" err="1" smtClean="0"/>
              <a:t>weldability</a:t>
            </a:r>
            <a:endParaRPr lang="en-US" sz="2400" dirty="0" smtClean="0"/>
          </a:p>
          <a:p>
            <a:pPr lvl="1"/>
            <a:r>
              <a:rPr lang="en-US" sz="2400" dirty="0" smtClean="0"/>
              <a:t>Increased workmanship and accountability</a:t>
            </a:r>
          </a:p>
          <a:p>
            <a:pPr lvl="1"/>
            <a:r>
              <a:rPr lang="en-US" sz="2400" dirty="0" smtClean="0"/>
              <a:t>Remedy problems created by others that may unknowingly cause problems downstream</a:t>
            </a:r>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solidFill>
                  <a:schemeClr val="tx2">
                    <a:lumMod val="60000"/>
                    <a:lumOff val="40000"/>
                  </a:schemeClr>
                </a:solidFill>
              </a:rPr>
              <a:t>Thin Steel Welding </a:t>
            </a:r>
            <a:br>
              <a:rPr lang="en-US" sz="3200" b="1" dirty="0" smtClean="0">
                <a:solidFill>
                  <a:schemeClr val="tx2">
                    <a:lumMod val="60000"/>
                    <a:lumOff val="40000"/>
                  </a:schemeClr>
                </a:solidFill>
              </a:rPr>
            </a:br>
            <a:r>
              <a:rPr lang="en-US" sz="3200" b="1" dirty="0" smtClean="0">
                <a:solidFill>
                  <a:schemeClr val="tx2">
                    <a:lumMod val="60000"/>
                    <a:lumOff val="40000"/>
                  </a:schemeClr>
                </a:solidFill>
              </a:rPr>
              <a:t>Implementation Items</a:t>
            </a:r>
            <a:endParaRPr lang="en-US" sz="3200" b="1" dirty="0">
              <a:solidFill>
                <a:schemeClr val="tx2">
                  <a:lumMod val="60000"/>
                  <a:lumOff val="40000"/>
                </a:schemeClr>
              </a:solidFill>
            </a:endParaRPr>
          </a:p>
        </p:txBody>
      </p:sp>
      <p:sp>
        <p:nvSpPr>
          <p:cNvPr id="4" name="Slide Number Placeholder 3"/>
          <p:cNvSpPr>
            <a:spLocks noGrp="1"/>
          </p:cNvSpPr>
          <p:nvPr>
            <p:ph type="sldNum" sz="quarter" idx="4294967295"/>
          </p:nvPr>
        </p:nvSpPr>
        <p:spPr>
          <a:xfrm>
            <a:off x="3124200" y="6356350"/>
            <a:ext cx="2895600" cy="365125"/>
          </a:xfrm>
          <a:prstGeom prst="rect">
            <a:avLst/>
          </a:prstGeom>
        </p:spPr>
        <p:txBody>
          <a:bodyPr/>
          <a:lstStyle/>
          <a:p>
            <a:fld id="{96FAF7EA-C1D3-4929-9189-93807DF221C9}" type="slidenum">
              <a:rPr lang="en-US" smtClean="0"/>
              <a:pPr/>
              <a:t>61</a:t>
            </a:fld>
            <a:endParaRPr lang="en-US" dirty="0"/>
          </a:p>
        </p:txBody>
      </p:sp>
      <p:sp>
        <p:nvSpPr>
          <p:cNvPr id="5" name="Content Placeholder 2"/>
          <p:cNvSpPr>
            <a:spLocks noGrp="1"/>
          </p:cNvSpPr>
          <p:nvPr>
            <p:ph idx="1"/>
          </p:nvPr>
        </p:nvSpPr>
        <p:spPr>
          <a:xfrm>
            <a:off x="457200" y="1600200"/>
            <a:ext cx="8229600" cy="4876800"/>
          </a:xfrm>
        </p:spPr>
        <p:txBody>
          <a:bodyPr>
            <a:normAutofit/>
          </a:bodyPr>
          <a:lstStyle/>
          <a:p>
            <a:pPr>
              <a:buNone/>
            </a:pPr>
            <a:r>
              <a:rPr lang="en-US" sz="2600" dirty="0" smtClean="0"/>
              <a:t>Increase welding automation:</a:t>
            </a:r>
          </a:p>
          <a:p>
            <a:r>
              <a:rPr lang="en-US" sz="2600" dirty="0" smtClean="0"/>
              <a:t>Benefits: </a:t>
            </a:r>
          </a:p>
          <a:p>
            <a:pPr lvl="1"/>
            <a:r>
              <a:rPr lang="en-US" sz="2600" dirty="0" smtClean="0"/>
              <a:t>Superior weld quality, improved process time</a:t>
            </a:r>
          </a:p>
          <a:p>
            <a:pPr lvl="1"/>
            <a:r>
              <a:rPr lang="en-US" sz="2600" dirty="0" smtClean="0"/>
              <a:t>More consistent control of welding parameters</a:t>
            </a:r>
          </a:p>
          <a:p>
            <a:pPr lvl="1"/>
            <a:r>
              <a:rPr lang="en-US" sz="2600" dirty="0" smtClean="0"/>
              <a:t>Automated welding is generally faster than manual</a:t>
            </a:r>
          </a:p>
          <a:p>
            <a:pPr lvl="1"/>
            <a:endParaRPr lang="en-US" sz="2600" dirty="0" smtClean="0"/>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solidFill>
                  <a:schemeClr val="tx2">
                    <a:lumMod val="60000"/>
                    <a:lumOff val="40000"/>
                  </a:schemeClr>
                </a:solidFill>
              </a:rPr>
              <a:t>Thin Steel Welding </a:t>
            </a:r>
            <a:br>
              <a:rPr lang="en-US" sz="3200" b="1" dirty="0" smtClean="0">
                <a:solidFill>
                  <a:schemeClr val="tx2">
                    <a:lumMod val="60000"/>
                    <a:lumOff val="40000"/>
                  </a:schemeClr>
                </a:solidFill>
              </a:rPr>
            </a:br>
            <a:r>
              <a:rPr lang="en-US" sz="3200" b="1" dirty="0" smtClean="0">
                <a:solidFill>
                  <a:schemeClr val="tx2">
                    <a:lumMod val="60000"/>
                    <a:lumOff val="40000"/>
                  </a:schemeClr>
                </a:solidFill>
              </a:rPr>
              <a:t>Implementation Items</a:t>
            </a:r>
            <a:endParaRPr lang="en-US" sz="3200" b="1" dirty="0">
              <a:solidFill>
                <a:schemeClr val="tx2">
                  <a:lumMod val="60000"/>
                  <a:lumOff val="40000"/>
                </a:schemeClr>
              </a:solidFill>
            </a:endParaRPr>
          </a:p>
        </p:txBody>
      </p:sp>
      <p:sp>
        <p:nvSpPr>
          <p:cNvPr id="4" name="Slide Number Placeholder 3"/>
          <p:cNvSpPr>
            <a:spLocks noGrp="1"/>
          </p:cNvSpPr>
          <p:nvPr>
            <p:ph type="sldNum" sz="quarter" idx="4294967295"/>
          </p:nvPr>
        </p:nvSpPr>
        <p:spPr>
          <a:xfrm>
            <a:off x="3124200" y="6356350"/>
            <a:ext cx="2895600" cy="365125"/>
          </a:xfrm>
          <a:prstGeom prst="rect">
            <a:avLst/>
          </a:prstGeom>
        </p:spPr>
        <p:txBody>
          <a:bodyPr/>
          <a:lstStyle/>
          <a:p>
            <a:fld id="{96FAF7EA-C1D3-4929-9189-93807DF221C9}" type="slidenum">
              <a:rPr lang="en-US" smtClean="0"/>
              <a:pPr/>
              <a:t>62</a:t>
            </a:fld>
            <a:endParaRPr lang="en-US" dirty="0"/>
          </a:p>
        </p:txBody>
      </p:sp>
      <p:sp>
        <p:nvSpPr>
          <p:cNvPr id="5" name="Content Placeholder 2"/>
          <p:cNvSpPr>
            <a:spLocks noGrp="1"/>
          </p:cNvSpPr>
          <p:nvPr>
            <p:ph idx="1"/>
          </p:nvPr>
        </p:nvSpPr>
        <p:spPr>
          <a:xfrm>
            <a:off x="457200" y="1600200"/>
            <a:ext cx="8229600" cy="5105400"/>
          </a:xfrm>
        </p:spPr>
        <p:txBody>
          <a:bodyPr>
            <a:normAutofit/>
          </a:bodyPr>
          <a:lstStyle/>
          <a:p>
            <a:pPr>
              <a:buNone/>
            </a:pPr>
            <a:r>
              <a:rPr lang="en-US" sz="2400" dirty="0" smtClean="0"/>
              <a:t>Incorporate weld size into welder certification process:</a:t>
            </a:r>
          </a:p>
          <a:p>
            <a:r>
              <a:rPr lang="en-US" sz="2400" dirty="0" smtClean="0"/>
              <a:t>Benefits: </a:t>
            </a:r>
          </a:p>
          <a:p>
            <a:pPr lvl="1"/>
            <a:r>
              <a:rPr lang="en-US" sz="2400" dirty="0" smtClean="0"/>
              <a:t>Incorporating a weld-to-design tolerance prior to being released to the field promotes a weld size conscious approach from the start</a:t>
            </a:r>
          </a:p>
          <a:p>
            <a:pPr lvl="1"/>
            <a:r>
              <a:rPr lang="en-US" sz="2400" b="1" dirty="0" smtClean="0"/>
              <a:t>MIL-STD-1628 Rev B </a:t>
            </a:r>
            <a:r>
              <a:rPr lang="en-US" sz="2400" dirty="0" smtClean="0"/>
              <a:t>will have an underweld tolerance and is awaiting final approval</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143000"/>
          </a:xfrm>
        </p:spPr>
        <p:txBody>
          <a:bodyPr vert="horz" lIns="91440" tIns="45720" rIns="91440" bIns="45720" rtlCol="0" anchor="ctr">
            <a:normAutofit/>
          </a:bodyPr>
          <a:lstStyle/>
          <a:p>
            <a:pPr algn="l"/>
            <a:r>
              <a:rPr lang="en-US" sz="3200" b="1" dirty="0" smtClean="0">
                <a:solidFill>
                  <a:schemeClr val="tx2">
                    <a:lumMod val="60000"/>
                    <a:lumOff val="40000"/>
                  </a:schemeClr>
                </a:solidFill>
              </a:rPr>
              <a:t>Weld Positions</a:t>
            </a:r>
            <a:endParaRPr lang="en-US" sz="3200" b="1" dirty="0">
              <a:solidFill>
                <a:schemeClr val="tx2">
                  <a:lumMod val="60000"/>
                  <a:lumOff val="40000"/>
                </a:schemeClr>
              </a:solidFill>
            </a:endParaRPr>
          </a:p>
        </p:txBody>
      </p:sp>
      <p:sp>
        <p:nvSpPr>
          <p:cNvPr id="3" name="Content Placeholder 2"/>
          <p:cNvSpPr>
            <a:spLocks noGrp="1"/>
          </p:cNvSpPr>
          <p:nvPr>
            <p:ph idx="1"/>
          </p:nvPr>
        </p:nvSpPr>
        <p:spPr>
          <a:xfrm>
            <a:off x="304800" y="1447800"/>
            <a:ext cx="8382000" cy="2493264"/>
          </a:xfrm>
        </p:spPr>
        <p:txBody>
          <a:bodyPr>
            <a:normAutofit/>
          </a:bodyPr>
          <a:lstStyle/>
          <a:p>
            <a:pPr marL="225425" indent="-225425">
              <a:buFont typeface="Arial" pitchFamily="34" charset="0"/>
              <a:buChar char="•"/>
            </a:pPr>
            <a:r>
              <a:rPr lang="en-US" sz="2800" dirty="0" smtClean="0">
                <a:cs typeface="Arial" pitchFamily="34" charset="0"/>
              </a:rPr>
              <a:t>There are four basic positions of welding that are employed in structural fabrication.</a:t>
            </a:r>
          </a:p>
          <a:p>
            <a:pPr marL="225425" indent="-225425"/>
            <a:r>
              <a:rPr lang="en-US" sz="2800" dirty="0" smtClean="0">
                <a:cs typeface="Arial" pitchFamily="34" charset="0"/>
              </a:rPr>
              <a:t>Flat position – used to weld from the upper side of the joint – the face </a:t>
            </a:r>
            <a:r>
              <a:rPr lang="en-US" sz="2800" dirty="0" smtClean="0"/>
              <a:t>of the weld is approximately horizontal.</a:t>
            </a:r>
          </a:p>
          <a:p>
            <a:pPr>
              <a:buNone/>
            </a:pPr>
            <a:r>
              <a:rPr lang="en-US" sz="2800" dirty="0" smtClean="0"/>
              <a:t>             </a:t>
            </a:r>
          </a:p>
          <a:p>
            <a:pPr marL="0" indent="0">
              <a:buNone/>
            </a:pPr>
            <a:endParaRPr lang="en-US" sz="2400" dirty="0">
              <a:latin typeface="Arial" pitchFamily="34" charset="0"/>
              <a:cs typeface="Arial" pitchFamily="34" charset="0"/>
            </a:endParaRPr>
          </a:p>
        </p:txBody>
      </p:sp>
      <p:pic>
        <p:nvPicPr>
          <p:cNvPr id="4099" name="Picture 3"/>
          <p:cNvPicPr>
            <a:picLocks noChangeAspect="1" noChangeArrowheads="1"/>
          </p:cNvPicPr>
          <p:nvPr/>
        </p:nvPicPr>
        <p:blipFill>
          <a:blip r:embed="rId3" cstate="print"/>
          <a:srcRect/>
          <a:stretch>
            <a:fillRect/>
          </a:stretch>
        </p:blipFill>
        <p:spPr bwMode="auto">
          <a:xfrm>
            <a:off x="152400" y="3429000"/>
            <a:ext cx="4247718" cy="3089249"/>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4374795" y="3261447"/>
            <a:ext cx="4769205" cy="3295216"/>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A574043-4FC8-488D-8DCD-3E21E8267F69}"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a:stretch>
            <a:fillRect/>
          </a:stretch>
        </p:blipFill>
        <p:spPr bwMode="auto">
          <a:xfrm>
            <a:off x="4164036" y="3222456"/>
            <a:ext cx="4728357" cy="3221282"/>
          </a:xfrm>
          <a:prstGeom prst="rect">
            <a:avLst/>
          </a:prstGeom>
          <a:noFill/>
          <a:ln w="9525">
            <a:noFill/>
            <a:miter lim="800000"/>
            <a:headEnd/>
            <a:tailEnd/>
          </a:ln>
        </p:spPr>
      </p:pic>
      <p:sp>
        <p:nvSpPr>
          <p:cNvPr id="2" name="Title 1"/>
          <p:cNvSpPr>
            <a:spLocks noGrp="1"/>
          </p:cNvSpPr>
          <p:nvPr>
            <p:ph type="title"/>
          </p:nvPr>
        </p:nvSpPr>
        <p:spPr>
          <a:xfrm>
            <a:off x="228600" y="0"/>
            <a:ext cx="8915400" cy="1143000"/>
          </a:xfrm>
        </p:spPr>
        <p:txBody>
          <a:bodyPr vert="horz" lIns="91440" tIns="45720" rIns="91440" bIns="45720" rtlCol="0" anchor="ctr">
            <a:normAutofit/>
          </a:bodyPr>
          <a:lstStyle/>
          <a:p>
            <a:pPr algn="l"/>
            <a:r>
              <a:rPr lang="en-US" sz="3200" b="1" dirty="0" smtClean="0">
                <a:solidFill>
                  <a:schemeClr val="tx2">
                    <a:lumMod val="60000"/>
                    <a:lumOff val="40000"/>
                  </a:schemeClr>
                </a:solidFill>
              </a:rPr>
              <a:t>Weld Positions</a:t>
            </a:r>
            <a:endParaRPr lang="en-US" sz="3200" b="1" dirty="0">
              <a:solidFill>
                <a:schemeClr val="tx2">
                  <a:lumMod val="60000"/>
                  <a:lumOff val="40000"/>
                </a:schemeClr>
              </a:solidFill>
            </a:endParaRPr>
          </a:p>
        </p:txBody>
      </p:sp>
      <p:sp>
        <p:nvSpPr>
          <p:cNvPr id="8" name="Content Placeholder 7"/>
          <p:cNvSpPr>
            <a:spLocks noGrp="1"/>
          </p:cNvSpPr>
          <p:nvPr>
            <p:ph idx="1"/>
          </p:nvPr>
        </p:nvSpPr>
        <p:spPr>
          <a:xfrm>
            <a:off x="457200" y="1447800"/>
            <a:ext cx="8229600" cy="4525963"/>
          </a:xfrm>
        </p:spPr>
        <p:txBody>
          <a:bodyPr/>
          <a:lstStyle/>
          <a:p>
            <a:pPr lvl="0"/>
            <a:r>
              <a:rPr lang="en-US" sz="2400" dirty="0" smtClean="0">
                <a:cs typeface="Arial" pitchFamily="34" charset="0"/>
              </a:rPr>
              <a:t>Horizontal Position – used when welding is performed on the upper side of an approximately horizontal surface and against an approximately vertical surface.</a:t>
            </a:r>
          </a:p>
          <a:p>
            <a:pPr>
              <a:buNone/>
            </a:pPr>
            <a:r>
              <a:rPr lang="en-US" dirty="0" smtClean="0"/>
              <a:t>                  </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0" y="2986968"/>
            <a:ext cx="4596757" cy="332942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A574043-4FC8-488D-8DCD-3E21E8267F69}"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lvl="0"/>
            <a:r>
              <a:rPr lang="en-US" sz="2400" dirty="0" smtClean="0">
                <a:cs typeface="Arial" pitchFamily="34" charset="0"/>
              </a:rPr>
              <a:t>Vertical Position – in structural welding, the position of welding in which the axis of the weld is approximately vertical.</a:t>
            </a:r>
          </a:p>
          <a:p>
            <a:pPr algn="just">
              <a:buNone/>
            </a:pPr>
            <a:r>
              <a:rPr lang="en-US" dirty="0" smtClean="0"/>
              <a:t> </a:t>
            </a:r>
            <a:endParaRPr lang="en-US" dirty="0"/>
          </a:p>
        </p:txBody>
      </p:sp>
      <p:sp>
        <p:nvSpPr>
          <p:cNvPr id="6" name="Slide Number Placeholder 5"/>
          <p:cNvSpPr>
            <a:spLocks noGrp="1"/>
          </p:cNvSpPr>
          <p:nvPr>
            <p:ph type="sldNum" sz="quarter" idx="12"/>
          </p:nvPr>
        </p:nvSpPr>
        <p:spPr/>
        <p:txBody>
          <a:bodyPr/>
          <a:lstStyle/>
          <a:p>
            <a:fld id="{9A574043-4FC8-488D-8DCD-3E21E8267F69}" type="slidenum">
              <a:rPr lang="en-US" smtClean="0"/>
              <a:pPr/>
              <a:t>65</a:t>
            </a:fld>
            <a:endParaRPr lang="en-US"/>
          </a:p>
        </p:txBody>
      </p:sp>
      <p:sp>
        <p:nvSpPr>
          <p:cNvPr id="2" name="Title 1"/>
          <p:cNvSpPr>
            <a:spLocks noGrp="1"/>
          </p:cNvSpPr>
          <p:nvPr>
            <p:ph type="title"/>
          </p:nvPr>
        </p:nvSpPr>
        <p:spPr>
          <a:xfrm>
            <a:off x="228600" y="0"/>
            <a:ext cx="8915400" cy="1143000"/>
          </a:xfrm>
        </p:spPr>
        <p:txBody>
          <a:bodyPr vert="horz" lIns="91440" tIns="45720" rIns="91440" bIns="45720" rtlCol="0" anchor="ctr">
            <a:normAutofit/>
          </a:bodyPr>
          <a:lstStyle/>
          <a:p>
            <a:pPr algn="l"/>
            <a:r>
              <a:rPr lang="en-US" sz="3200" b="1" dirty="0" smtClean="0">
                <a:solidFill>
                  <a:schemeClr val="tx2">
                    <a:lumMod val="60000"/>
                    <a:lumOff val="40000"/>
                  </a:schemeClr>
                </a:solidFill>
              </a:rPr>
              <a:t>Weld Positions</a:t>
            </a:r>
            <a:endParaRPr lang="en-US" sz="3200" b="1" dirty="0">
              <a:solidFill>
                <a:schemeClr val="tx2">
                  <a:lumMod val="60000"/>
                  <a:lumOff val="40000"/>
                </a:schemeClr>
              </a:solidFill>
            </a:endParaRPr>
          </a:p>
        </p:txBody>
      </p:sp>
      <p:pic>
        <p:nvPicPr>
          <p:cNvPr id="6146" name="Picture 2"/>
          <p:cNvPicPr>
            <a:picLocks noChangeAspect="1" noChangeArrowheads="1"/>
          </p:cNvPicPr>
          <p:nvPr/>
        </p:nvPicPr>
        <p:blipFill>
          <a:blip r:embed="rId4" cstate="print"/>
          <a:srcRect/>
          <a:stretch>
            <a:fillRect/>
          </a:stretch>
        </p:blipFill>
        <p:spPr bwMode="auto">
          <a:xfrm>
            <a:off x="1447800" y="2438400"/>
            <a:ext cx="3258530" cy="4582309"/>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4648200" y="2438400"/>
            <a:ext cx="3115997" cy="4232713"/>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cstate="print"/>
          <a:srcRect/>
          <a:stretch>
            <a:fillRect/>
          </a:stretch>
        </p:blipFill>
        <p:spPr bwMode="auto">
          <a:xfrm>
            <a:off x="4541874" y="2872116"/>
            <a:ext cx="4402923" cy="3202863"/>
          </a:xfrm>
          <a:prstGeom prst="rect">
            <a:avLst/>
          </a:prstGeom>
          <a:noFill/>
          <a:ln w="9525">
            <a:noFill/>
            <a:miter lim="800000"/>
            <a:headEnd/>
            <a:tailEnd/>
          </a:ln>
        </p:spPr>
      </p:pic>
      <p:sp>
        <p:nvSpPr>
          <p:cNvPr id="2" name="Title 1"/>
          <p:cNvSpPr>
            <a:spLocks noGrp="1"/>
          </p:cNvSpPr>
          <p:nvPr>
            <p:ph type="title"/>
          </p:nvPr>
        </p:nvSpPr>
        <p:spPr>
          <a:xfrm>
            <a:off x="228600" y="0"/>
            <a:ext cx="8915400" cy="1143000"/>
          </a:xfrm>
        </p:spPr>
        <p:txBody>
          <a:bodyPr vert="horz" lIns="91440" tIns="45720" rIns="91440" bIns="45720" rtlCol="0" anchor="ctr">
            <a:normAutofit/>
          </a:bodyPr>
          <a:lstStyle/>
          <a:p>
            <a:pPr algn="l"/>
            <a:r>
              <a:rPr lang="en-US" sz="3200" b="1" dirty="0" smtClean="0">
                <a:solidFill>
                  <a:schemeClr val="tx2">
                    <a:lumMod val="60000"/>
                    <a:lumOff val="40000"/>
                  </a:schemeClr>
                </a:solidFill>
              </a:rPr>
              <a:t>Weld Positions</a:t>
            </a:r>
            <a:endParaRPr lang="en-US" sz="3200" b="1" dirty="0">
              <a:solidFill>
                <a:schemeClr val="tx2">
                  <a:lumMod val="60000"/>
                  <a:lumOff val="40000"/>
                </a:schemeClr>
              </a:solidFill>
            </a:endParaRPr>
          </a:p>
        </p:txBody>
      </p:sp>
      <p:sp>
        <p:nvSpPr>
          <p:cNvPr id="8" name="Content Placeholder 7"/>
          <p:cNvSpPr>
            <a:spLocks noGrp="1"/>
          </p:cNvSpPr>
          <p:nvPr>
            <p:ph idx="1"/>
          </p:nvPr>
        </p:nvSpPr>
        <p:spPr>
          <a:xfrm>
            <a:off x="381000" y="1447800"/>
            <a:ext cx="8382000" cy="4524333"/>
          </a:xfrm>
        </p:spPr>
        <p:txBody>
          <a:bodyPr>
            <a:normAutofit/>
          </a:bodyPr>
          <a:lstStyle/>
          <a:p>
            <a:r>
              <a:rPr lang="en-US" sz="2400" dirty="0" smtClean="0">
                <a:cs typeface="Arial" pitchFamily="34" charset="0"/>
              </a:rPr>
              <a:t>Overhead Position – the position in which welding is performed from the underside of the joint</a:t>
            </a:r>
            <a:endParaRPr lang="en-US" sz="2400" dirty="0">
              <a:cs typeface="Arial" pitchFamily="34" charset="0"/>
            </a:endParaRPr>
          </a:p>
        </p:txBody>
      </p:sp>
      <p:pic>
        <p:nvPicPr>
          <p:cNvPr id="7170" name="Picture 2"/>
          <p:cNvPicPr>
            <a:picLocks noChangeAspect="1" noChangeArrowheads="1"/>
          </p:cNvPicPr>
          <p:nvPr/>
        </p:nvPicPr>
        <p:blipFill>
          <a:blip r:embed="rId4" cstate="print"/>
          <a:srcRect/>
          <a:stretch>
            <a:fillRect/>
          </a:stretch>
        </p:blipFill>
        <p:spPr bwMode="auto">
          <a:xfrm>
            <a:off x="63066" y="2422306"/>
            <a:ext cx="4428135" cy="376828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A574043-4FC8-488D-8DCD-3E21E8267F69}"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The type of weld process used is normally a decision made by the foreman but the welder should understand why a particular process was chosen. </a:t>
            </a:r>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a:spcBef>
                <a:spcPct val="0"/>
              </a:spcBef>
            </a:pPr>
            <a:r>
              <a:rPr lang="en-US" sz="3200" b="1" dirty="0" smtClean="0">
                <a:solidFill>
                  <a:schemeClr val="accent1"/>
                </a:solidFill>
                <a:latin typeface="+mj-lt"/>
                <a:ea typeface="+mj-ea"/>
                <a:cs typeface="+mj-cs"/>
              </a:rPr>
              <a:t>Which Welding Process to Use?</a:t>
            </a:r>
          </a:p>
        </p:txBody>
      </p:sp>
      <p:pic>
        <p:nvPicPr>
          <p:cNvPr id="415745" name="Picture 1"/>
          <p:cNvPicPr>
            <a:picLocks noChangeAspect="1" noChangeArrowheads="1"/>
          </p:cNvPicPr>
          <p:nvPr/>
        </p:nvPicPr>
        <p:blipFill>
          <a:blip r:embed="rId3" cstate="print"/>
          <a:srcRect/>
          <a:stretch>
            <a:fillRect/>
          </a:stretch>
        </p:blipFill>
        <p:spPr bwMode="auto">
          <a:xfrm>
            <a:off x="2209800" y="3048000"/>
            <a:ext cx="4676394" cy="3076575"/>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9A574043-4FC8-488D-8DCD-3E21E8267F69}"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05400"/>
          </a:xfrm>
        </p:spPr>
        <p:txBody>
          <a:bodyPr>
            <a:normAutofit/>
          </a:bodyPr>
          <a:lstStyle/>
          <a:p>
            <a:pPr>
              <a:buNone/>
            </a:pPr>
            <a:r>
              <a:rPr lang="en-US" sz="2400" dirty="0" smtClean="0"/>
              <a:t>Manual welding processes include:</a:t>
            </a:r>
          </a:p>
          <a:p>
            <a:pPr marL="677863"/>
            <a:r>
              <a:rPr lang="en-US" sz="2400" dirty="0" smtClean="0"/>
              <a:t>SMAW (stick welding)</a:t>
            </a:r>
          </a:p>
          <a:p>
            <a:pPr marL="677863"/>
            <a:r>
              <a:rPr lang="en-US" sz="2400" dirty="0" smtClean="0"/>
              <a:t>GTAW (TIG) welding</a:t>
            </a:r>
          </a:p>
          <a:p>
            <a:pPr>
              <a:buNone/>
            </a:pPr>
            <a:endParaRPr lang="en-US" sz="2400" dirty="0" smtClean="0"/>
          </a:p>
          <a:p>
            <a:pPr>
              <a:buNone/>
            </a:pPr>
            <a:r>
              <a:rPr lang="en-US" sz="2400" dirty="0" smtClean="0"/>
              <a:t>Semi-automatic welding processes include: </a:t>
            </a:r>
          </a:p>
          <a:p>
            <a:pPr marL="677863"/>
            <a:r>
              <a:rPr lang="en-US" sz="2400" dirty="0" smtClean="0"/>
              <a:t>GMAW (MIG)</a:t>
            </a:r>
          </a:p>
          <a:p>
            <a:pPr marL="677863"/>
            <a:r>
              <a:rPr lang="en-US" sz="2400" dirty="0" smtClean="0"/>
              <a:t>Flux-Core</a:t>
            </a:r>
          </a:p>
          <a:p>
            <a:pPr marL="677863">
              <a:buNone/>
            </a:pPr>
            <a:endParaRPr lang="en-US" sz="2400" dirty="0" smtClean="0"/>
          </a:p>
          <a:p>
            <a:pPr marL="0" indent="0">
              <a:buNone/>
            </a:pPr>
            <a:r>
              <a:rPr lang="en-US" sz="2400" dirty="0" smtClean="0"/>
              <a:t>Machine Welding processes include:</a:t>
            </a:r>
          </a:p>
          <a:p>
            <a:pPr marL="677863"/>
            <a:r>
              <a:rPr lang="en-US" sz="2400" dirty="0" smtClean="0"/>
              <a:t>Flux-core</a:t>
            </a:r>
          </a:p>
          <a:p>
            <a:pPr marL="677863"/>
            <a:r>
              <a:rPr lang="en-US" sz="2400" dirty="0" smtClean="0"/>
              <a:t>Sub-arc welding (SAW)</a:t>
            </a:r>
          </a:p>
          <a:p>
            <a:pPr>
              <a:buNone/>
            </a:pPr>
            <a:endParaRPr lang="en-US" sz="2400" dirty="0" smtClean="0"/>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a:spcBef>
                <a:spcPct val="0"/>
              </a:spcBef>
            </a:pPr>
            <a:r>
              <a:rPr lang="en-US" sz="3200" b="1" dirty="0" smtClean="0">
                <a:solidFill>
                  <a:schemeClr val="accent1"/>
                </a:solidFill>
                <a:latin typeface="+mj-lt"/>
                <a:ea typeface="+mj-ea"/>
                <a:cs typeface="+mj-cs"/>
              </a:rPr>
              <a:t>Welding Processes</a:t>
            </a:r>
          </a:p>
        </p:txBody>
      </p:sp>
      <p:sp>
        <p:nvSpPr>
          <p:cNvPr id="5" name="Slide Number Placeholder 4"/>
          <p:cNvSpPr>
            <a:spLocks noGrp="1"/>
          </p:cNvSpPr>
          <p:nvPr>
            <p:ph type="sldNum" sz="quarter" idx="12"/>
          </p:nvPr>
        </p:nvSpPr>
        <p:spPr/>
        <p:txBody>
          <a:bodyPr/>
          <a:lstStyle/>
          <a:p>
            <a:fld id="{9A574043-4FC8-488D-8DCD-3E21E8267F69}"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p:cNvSpPr txBox="1">
            <a:spLocks/>
          </p:cNvSpPr>
          <p:nvPr/>
        </p:nvSpPr>
        <p:spPr>
          <a:xfrm>
            <a:off x="0" y="381000"/>
            <a:ext cx="6781800" cy="990600"/>
          </a:xfrm>
          <a:prstGeom prst="rect">
            <a:avLst/>
          </a:prstGeom>
        </p:spPr>
        <p:txBody>
          <a:bodyPr vert="horz" lIns="91440" tIns="45720" rIns="91440" bIns="45720" rtlCol="0">
            <a:normAutofit/>
          </a:bodyPr>
          <a:lstStyle/>
          <a:p>
            <a:pPr indent="-342900">
              <a:spcBef>
                <a:spcPct val="0"/>
              </a:spcBef>
              <a:defRPr/>
            </a:pPr>
            <a:r>
              <a:rPr lang="en-US" sz="3200" b="1" dirty="0" smtClean="0">
                <a:solidFill>
                  <a:schemeClr val="accent1"/>
                </a:solidFill>
                <a:latin typeface="+mj-lt"/>
                <a:ea typeface="+mj-ea"/>
                <a:cs typeface="+mj-cs"/>
              </a:rPr>
              <a:t>Shielded Metal Arc (SMAW)</a:t>
            </a:r>
          </a:p>
        </p:txBody>
      </p:sp>
      <p:sp>
        <p:nvSpPr>
          <p:cNvPr id="2" name="Content Placeholder 1"/>
          <p:cNvSpPr>
            <a:spLocks noGrp="1"/>
          </p:cNvSpPr>
          <p:nvPr>
            <p:ph idx="1"/>
          </p:nvPr>
        </p:nvSpPr>
        <p:spPr/>
        <p:txBody>
          <a:bodyPr>
            <a:normAutofit/>
          </a:bodyPr>
          <a:lstStyle/>
          <a:p>
            <a:pPr>
              <a:buNone/>
            </a:pPr>
            <a:r>
              <a:rPr lang="en-US" sz="2400" dirty="0" smtClean="0"/>
              <a:t>Advantages</a:t>
            </a:r>
          </a:p>
          <a:p>
            <a:pPr>
              <a:buNone/>
            </a:pPr>
            <a:endParaRPr lang="en-US" sz="1200" b="1" dirty="0" smtClean="0"/>
          </a:p>
          <a:p>
            <a:pPr marL="914400" indent="-450850"/>
            <a:r>
              <a:rPr lang="en-US" sz="2400" dirty="0" smtClean="0"/>
              <a:t>Versatility – readily applied to a variety of applications and a wide choice of electrodes</a:t>
            </a:r>
          </a:p>
          <a:p>
            <a:pPr marL="914400" indent="-450850"/>
            <a:r>
              <a:rPr lang="en-US" sz="2400" dirty="0" smtClean="0"/>
              <a:t>Completely Manual</a:t>
            </a:r>
          </a:p>
          <a:p>
            <a:pPr marL="914400" indent="-450850"/>
            <a:r>
              <a:rPr lang="en-US" sz="2400" dirty="0" smtClean="0"/>
              <a:t>Low cost</a:t>
            </a:r>
          </a:p>
          <a:p>
            <a:pPr marL="914400" indent="-450850"/>
            <a:r>
              <a:rPr lang="en-US" sz="2400" dirty="0" smtClean="0"/>
              <a:t>Suitable for out-of-position</a:t>
            </a:r>
          </a:p>
          <a:p>
            <a:pPr marL="914400" indent="0">
              <a:buNone/>
            </a:pPr>
            <a:r>
              <a:rPr lang="en-US" sz="2400" dirty="0" smtClean="0"/>
              <a:t>welding</a:t>
            </a:r>
          </a:p>
          <a:p>
            <a:pPr marL="463550" indent="450850"/>
            <a:r>
              <a:rPr lang="en-US" sz="2400" dirty="0" smtClean="0"/>
              <a:t>Not very sensitive to </a:t>
            </a:r>
          </a:p>
          <a:p>
            <a:pPr marL="914400" indent="0">
              <a:buNone/>
            </a:pPr>
            <a:r>
              <a:rPr lang="en-US" sz="2400" dirty="0" smtClean="0"/>
              <a:t>environmental conditions</a:t>
            </a:r>
          </a:p>
          <a:p>
            <a:pPr marL="914400" indent="0">
              <a:buNone/>
            </a:pPr>
            <a:endParaRPr lang="en-US" sz="2400" b="1" dirty="0" smtClean="0"/>
          </a:p>
          <a:p>
            <a:pPr>
              <a:buNone/>
            </a:pPr>
            <a:endParaRPr lang="en-US" sz="2400" b="1" dirty="0" smtClean="0"/>
          </a:p>
          <a:p>
            <a:endParaRPr lang="en-US" sz="2400" b="1"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69</a:t>
            </a:fld>
            <a:endParaRPr lang="en-US"/>
          </a:p>
        </p:txBody>
      </p:sp>
    </p:spTree>
    <p:controls>
      <p:control spid="411651" name="ShockwaveFlash1" r:id="rId2" imgW="3885714" imgH="3580952"/>
    </p:controls>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229600" cy="4525963"/>
          </a:xfrm>
        </p:spPr>
        <p:txBody>
          <a:bodyPr>
            <a:noAutofit/>
          </a:bodyPr>
          <a:lstStyle/>
          <a:p>
            <a:pPr>
              <a:lnSpc>
                <a:spcPct val="90000"/>
              </a:lnSpc>
              <a:tabLst>
                <a:tab pos="4800600" algn="l"/>
              </a:tabLst>
            </a:pPr>
            <a:r>
              <a:rPr lang="en-US" sz="2400" dirty="0" smtClean="0"/>
              <a:t>Thin steel is difficult to weld because it is more prone to buckling distortion as plate thickness decreases</a:t>
            </a:r>
          </a:p>
          <a:p>
            <a:pPr>
              <a:lnSpc>
                <a:spcPct val="90000"/>
              </a:lnSpc>
              <a:tabLst>
                <a:tab pos="4800600" algn="l"/>
              </a:tabLst>
            </a:pPr>
            <a:r>
              <a:rPr lang="en-US" sz="2400" dirty="0" smtClean="0"/>
              <a:t>Flame straightening is commonly used to remove distortion </a:t>
            </a:r>
          </a:p>
          <a:p>
            <a:pPr>
              <a:lnSpc>
                <a:spcPct val="90000"/>
              </a:lnSpc>
              <a:tabLst>
                <a:tab pos="4800600" algn="l"/>
              </a:tabLst>
            </a:pPr>
            <a:r>
              <a:rPr lang="en-US" sz="2400" dirty="0" smtClean="0"/>
              <a:t>Improper flame straightening has been found as the triggering mechanism for damage to many hull structures in NSC, LPD, DDG and LHD contracts</a:t>
            </a:r>
          </a:p>
          <a:p>
            <a:pPr>
              <a:lnSpc>
                <a:spcPct val="90000"/>
              </a:lnSpc>
              <a:buNone/>
              <a:tabLst>
                <a:tab pos="4800600" algn="l"/>
              </a:tabLst>
            </a:pPr>
            <a:endParaRPr lang="en-US" sz="2400" dirty="0" smtClean="0"/>
          </a:p>
          <a:p>
            <a:pPr algn="ctr">
              <a:lnSpc>
                <a:spcPct val="90000"/>
              </a:lnSpc>
              <a:buNone/>
              <a:tabLst>
                <a:tab pos="4800600" algn="l"/>
              </a:tabLst>
            </a:pPr>
            <a:r>
              <a:rPr lang="en-US" sz="2400" dirty="0" smtClean="0"/>
              <a:t>Over heating could lead to crippled structures!</a:t>
            </a:r>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Distortion and Issues with Thin Steel</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1"/>
          <p:cNvPicPr>
            <a:picLocks noChangeAspect="1" noChangeArrowheads="1"/>
          </p:cNvPicPr>
          <p:nvPr/>
        </p:nvPicPr>
        <p:blipFill>
          <a:blip r:embed="rId3" cstate="print"/>
          <a:srcRect/>
          <a:stretch>
            <a:fillRect/>
          </a:stretch>
        </p:blipFill>
        <p:spPr bwMode="auto">
          <a:xfrm>
            <a:off x="3962400" y="3581400"/>
            <a:ext cx="4676800" cy="2819400"/>
          </a:xfrm>
          <a:prstGeom prst="rect">
            <a:avLst/>
          </a:prstGeom>
          <a:noFill/>
          <a:ln w="9525">
            <a:noFill/>
            <a:miter lim="800000"/>
            <a:headEnd/>
            <a:tailEnd/>
          </a:ln>
        </p:spPr>
      </p:pic>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indent="-342900">
              <a:spcBef>
                <a:spcPct val="0"/>
              </a:spcBef>
              <a:defRPr/>
            </a:pPr>
            <a:r>
              <a:rPr lang="en-US" sz="3200" b="1" dirty="0" smtClean="0">
                <a:solidFill>
                  <a:schemeClr val="accent1"/>
                </a:solidFill>
                <a:latin typeface="+mj-lt"/>
                <a:ea typeface="+mj-ea"/>
                <a:cs typeface="+mj-cs"/>
              </a:rPr>
              <a:t>SMAW (Stick Welding)</a:t>
            </a:r>
            <a:endParaRPr lang="en-US" sz="3200" b="1" dirty="0">
              <a:solidFill>
                <a:schemeClr val="accent1"/>
              </a:solidFill>
              <a:latin typeface="+mj-lt"/>
              <a:ea typeface="+mj-ea"/>
              <a:cs typeface="+mj-cs"/>
            </a:endParaRPr>
          </a:p>
        </p:txBody>
      </p:sp>
      <p:sp>
        <p:nvSpPr>
          <p:cNvPr id="2" name="Content Placeholder 1"/>
          <p:cNvSpPr>
            <a:spLocks noGrp="1"/>
          </p:cNvSpPr>
          <p:nvPr>
            <p:ph idx="1"/>
          </p:nvPr>
        </p:nvSpPr>
        <p:spPr>
          <a:xfrm>
            <a:off x="457200" y="1600200"/>
            <a:ext cx="6934200" cy="4525963"/>
          </a:xfrm>
        </p:spPr>
        <p:txBody>
          <a:bodyPr>
            <a:normAutofit/>
          </a:bodyPr>
          <a:lstStyle/>
          <a:p>
            <a:pPr>
              <a:buNone/>
            </a:pPr>
            <a:r>
              <a:rPr lang="en-US" sz="2400" dirty="0" smtClean="0"/>
              <a:t>Disadvantages</a:t>
            </a:r>
          </a:p>
          <a:p>
            <a:pPr>
              <a:buNone/>
            </a:pPr>
            <a:endParaRPr lang="en-US" sz="1200" b="1" dirty="0" smtClean="0"/>
          </a:p>
          <a:p>
            <a:pPr marL="914400" indent="-450850"/>
            <a:r>
              <a:rPr lang="en-US" sz="2400" dirty="0" smtClean="0"/>
              <a:t>Welding thin materials may be difficult even for skilled welders</a:t>
            </a:r>
          </a:p>
          <a:p>
            <a:pPr marL="914400" indent="-450850"/>
            <a:r>
              <a:rPr lang="en-US" sz="2400" dirty="0" smtClean="0"/>
              <a:t>Many starts and stops for the length of weld</a:t>
            </a:r>
          </a:p>
          <a:p>
            <a:pPr marL="914400" indent="-450850"/>
            <a:r>
              <a:rPr lang="en-US" sz="2400" dirty="0" smtClean="0"/>
              <a:t>Slow travel speed will generate distorted members </a:t>
            </a:r>
          </a:p>
          <a:p>
            <a:pPr marL="914400" indent="-450850">
              <a:buNone/>
            </a:pPr>
            <a:endParaRPr lang="en-US" sz="2400" b="1" dirty="0" smtClean="0"/>
          </a:p>
          <a:p>
            <a:pPr>
              <a:buNone/>
            </a:pPr>
            <a:endParaRPr lang="en-US" sz="2400" b="1" dirty="0" smtClean="0"/>
          </a:p>
          <a:p>
            <a:endParaRPr lang="en-US" sz="2400" b="1"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W Welding Setup.JPG"/>
          <p:cNvPicPr>
            <a:picLocks noChangeAspect="1"/>
          </p:cNvPicPr>
          <p:nvPr/>
        </p:nvPicPr>
        <p:blipFill>
          <a:blip r:embed="rId3" cstate="print"/>
          <a:stretch>
            <a:fillRect/>
          </a:stretch>
        </p:blipFill>
        <p:spPr>
          <a:xfrm>
            <a:off x="3752899" y="3733800"/>
            <a:ext cx="5391101" cy="3124201"/>
          </a:xfrm>
          <a:prstGeom prst="rect">
            <a:avLst/>
          </a:prstGeom>
        </p:spPr>
      </p:pic>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indent="-342900">
              <a:spcBef>
                <a:spcPct val="0"/>
              </a:spcBef>
              <a:defRPr/>
            </a:pPr>
            <a:r>
              <a:rPr lang="en-US" sz="3200" b="1" dirty="0" smtClean="0">
                <a:solidFill>
                  <a:schemeClr val="accent1"/>
                </a:solidFill>
                <a:latin typeface="+mj-lt"/>
                <a:ea typeface="+mj-ea"/>
                <a:cs typeface="+mj-cs"/>
              </a:rPr>
              <a:t>Gas Tungsten Arc (GTAW)</a:t>
            </a:r>
            <a:endParaRPr lang="en-US" sz="3200" b="1" dirty="0">
              <a:solidFill>
                <a:schemeClr val="accent1"/>
              </a:solidFill>
              <a:latin typeface="+mj-lt"/>
              <a:ea typeface="+mj-ea"/>
              <a:cs typeface="+mj-cs"/>
            </a:endParaRPr>
          </a:p>
        </p:txBody>
      </p:sp>
      <p:sp>
        <p:nvSpPr>
          <p:cNvPr id="2" name="Content Placeholder 1"/>
          <p:cNvSpPr>
            <a:spLocks noGrp="1"/>
          </p:cNvSpPr>
          <p:nvPr>
            <p:ph idx="1"/>
          </p:nvPr>
        </p:nvSpPr>
        <p:spPr>
          <a:xfrm>
            <a:off x="457200" y="1524000"/>
            <a:ext cx="8229600" cy="4525963"/>
          </a:xfrm>
        </p:spPr>
        <p:txBody>
          <a:bodyPr/>
          <a:lstStyle/>
          <a:p>
            <a:pPr>
              <a:buNone/>
            </a:pPr>
            <a:r>
              <a:rPr lang="en-US" sz="2400" dirty="0" smtClean="0"/>
              <a:t>Advantages</a:t>
            </a:r>
          </a:p>
          <a:p>
            <a:pPr>
              <a:buNone/>
            </a:pPr>
            <a:endParaRPr lang="en-US" sz="1200" b="1" dirty="0" smtClean="0"/>
          </a:p>
          <a:p>
            <a:pPr marL="914400" indent="-450850"/>
            <a:r>
              <a:rPr lang="en-US" sz="2400" dirty="0" smtClean="0"/>
              <a:t>Applicable to a very wide range of materials</a:t>
            </a:r>
          </a:p>
          <a:p>
            <a:pPr marL="914400" indent="-450850"/>
            <a:r>
              <a:rPr lang="en-US" sz="2400" dirty="0" smtClean="0"/>
              <a:t>Especially good for welding thin section pipes and </a:t>
            </a:r>
            <a:r>
              <a:rPr lang="en-US" sz="2400" dirty="0" err="1" smtClean="0"/>
              <a:t>sheetmetal</a:t>
            </a:r>
            <a:r>
              <a:rPr lang="en-US" sz="2400" dirty="0" smtClean="0"/>
              <a:t> applications</a:t>
            </a:r>
          </a:p>
          <a:p>
            <a:pPr marL="914400" indent="-450850"/>
            <a:r>
              <a:rPr lang="en-US" sz="2400" dirty="0" smtClean="0"/>
              <a:t>Capable of producing welds of high quality</a:t>
            </a:r>
          </a:p>
          <a:p>
            <a:pPr marL="914400" indent="0">
              <a:buNone/>
            </a:pPr>
            <a:r>
              <a:rPr lang="en-US" sz="2400" dirty="0" smtClean="0"/>
              <a:t>and appearance</a:t>
            </a:r>
          </a:p>
          <a:p>
            <a:pPr marL="463550" indent="-463550">
              <a:buNone/>
            </a:pPr>
            <a:endParaRPr lang="en-US" sz="2400" b="1" dirty="0" smtClean="0"/>
          </a:p>
          <a:p>
            <a:endParaRPr lang="en-US" b="1" dirty="0"/>
          </a:p>
        </p:txBody>
      </p:sp>
      <p:sp>
        <p:nvSpPr>
          <p:cNvPr id="5" name="Slide Number Placeholder 4"/>
          <p:cNvSpPr>
            <a:spLocks noGrp="1"/>
          </p:cNvSpPr>
          <p:nvPr>
            <p:ph type="sldNum" sz="quarter" idx="12"/>
          </p:nvPr>
        </p:nvSpPr>
        <p:spPr/>
        <p:txBody>
          <a:bodyPr/>
          <a:lstStyle/>
          <a:p>
            <a:fld id="{9A574043-4FC8-488D-8DCD-3E21E8267F69}"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indent="-342900">
              <a:spcBef>
                <a:spcPct val="0"/>
              </a:spcBef>
              <a:defRPr/>
            </a:pPr>
            <a:r>
              <a:rPr lang="en-US" sz="3200" b="1" dirty="0" smtClean="0">
                <a:solidFill>
                  <a:schemeClr val="accent1"/>
                </a:solidFill>
                <a:latin typeface="+mj-lt"/>
                <a:ea typeface="+mj-ea"/>
                <a:cs typeface="+mj-cs"/>
              </a:rPr>
              <a:t>Gas Tungsten Arc (GTAW)</a:t>
            </a:r>
            <a:endParaRPr lang="en-US" sz="3200" b="1" dirty="0">
              <a:solidFill>
                <a:schemeClr val="accent1"/>
              </a:solidFill>
              <a:latin typeface="+mj-lt"/>
              <a:ea typeface="+mj-ea"/>
              <a:cs typeface="+mj-cs"/>
            </a:endParaRPr>
          </a:p>
        </p:txBody>
      </p:sp>
      <p:sp>
        <p:nvSpPr>
          <p:cNvPr id="2" name="Content Placeholder 1"/>
          <p:cNvSpPr>
            <a:spLocks noGrp="1"/>
          </p:cNvSpPr>
          <p:nvPr>
            <p:ph idx="1"/>
          </p:nvPr>
        </p:nvSpPr>
        <p:spPr>
          <a:xfrm>
            <a:off x="457200" y="1447800"/>
            <a:ext cx="8229600" cy="4525963"/>
          </a:xfrm>
        </p:spPr>
        <p:txBody>
          <a:bodyPr/>
          <a:lstStyle/>
          <a:p>
            <a:pPr marL="463550" indent="-463550">
              <a:buNone/>
            </a:pPr>
            <a:r>
              <a:rPr lang="en-US" sz="2400" dirty="0" smtClean="0"/>
              <a:t>Disadvantages</a:t>
            </a:r>
          </a:p>
          <a:p>
            <a:pPr marL="463550" indent="-463550">
              <a:buNone/>
            </a:pPr>
            <a:endParaRPr lang="en-US" sz="1200" b="1" dirty="0" smtClean="0"/>
          </a:p>
          <a:p>
            <a:pPr marL="914400" indent="-450850"/>
            <a:r>
              <a:rPr lang="en-US" sz="2400" dirty="0" smtClean="0"/>
              <a:t>Very slow travel speed</a:t>
            </a:r>
          </a:p>
          <a:p>
            <a:pPr marL="914400" indent="-450850"/>
            <a:r>
              <a:rPr lang="en-US" sz="2400" dirty="0" smtClean="0"/>
              <a:t>Very low deposition rate</a:t>
            </a:r>
          </a:p>
          <a:p>
            <a:pPr marL="914400" indent="-450850"/>
            <a:r>
              <a:rPr lang="en-US" sz="2400" dirty="0" smtClean="0"/>
              <a:t>Can generate large amounts of distortion if used for thicker parts</a:t>
            </a:r>
          </a:p>
          <a:p>
            <a:pPr marL="463550" lvl="1" indent="0">
              <a:spcBef>
                <a:spcPts val="0"/>
              </a:spcBef>
              <a:buNone/>
            </a:pPr>
            <a:endParaRPr lang="en-US" sz="2000" b="1" dirty="0" smtClean="0"/>
          </a:p>
          <a:p>
            <a:pPr marL="914400" indent="0">
              <a:spcBef>
                <a:spcPts val="0"/>
              </a:spcBef>
              <a:buNone/>
            </a:pPr>
            <a:endParaRPr lang="en-US" sz="2400" b="1" dirty="0" smtClean="0"/>
          </a:p>
          <a:p>
            <a:pPr marL="463550" indent="-463550">
              <a:buNone/>
            </a:pPr>
            <a:endParaRPr lang="en-US" sz="2400" b="1" dirty="0" smtClean="0"/>
          </a:p>
          <a:p>
            <a:endParaRPr lang="en-US" b="1" dirty="0"/>
          </a:p>
        </p:txBody>
      </p:sp>
      <p:pic>
        <p:nvPicPr>
          <p:cNvPr id="553986" name="Picture 2"/>
          <p:cNvPicPr>
            <a:picLocks noChangeAspect="1" noChangeArrowheads="1"/>
          </p:cNvPicPr>
          <p:nvPr/>
        </p:nvPicPr>
        <p:blipFill>
          <a:blip r:embed="rId3" cstate="print"/>
          <a:srcRect/>
          <a:stretch>
            <a:fillRect/>
          </a:stretch>
        </p:blipFill>
        <p:spPr bwMode="auto">
          <a:xfrm>
            <a:off x="4114800" y="4267200"/>
            <a:ext cx="3717074" cy="1828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9A574043-4FC8-488D-8DCD-3E21E8267F69}"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buNone/>
            </a:pPr>
            <a:r>
              <a:rPr lang="en-US" sz="2400" dirty="0" smtClean="0">
                <a:latin typeface="+mj-lt"/>
              </a:rPr>
              <a:t>Advantages</a:t>
            </a:r>
          </a:p>
          <a:p>
            <a:pPr marL="342900" lvl="1" indent="-342900">
              <a:buFont typeface="Arial" pitchFamily="34" charset="0"/>
              <a:buChar char="•"/>
            </a:pPr>
            <a:r>
              <a:rPr lang="en-US" sz="2400" dirty="0" smtClean="0">
                <a:latin typeface="+mj-lt"/>
              </a:rPr>
              <a:t>Higher productivity due to time saved by not having to constantly change electrodes or chip away slag</a:t>
            </a:r>
          </a:p>
          <a:p>
            <a:pPr marL="342900" lvl="1" indent="-342900">
              <a:buFont typeface="Arial" pitchFamily="34" charset="0"/>
              <a:buChar char="•"/>
            </a:pPr>
            <a:r>
              <a:rPr lang="en-US" sz="2400" dirty="0" smtClean="0">
                <a:latin typeface="+mj-lt"/>
              </a:rPr>
              <a:t>Clean and efficient</a:t>
            </a:r>
          </a:p>
          <a:p>
            <a:pPr marL="342900" lvl="1" indent="-342900">
              <a:buFont typeface="Arial" pitchFamily="34" charset="0"/>
              <a:buChar char="•"/>
            </a:pPr>
            <a:r>
              <a:rPr lang="en-US" sz="2400" dirty="0" smtClean="0">
                <a:latin typeface="+mj-lt"/>
              </a:rPr>
              <a:t>Versatile</a:t>
            </a:r>
          </a:p>
          <a:p>
            <a:pPr marL="342900" lvl="1" indent="-342900">
              <a:buFont typeface="Arial" pitchFamily="34" charset="0"/>
              <a:buChar char="•"/>
            </a:pPr>
            <a:r>
              <a:rPr lang="en-US" sz="2400" dirty="0" smtClean="0">
                <a:latin typeface="+mj-lt"/>
              </a:rPr>
              <a:t>Faster Welding Speed </a:t>
            </a:r>
          </a:p>
          <a:p>
            <a:pPr marL="342900" lvl="1" indent="-342900">
              <a:buNone/>
            </a:pPr>
            <a:r>
              <a:rPr lang="en-US" sz="2400" dirty="0" smtClean="0">
                <a:latin typeface="+mj-lt"/>
              </a:rPr>
              <a:t>	than SAW or GMAW</a:t>
            </a:r>
          </a:p>
          <a:p>
            <a:pPr>
              <a:buNone/>
            </a:pPr>
            <a:endParaRPr lang="en-US" b="1" dirty="0"/>
          </a:p>
        </p:txBody>
      </p:sp>
      <p:sp>
        <p:nvSpPr>
          <p:cNvPr id="4" name="Text Placeholder 7"/>
          <p:cNvSpPr txBox="1">
            <a:spLocks/>
          </p:cNvSpPr>
          <p:nvPr/>
        </p:nvSpPr>
        <p:spPr>
          <a:xfrm>
            <a:off x="228600" y="457200"/>
            <a:ext cx="6781800" cy="738187"/>
          </a:xfrm>
          <a:prstGeom prst="rect">
            <a:avLst/>
          </a:prstGeom>
        </p:spPr>
        <p:txBody>
          <a:bodyPr vert="horz" lIns="91440" tIns="45720" rIns="91440" bIns="45720" rtlCol="0">
            <a:normAutofit/>
          </a:bodyPr>
          <a:lstStyle/>
          <a:p>
            <a:pPr indent="-342900">
              <a:spcBef>
                <a:spcPct val="0"/>
              </a:spcBef>
              <a:defRPr/>
            </a:pPr>
            <a:r>
              <a:rPr lang="en-US" sz="3200" b="1" dirty="0" smtClean="0">
                <a:solidFill>
                  <a:schemeClr val="accent1"/>
                </a:solidFill>
                <a:latin typeface="+mj-lt"/>
                <a:ea typeface="+mj-ea"/>
                <a:cs typeface="+mj-cs"/>
              </a:rPr>
              <a:t>Gas Metal Arc Welding (GMAW)</a:t>
            </a:r>
            <a:endParaRPr lang="en-US" sz="3200" b="1" dirty="0">
              <a:solidFill>
                <a:schemeClr val="accent1"/>
              </a:solidFill>
              <a:latin typeface="+mj-lt"/>
              <a:ea typeface="+mj-ea"/>
              <a:cs typeface="+mj-cs"/>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73</a:t>
            </a:fld>
            <a:endParaRPr lang="en-US"/>
          </a:p>
        </p:txBody>
      </p:sp>
    </p:spTree>
    <p:controls>
      <p:control spid="811012" name="ShockwaveFlash1" r:id="rId2" imgW="5180952" imgH="3657143"/>
    </p:controls>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buNone/>
            </a:pPr>
            <a:r>
              <a:rPr lang="en-US" sz="2400" dirty="0" smtClean="0">
                <a:latin typeface="+mj-lt"/>
              </a:rPr>
              <a:t>Disadvantages</a:t>
            </a:r>
          </a:p>
          <a:p>
            <a:pPr marL="342900" lvl="1" indent="-342900">
              <a:buFont typeface="Arial" pitchFamily="34" charset="0"/>
              <a:buChar char="•"/>
            </a:pPr>
            <a:r>
              <a:rPr lang="en-US" sz="2400" dirty="0" smtClean="0">
                <a:latin typeface="+mj-lt"/>
              </a:rPr>
              <a:t>Costly</a:t>
            </a:r>
          </a:p>
          <a:p>
            <a:pPr marL="342900" lvl="1" indent="-342900">
              <a:buFont typeface="Arial" pitchFamily="34" charset="0"/>
              <a:buChar char="•"/>
            </a:pPr>
            <a:r>
              <a:rPr lang="en-US" sz="2400" dirty="0" smtClean="0">
                <a:latin typeface="+mj-lt"/>
              </a:rPr>
              <a:t>Limited positions fluidity of the welding puddle and the high heat rule it out for vertical and overhead welding</a:t>
            </a:r>
          </a:p>
          <a:p>
            <a:pPr marL="342900" lvl="1" indent="-342900">
              <a:buFont typeface="Arial" pitchFamily="34" charset="0"/>
              <a:buChar char="•"/>
            </a:pPr>
            <a:r>
              <a:rPr lang="en-US" sz="2400" dirty="0" smtClean="0">
                <a:latin typeface="+mj-lt"/>
              </a:rPr>
              <a:t>Unsuitable for outdoor welding</a:t>
            </a:r>
          </a:p>
          <a:p>
            <a:pPr marL="342900" lvl="1" indent="-342900">
              <a:buFont typeface="Arial" pitchFamily="34" charset="0"/>
              <a:buChar char="•"/>
            </a:pPr>
            <a:r>
              <a:rPr lang="en-US" sz="2400" dirty="0" smtClean="0">
                <a:latin typeface="+mj-lt"/>
              </a:rPr>
              <a:t>Fast cooling rates since not covered by slag </a:t>
            </a:r>
          </a:p>
          <a:p>
            <a:pPr>
              <a:buNone/>
            </a:pPr>
            <a:endParaRPr lang="en-US" b="1" dirty="0"/>
          </a:p>
        </p:txBody>
      </p:sp>
      <p:sp>
        <p:nvSpPr>
          <p:cNvPr id="4" name="Text Placeholder 7"/>
          <p:cNvSpPr txBox="1">
            <a:spLocks/>
          </p:cNvSpPr>
          <p:nvPr/>
        </p:nvSpPr>
        <p:spPr>
          <a:xfrm>
            <a:off x="228600" y="457200"/>
            <a:ext cx="6781800" cy="738187"/>
          </a:xfrm>
          <a:prstGeom prst="rect">
            <a:avLst/>
          </a:prstGeom>
        </p:spPr>
        <p:txBody>
          <a:bodyPr vert="horz" lIns="91440" tIns="45720" rIns="91440" bIns="45720" rtlCol="0">
            <a:normAutofit/>
          </a:bodyPr>
          <a:lstStyle/>
          <a:p>
            <a:pPr marL="342900" indent="-342900">
              <a:spcBef>
                <a:spcPct val="20000"/>
              </a:spcBef>
              <a:defRPr/>
            </a:pPr>
            <a:r>
              <a:rPr lang="en-US" sz="3200" b="1" dirty="0" smtClean="0">
                <a:solidFill>
                  <a:schemeClr val="accent1"/>
                </a:solidFill>
                <a:latin typeface="+mj-lt"/>
                <a:ea typeface="+mj-ea"/>
                <a:cs typeface="+mj-cs"/>
              </a:rPr>
              <a:t>GMAW (MIG Welding)</a:t>
            </a:r>
            <a:endParaRPr lang="en-US" sz="3200" b="1" dirty="0">
              <a:solidFill>
                <a:schemeClr val="accent1"/>
              </a:solidFill>
              <a:latin typeface="+mj-lt"/>
              <a:ea typeface="+mj-ea"/>
              <a:cs typeface="+mj-cs"/>
            </a:endParaRPr>
          </a:p>
        </p:txBody>
      </p:sp>
      <p:sp>
        <p:nvSpPr>
          <p:cNvPr id="5" name="Slide Number Placeholder 4"/>
          <p:cNvSpPr>
            <a:spLocks noGrp="1"/>
          </p:cNvSpPr>
          <p:nvPr>
            <p:ph type="sldNum" sz="quarter" idx="12"/>
          </p:nvPr>
        </p:nvSpPr>
        <p:spPr/>
        <p:txBody>
          <a:bodyPr/>
          <a:lstStyle/>
          <a:p>
            <a:fld id="{9A574043-4FC8-488D-8DCD-3E21E8267F69}"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1" indent="0">
              <a:buNone/>
            </a:pPr>
            <a:r>
              <a:rPr lang="en-US" sz="2400" dirty="0" smtClean="0"/>
              <a:t>Advantages</a:t>
            </a:r>
          </a:p>
          <a:p>
            <a:pPr marL="463550" lvl="1" indent="-463550">
              <a:buFont typeface="Arial" pitchFamily="34" charset="0"/>
              <a:buChar char="•"/>
            </a:pPr>
            <a:r>
              <a:rPr lang="en-US" sz="2400" dirty="0" smtClean="0"/>
              <a:t>Versatility – suitable for a variety of positions and applications</a:t>
            </a:r>
          </a:p>
          <a:p>
            <a:pPr marL="463550" lvl="1" indent="-463550">
              <a:buFont typeface="Arial" pitchFamily="34" charset="0"/>
              <a:buChar char="•"/>
            </a:pPr>
            <a:r>
              <a:rPr lang="en-US" sz="2400" dirty="0" smtClean="0"/>
              <a:t>Enables “one process” operation for individual projects – simplifies training, supervision and logistics</a:t>
            </a:r>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pPr marL="342900" indent="-342900">
              <a:spcBef>
                <a:spcPct val="20000"/>
              </a:spcBef>
              <a:defRPr/>
            </a:pPr>
            <a:r>
              <a:rPr lang="en-US" sz="3200" b="1" dirty="0" smtClean="0">
                <a:solidFill>
                  <a:schemeClr val="accent1"/>
                </a:solidFill>
                <a:latin typeface="+mj-lt"/>
                <a:ea typeface="+mj-ea"/>
                <a:cs typeface="+mj-cs"/>
              </a:rPr>
              <a:t>FCAW (Flux-core)</a:t>
            </a:r>
            <a:endParaRPr lang="en-US" sz="3200" b="1" dirty="0">
              <a:solidFill>
                <a:schemeClr val="accent1"/>
              </a:solidFill>
              <a:latin typeface="+mj-lt"/>
              <a:ea typeface="+mj-ea"/>
              <a:cs typeface="+mj-cs"/>
            </a:endParaRPr>
          </a:p>
        </p:txBody>
      </p:sp>
      <p:sp>
        <p:nvSpPr>
          <p:cNvPr id="8" name="Rectangle 7"/>
          <p:cNvSpPr/>
          <p:nvPr/>
        </p:nvSpPr>
        <p:spPr>
          <a:xfrm>
            <a:off x="457200" y="3733800"/>
            <a:ext cx="3321422" cy="830997"/>
          </a:xfrm>
          <a:prstGeom prst="rect">
            <a:avLst/>
          </a:prstGeom>
        </p:spPr>
        <p:txBody>
          <a:bodyPr wrap="none">
            <a:spAutoFit/>
          </a:bodyPr>
          <a:lstStyle/>
          <a:p>
            <a:pPr>
              <a:buFont typeface="Arial" pitchFamily="34" charset="0"/>
              <a:buChar char="•"/>
            </a:pPr>
            <a:r>
              <a:rPr lang="en-US" sz="2400" dirty="0" smtClean="0"/>
              <a:t>     Capable of relatively </a:t>
            </a:r>
          </a:p>
          <a:p>
            <a:r>
              <a:rPr lang="en-US" sz="2400" dirty="0" smtClean="0"/>
              <a:t>       high deposition</a:t>
            </a:r>
          </a:p>
        </p:txBody>
      </p:sp>
      <p:sp>
        <p:nvSpPr>
          <p:cNvPr id="5" name="Slide Number Placeholder 4"/>
          <p:cNvSpPr>
            <a:spLocks noGrp="1"/>
          </p:cNvSpPr>
          <p:nvPr>
            <p:ph type="sldNum" sz="quarter" idx="12"/>
          </p:nvPr>
        </p:nvSpPr>
        <p:spPr/>
        <p:txBody>
          <a:bodyPr/>
          <a:lstStyle/>
          <a:p>
            <a:fld id="{9A574043-4FC8-488D-8DCD-3E21E8267F69}" type="slidenum">
              <a:rPr lang="en-US" smtClean="0"/>
              <a:pPr/>
              <a:t>75</a:t>
            </a:fld>
            <a:endParaRPr lang="en-US"/>
          </a:p>
        </p:txBody>
      </p:sp>
    </p:spTree>
    <p:controls>
      <p:control spid="806913" name="ShockwaveFlash1" r:id="rId2" imgW="5106113" imgH="3083267"/>
    </p:controls>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normAutofit/>
          </a:bodyPr>
          <a:lstStyle/>
          <a:p>
            <a:pPr algn="l" eaLnBrk="1" hangingPunct="1">
              <a:defRPr/>
            </a:pPr>
            <a:r>
              <a:rPr lang="en-US" sz="3200" b="1" dirty="0" smtClean="0">
                <a:solidFill>
                  <a:schemeClr val="accent1"/>
                </a:solidFill>
              </a:rPr>
              <a:t>FCAW Process</a:t>
            </a:r>
          </a:p>
        </p:txBody>
      </p:sp>
      <p:sp>
        <p:nvSpPr>
          <p:cNvPr id="4" name="Content Placeholder 1"/>
          <p:cNvSpPr>
            <a:spLocks noGrp="1"/>
          </p:cNvSpPr>
          <p:nvPr>
            <p:ph idx="1"/>
          </p:nvPr>
        </p:nvSpPr>
        <p:spPr>
          <a:xfrm>
            <a:off x="457200" y="1600200"/>
            <a:ext cx="8229600" cy="4525963"/>
          </a:xfrm>
        </p:spPr>
        <p:txBody>
          <a:bodyPr/>
          <a:lstStyle/>
          <a:p>
            <a:pPr marL="0" lvl="1" indent="0">
              <a:buNone/>
            </a:pPr>
            <a:r>
              <a:rPr lang="en-US" sz="2400" dirty="0" smtClean="0"/>
              <a:t>Disadvantages</a:t>
            </a:r>
          </a:p>
          <a:p>
            <a:pPr marL="463550" lvl="1" indent="-463550">
              <a:buFont typeface="Arial" pitchFamily="34" charset="0"/>
              <a:buChar char="•"/>
            </a:pPr>
            <a:r>
              <a:rPr lang="en-US" sz="2400" dirty="0" smtClean="0"/>
              <a:t>Incorrect selection of consumables and parameters may lead to lower weld toughness</a:t>
            </a:r>
          </a:p>
          <a:p>
            <a:pPr marL="463550" lvl="1" indent="-463550">
              <a:buFont typeface="Arial" pitchFamily="34" charset="0"/>
              <a:buChar char="•"/>
            </a:pPr>
            <a:r>
              <a:rPr lang="en-US" sz="2400" dirty="0" smtClean="0"/>
              <a:t>Fume extraction may be required</a:t>
            </a:r>
          </a:p>
        </p:txBody>
      </p:sp>
      <p:sp>
        <p:nvSpPr>
          <p:cNvPr id="5" name="Slide Number Placeholder 4"/>
          <p:cNvSpPr>
            <a:spLocks noGrp="1"/>
          </p:cNvSpPr>
          <p:nvPr>
            <p:ph type="sldNum" sz="quarter" idx="12"/>
          </p:nvPr>
        </p:nvSpPr>
        <p:spPr/>
        <p:txBody>
          <a:bodyPr/>
          <a:lstStyle/>
          <a:p>
            <a:fld id="{9A574043-4FC8-488D-8DCD-3E21E8267F69}" type="slidenum">
              <a:rPr lang="en-US" smtClean="0"/>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Common Manual/Semi-Automatic problems </a:t>
            </a:r>
          </a:p>
          <a:p>
            <a:pPr marL="581025" indent="-293688"/>
            <a:r>
              <a:rPr lang="en-US" sz="2400" dirty="0" smtClean="0"/>
              <a:t>Overwelding</a:t>
            </a:r>
          </a:p>
          <a:p>
            <a:pPr marL="581025" indent="-293688"/>
            <a:r>
              <a:rPr lang="en-US" sz="2400" dirty="0" smtClean="0"/>
              <a:t>Weld Gauge Use and Misuse</a:t>
            </a:r>
          </a:p>
          <a:p>
            <a:pPr marL="581025" indent="-293688"/>
            <a:r>
              <a:rPr lang="en-US" sz="2400" dirty="0" smtClean="0"/>
              <a:t>Proper Welding and Equipment Adjustments</a:t>
            </a:r>
            <a:endParaRPr lang="en-US" sz="2400" dirty="0"/>
          </a:p>
        </p:txBody>
      </p:sp>
      <p:sp>
        <p:nvSpPr>
          <p:cNvPr id="4" name="Text Placeholder 7"/>
          <p:cNvSpPr txBox="1">
            <a:spLocks/>
          </p:cNvSpPr>
          <p:nvPr/>
        </p:nvSpPr>
        <p:spPr>
          <a:xfrm>
            <a:off x="152400" y="381000"/>
            <a:ext cx="6781800" cy="738187"/>
          </a:xfrm>
          <a:prstGeom prst="rect">
            <a:avLst/>
          </a:prstGeom>
        </p:spPr>
        <p:txBody>
          <a:bodyPr vert="horz" lIns="91440" tIns="45720" rIns="91440" bIns="45720" rtlCol="0">
            <a:normAutofit/>
          </a:bodyPr>
          <a:lstStyle/>
          <a:p>
            <a:r>
              <a:rPr lang="en-US" sz="3200" b="1" dirty="0" smtClean="0">
                <a:solidFill>
                  <a:schemeClr val="accent1"/>
                </a:solidFill>
                <a:latin typeface="+mj-lt"/>
                <a:ea typeface="+mj-ea"/>
                <a:cs typeface="+mj-cs"/>
              </a:rPr>
              <a:t>Common Problems</a:t>
            </a:r>
          </a:p>
        </p:txBody>
      </p:sp>
      <p:sp>
        <p:nvSpPr>
          <p:cNvPr id="5" name="Slide Number Placeholder 4"/>
          <p:cNvSpPr>
            <a:spLocks noGrp="1"/>
          </p:cNvSpPr>
          <p:nvPr>
            <p:ph type="sldNum" sz="quarter" idx="12"/>
          </p:nvPr>
        </p:nvSpPr>
        <p:spPr/>
        <p:txBody>
          <a:bodyPr/>
          <a:lstStyle/>
          <a:p>
            <a:fld id="{9A574043-4FC8-488D-8DCD-3E21E8267F69}"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4" name="Picture 2" descr="Fig.4. Oversize fillet weld "/>
          <p:cNvPicPr>
            <a:picLocks noChangeAspect="1" noChangeArrowheads="1"/>
          </p:cNvPicPr>
          <p:nvPr/>
        </p:nvPicPr>
        <p:blipFill>
          <a:blip r:embed="rId3" cstate="print"/>
          <a:srcRect/>
          <a:stretch>
            <a:fillRect/>
          </a:stretch>
        </p:blipFill>
        <p:spPr bwMode="auto">
          <a:xfrm>
            <a:off x="5181600" y="2286001"/>
            <a:ext cx="3810070" cy="3124199"/>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457200" y="1524000"/>
            <a:ext cx="4876800" cy="2743200"/>
          </a:xfrm>
        </p:spPr>
        <p:txBody>
          <a:bodyPr>
            <a:normAutofit fontScale="55000" lnSpcReduction="20000"/>
          </a:bodyPr>
          <a:lstStyle/>
          <a:p>
            <a:pPr lvl="0">
              <a:buNone/>
              <a:defRPr/>
            </a:pPr>
            <a:r>
              <a:rPr lang="en-US" sz="4400" dirty="0" smtClean="0"/>
              <a:t>Common causes are:</a:t>
            </a:r>
          </a:p>
          <a:p>
            <a:pPr lvl="0">
              <a:defRPr/>
            </a:pPr>
            <a:r>
              <a:rPr lang="en-US" sz="4400" dirty="0" smtClean="0"/>
              <a:t>Poor fit quality</a:t>
            </a:r>
          </a:p>
          <a:p>
            <a:pPr lvl="0">
              <a:defRPr/>
            </a:pPr>
            <a:r>
              <a:rPr lang="en-US" sz="4400" dirty="0" smtClean="0"/>
              <a:t>High welding current</a:t>
            </a:r>
          </a:p>
          <a:p>
            <a:pPr lvl="0">
              <a:defRPr/>
            </a:pPr>
            <a:r>
              <a:rPr lang="en-US" sz="4400" dirty="0" smtClean="0"/>
              <a:t>Slow travel speeds </a:t>
            </a:r>
          </a:p>
          <a:p>
            <a:pPr lvl="0">
              <a:defRPr/>
            </a:pPr>
            <a:r>
              <a:rPr lang="en-US" sz="4400" dirty="0" smtClean="0"/>
              <a:t>Some are supervision related (e.g. ‘</a:t>
            </a:r>
            <a:r>
              <a:rPr lang="en-US" sz="4400" i="1" dirty="0" smtClean="0"/>
              <a:t>to be safe make this fillet weld bigger by x mm’)</a:t>
            </a:r>
            <a:endParaRPr lang="en-US" sz="4400" dirty="0" smtClean="0"/>
          </a:p>
          <a:p>
            <a:endParaRPr lang="en-US" dirty="0" smtClean="0"/>
          </a:p>
          <a:p>
            <a:pPr>
              <a:buNone/>
            </a:pPr>
            <a:endParaRPr lang="en-US" dirty="0" smtClean="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Over Welding</a:t>
            </a:r>
            <a:endParaRPr lang="en-US" sz="3200" b="1" dirty="0">
              <a:solidFill>
                <a:schemeClr val="accent1"/>
              </a:solidFill>
            </a:endParaRPr>
          </a:p>
        </p:txBody>
      </p:sp>
      <p:sp>
        <p:nvSpPr>
          <p:cNvPr id="5" name="Content Placeholder 1"/>
          <p:cNvSpPr txBox="1">
            <a:spLocks/>
          </p:cNvSpPr>
          <p:nvPr/>
        </p:nvSpPr>
        <p:spPr>
          <a:xfrm>
            <a:off x="457200" y="4191000"/>
            <a:ext cx="5029200" cy="19050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Avoidance</a:t>
            </a:r>
            <a:r>
              <a:rPr kumimoji="0" lang="en-US" sz="2400" b="0" i="0" u="none" strike="noStrike" kern="1200" cap="none" spc="0" normalizeH="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t>Adhere to the specified welding procedure and parameters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noProof="0" dirty="0" smtClean="0">
                <a:ln>
                  <a:noFill/>
                </a:ln>
                <a:solidFill>
                  <a:schemeClr val="tx1"/>
                </a:solidFill>
                <a:effectLst/>
                <a:uLnTx/>
                <a:uFillTx/>
                <a:latin typeface="+mn-lt"/>
                <a:ea typeface="+mn-ea"/>
                <a:cs typeface="+mn-cs"/>
              </a:rPr>
              <a:t>Do not add to the specified weld size </a:t>
            </a:r>
          </a:p>
        </p:txBody>
      </p:sp>
      <p:sp>
        <p:nvSpPr>
          <p:cNvPr id="6" name="Rectangle 5"/>
          <p:cNvSpPr/>
          <p:nvPr/>
        </p:nvSpPr>
        <p:spPr>
          <a:xfrm>
            <a:off x="457200" y="5943600"/>
            <a:ext cx="8001000" cy="461665"/>
          </a:xfrm>
          <a:prstGeom prst="rect">
            <a:avLst/>
          </a:prstGeom>
        </p:spPr>
        <p:txBody>
          <a:bodyPr wrap="square">
            <a:spAutoFit/>
          </a:bodyPr>
          <a:lstStyle/>
          <a:p>
            <a:pPr marL="342900" lvl="0" indent="-342900">
              <a:spcBef>
                <a:spcPct val="20000"/>
              </a:spcBef>
              <a:buFont typeface="Arial" pitchFamily="34" charset="0"/>
              <a:buChar char="•"/>
              <a:defRPr/>
            </a:pPr>
            <a:r>
              <a:rPr lang="en-US" sz="2400" dirty="0" smtClean="0"/>
              <a:t>Where possible use automated welding processes</a:t>
            </a:r>
          </a:p>
        </p:txBody>
      </p:sp>
      <p:sp>
        <p:nvSpPr>
          <p:cNvPr id="7" name="Slide Number Placeholder 6"/>
          <p:cNvSpPr>
            <a:spLocks noGrp="1"/>
          </p:cNvSpPr>
          <p:nvPr>
            <p:ph type="sldNum" sz="quarter" idx="12"/>
          </p:nvPr>
        </p:nvSpPr>
        <p:spPr/>
        <p:txBody>
          <a:bodyPr/>
          <a:lstStyle/>
          <a:p>
            <a:fld id="{9A574043-4FC8-488D-8DCD-3E21E8267F69}"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solidFill>
                  <a:schemeClr val="accent1"/>
                </a:solidFill>
              </a:rPr>
              <a:t>Measuring Tools</a:t>
            </a:r>
            <a:endParaRPr lang="en-US" sz="3200" b="1" dirty="0">
              <a:solidFill>
                <a:schemeClr val="accent1"/>
              </a:solidFill>
            </a:endParaRPr>
          </a:p>
        </p:txBody>
      </p:sp>
      <p:sp>
        <p:nvSpPr>
          <p:cNvPr id="7" name="TextBox 6"/>
          <p:cNvSpPr txBox="1"/>
          <p:nvPr/>
        </p:nvSpPr>
        <p:spPr>
          <a:xfrm>
            <a:off x="457200" y="1600200"/>
            <a:ext cx="7814459" cy="1200329"/>
          </a:xfrm>
          <a:prstGeom prst="rect">
            <a:avLst/>
          </a:prstGeom>
          <a:noFill/>
        </p:spPr>
        <p:txBody>
          <a:bodyPr wrap="square" rtlCol="0">
            <a:spAutoFit/>
          </a:bodyPr>
          <a:lstStyle/>
          <a:p>
            <a:pPr marL="225425" indent="-225425">
              <a:buFont typeface="Arial" pitchFamily="34" charset="0"/>
              <a:buChar char="•"/>
            </a:pPr>
            <a:r>
              <a:rPr lang="en-US" sz="2400" dirty="0" smtClean="0">
                <a:cs typeface="Arial" pitchFamily="34" charset="0"/>
              </a:rPr>
              <a:t>The fillet weld gauge is one of the most often used measuring devices to measure the throat and leg of a fillet weld</a:t>
            </a:r>
            <a:endParaRPr lang="en-US" sz="2400" dirty="0">
              <a:cs typeface="Arial" pitchFamily="34" charset="0"/>
            </a:endParaRPr>
          </a:p>
        </p:txBody>
      </p:sp>
      <p:sp>
        <p:nvSpPr>
          <p:cNvPr id="8" name="TextBox 7"/>
          <p:cNvSpPr txBox="1"/>
          <p:nvPr/>
        </p:nvSpPr>
        <p:spPr>
          <a:xfrm>
            <a:off x="533400" y="2743200"/>
            <a:ext cx="3563400" cy="3046988"/>
          </a:xfrm>
          <a:prstGeom prst="rect">
            <a:avLst/>
          </a:prstGeom>
          <a:noFill/>
        </p:spPr>
        <p:txBody>
          <a:bodyPr wrap="square" rtlCol="0">
            <a:spAutoFit/>
          </a:bodyPr>
          <a:lstStyle/>
          <a:p>
            <a:pPr marL="225425" indent="-225425">
              <a:buFont typeface="Arial" pitchFamily="34" charset="0"/>
              <a:buChar char="•"/>
            </a:pPr>
            <a:r>
              <a:rPr lang="en-US" sz="2400" dirty="0" smtClean="0">
                <a:cs typeface="Arial" pitchFamily="34" charset="0"/>
              </a:rPr>
              <a:t>The size of the actual weld is checked by using one or more gauges to compare the size of the weld to the size of the individual gauges.</a:t>
            </a:r>
          </a:p>
          <a:p>
            <a:pPr marL="225425" indent="-225425">
              <a:buFont typeface="Arial" pitchFamily="34" charset="0"/>
              <a:buChar char="•"/>
            </a:pPr>
            <a:r>
              <a:rPr lang="en-US" sz="2400" dirty="0" smtClean="0">
                <a:cs typeface="Arial" pitchFamily="34" charset="0"/>
              </a:rPr>
              <a:t>It is commonly used incorrectly</a:t>
            </a:r>
            <a:endParaRPr lang="en-US" sz="2400" dirty="0">
              <a:cs typeface="Arial" pitchFamily="34" charset="0"/>
            </a:endParaRPr>
          </a:p>
        </p:txBody>
      </p:sp>
      <p:pic>
        <p:nvPicPr>
          <p:cNvPr id="425986" name="Picture 2"/>
          <p:cNvPicPr>
            <a:picLocks noChangeAspect="1" noChangeArrowheads="1"/>
          </p:cNvPicPr>
          <p:nvPr/>
        </p:nvPicPr>
        <p:blipFill>
          <a:blip r:embed="rId3" cstate="print"/>
          <a:srcRect/>
          <a:stretch>
            <a:fillRect/>
          </a:stretch>
        </p:blipFill>
        <p:spPr bwMode="auto">
          <a:xfrm>
            <a:off x="4724400" y="2590800"/>
            <a:ext cx="2971800" cy="3238500"/>
          </a:xfrm>
          <a:prstGeom prst="rect">
            <a:avLst/>
          </a:prstGeom>
          <a:noFill/>
          <a:ln w="9525">
            <a:noFill/>
            <a:miter lim="800000"/>
            <a:headEnd/>
            <a:tailEnd/>
          </a:ln>
        </p:spPr>
      </p:pic>
      <p:sp>
        <p:nvSpPr>
          <p:cNvPr id="10" name="Oval 9"/>
          <p:cNvSpPr/>
          <p:nvPr/>
        </p:nvSpPr>
        <p:spPr>
          <a:xfrm>
            <a:off x="7696200" y="5715000"/>
            <a:ext cx="1143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hlinkClick r:id="rId4" action="ppaction://hlinkfile"/>
              </a:rPr>
              <a:t>Video</a:t>
            </a:r>
            <a:endParaRPr lang="en-US" dirty="0"/>
          </a:p>
        </p:txBody>
      </p:sp>
      <p:sp>
        <p:nvSpPr>
          <p:cNvPr id="11" name="TextBox 10"/>
          <p:cNvSpPr txBox="1"/>
          <p:nvPr/>
        </p:nvSpPr>
        <p:spPr>
          <a:xfrm>
            <a:off x="5410200" y="6172200"/>
            <a:ext cx="2248051" cy="369332"/>
          </a:xfrm>
          <a:prstGeom prst="rect">
            <a:avLst/>
          </a:prstGeom>
          <a:noFill/>
        </p:spPr>
        <p:txBody>
          <a:bodyPr wrap="none" rtlCol="0">
            <a:spAutoFit/>
          </a:bodyPr>
          <a:lstStyle/>
          <a:p>
            <a:r>
              <a:rPr lang="en-US" dirty="0" smtClean="0"/>
              <a:t>Leaf Style Fillet Gauge</a:t>
            </a:r>
            <a:endParaRPr lang="en-US" dirty="0"/>
          </a:p>
        </p:txBody>
      </p:sp>
      <p:sp>
        <p:nvSpPr>
          <p:cNvPr id="9" name="Slide Number Placeholder 8"/>
          <p:cNvSpPr>
            <a:spLocks noGrp="1"/>
          </p:cNvSpPr>
          <p:nvPr>
            <p:ph type="sldNum" sz="quarter" idx="12"/>
          </p:nvPr>
        </p:nvSpPr>
        <p:spPr/>
        <p:txBody>
          <a:bodyPr/>
          <a:lstStyle/>
          <a:p>
            <a:fld id="{9A574043-4FC8-488D-8DCD-3E21E8267F69}"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686800" cy="4525963"/>
          </a:xfrm>
        </p:spPr>
        <p:txBody>
          <a:bodyPr>
            <a:noAutofit/>
          </a:bodyPr>
          <a:lstStyle/>
          <a:p>
            <a:pPr>
              <a:tabLst>
                <a:tab pos="858838" algn="l"/>
              </a:tabLst>
            </a:pPr>
            <a:r>
              <a:rPr lang="en-US" sz="2400" dirty="0" smtClean="0"/>
              <a:t>Day 1: First Time Quality</a:t>
            </a:r>
          </a:p>
          <a:p>
            <a:pPr marL="1023938" lvl="2" indent="-109538">
              <a:buNone/>
              <a:tabLst>
                <a:tab pos="858838" algn="l"/>
              </a:tabLst>
            </a:pPr>
            <a:r>
              <a:rPr lang="en-US" dirty="0" smtClean="0"/>
              <a:t>    Cost of Rework and Process Delays</a:t>
            </a:r>
          </a:p>
          <a:p>
            <a:pPr>
              <a:tabLst>
                <a:tab pos="858838" algn="l"/>
              </a:tabLst>
            </a:pPr>
            <a:r>
              <a:rPr lang="en-US" sz="2400" dirty="0" smtClean="0"/>
              <a:t>Day 2: Basic Welding Concepts</a:t>
            </a:r>
          </a:p>
          <a:p>
            <a:pPr lvl="2" indent="-119063">
              <a:buNone/>
              <a:tabLst>
                <a:tab pos="858838" algn="l"/>
                <a:tab pos="5029200" algn="l"/>
              </a:tabLst>
            </a:pPr>
            <a:r>
              <a:rPr lang="en-US" dirty="0" smtClean="0"/>
              <a:t>  Weld Joint Designs, Weld Sizes, Introduction to Distortion</a:t>
            </a:r>
          </a:p>
          <a:p>
            <a:pPr>
              <a:tabLst>
                <a:tab pos="858838" algn="l"/>
              </a:tabLst>
            </a:pPr>
            <a:r>
              <a:rPr lang="en-US" sz="2400" dirty="0" smtClean="0"/>
              <a:t>Day 3: Welding Distortion</a:t>
            </a:r>
          </a:p>
          <a:p>
            <a:pPr marL="1200150" lvl="2" indent="0">
              <a:buNone/>
              <a:tabLst>
                <a:tab pos="858838" algn="l"/>
              </a:tabLst>
            </a:pPr>
            <a:r>
              <a:rPr lang="en-US" dirty="0" smtClean="0"/>
              <a:t>Manual and Semi-Automatic Welding, Clamping, Tractor     Welding, Pipe Welding, Tacking</a:t>
            </a:r>
          </a:p>
          <a:p>
            <a:pPr>
              <a:tabLst>
                <a:tab pos="858838" algn="l"/>
              </a:tabLst>
            </a:pPr>
            <a:r>
              <a:rPr lang="en-US" sz="2400" dirty="0" smtClean="0"/>
              <a:t>Day 4: Shipfitting and Insert Fitting/Welding</a:t>
            </a:r>
          </a:p>
          <a:p>
            <a:pPr marL="1204913" lvl="2" indent="-119063">
              <a:buNone/>
              <a:tabLst>
                <a:tab pos="858838" algn="l"/>
              </a:tabLst>
            </a:pPr>
            <a:r>
              <a:rPr lang="en-US" dirty="0" smtClean="0"/>
              <a:t>  Layout, plate and insert fitting and welding, root gaps</a:t>
            </a:r>
          </a:p>
          <a:p>
            <a:pPr>
              <a:tabLst>
                <a:tab pos="858838" algn="l"/>
              </a:tabLst>
            </a:pPr>
            <a:r>
              <a:rPr lang="en-US" sz="2400" dirty="0" smtClean="0"/>
              <a:t>Day 5: Mockup Activities</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tx2">
                    <a:lumMod val="60000"/>
                    <a:lumOff val="40000"/>
                  </a:schemeClr>
                </a:solidFill>
              </a:rPr>
              <a:t>Course Lesson Plan</a:t>
            </a:r>
            <a:endParaRPr lang="en-US" sz="32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9A574043-4FC8-488D-8DCD-3E21E8267F69}"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Fillet welds have a cross section that is essentially a triangle.</a:t>
            </a:r>
          </a:p>
          <a:p>
            <a:r>
              <a:rPr lang="en-US" sz="2400" dirty="0" smtClean="0"/>
              <a:t>If the two members being joined are at right angles to each other, the cross section of the fillet weld resembles a right triangle</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Measuring Tools</a:t>
            </a:r>
            <a:endParaRPr lang="en-US" sz="3200" dirty="0"/>
          </a:p>
        </p:txBody>
      </p:sp>
      <p:pic>
        <p:nvPicPr>
          <p:cNvPr id="4" name="Picture 3"/>
          <p:cNvPicPr/>
          <p:nvPr/>
        </p:nvPicPr>
        <p:blipFill>
          <a:blip r:embed="rId3" cstate="print"/>
          <a:srcRect/>
          <a:stretch>
            <a:fillRect/>
          </a:stretch>
        </p:blipFill>
        <p:spPr bwMode="auto">
          <a:xfrm>
            <a:off x="228600" y="3276600"/>
            <a:ext cx="4625340" cy="2971800"/>
          </a:xfrm>
          <a:prstGeom prst="rect">
            <a:avLst/>
          </a:prstGeom>
          <a:noFill/>
          <a:ln w="9525">
            <a:noFill/>
            <a:miter lim="800000"/>
            <a:headEnd/>
            <a:tailEnd/>
          </a:ln>
        </p:spPr>
      </p:pic>
      <p:sp>
        <p:nvSpPr>
          <p:cNvPr id="5" name="TextBox 4"/>
          <p:cNvSpPr txBox="1"/>
          <p:nvPr/>
        </p:nvSpPr>
        <p:spPr>
          <a:xfrm>
            <a:off x="5105400" y="3733800"/>
            <a:ext cx="3810000" cy="190821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dirty="0" smtClean="0"/>
              <a:t>When possible the fillet weld gauge should be read at eye level as size readings look different depending on the angle at which they are being read.</a:t>
            </a:r>
          </a:p>
          <a:p>
            <a:endParaRPr lang="en-US" dirty="0"/>
          </a:p>
        </p:txBody>
      </p:sp>
      <p:sp>
        <p:nvSpPr>
          <p:cNvPr id="6" name="Slide Number Placeholder 5"/>
          <p:cNvSpPr>
            <a:spLocks noGrp="1"/>
          </p:cNvSpPr>
          <p:nvPr>
            <p:ph type="sldNum" sz="quarter" idx="12"/>
          </p:nvPr>
        </p:nvSpPr>
        <p:spPr/>
        <p:txBody>
          <a:bodyPr/>
          <a:lstStyle/>
          <a:p>
            <a:fld id="{9A574043-4FC8-488D-8DCD-3E21E8267F69}"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A leaf style fillet weld gauge is commonly used to measure the size of the fillet weld</a:t>
            </a:r>
          </a:p>
          <a:p>
            <a:r>
              <a:rPr lang="en-US" sz="2400" dirty="0" smtClean="0"/>
              <a:t>Leaf style fillet weld gauges typically come in 1/16 inch increments for weld sizes 1/2 inch and smaller, and in 1/8 inch increments for sizes  5/8 inch and larger</a:t>
            </a:r>
          </a:p>
          <a:p>
            <a:r>
              <a:rPr lang="en-US" sz="2400" dirty="0" smtClean="0"/>
              <a:t>The basic leaf style fillet gauge has two ends, one for sizing the weld leg and the other for sizing the throat (based on the equivalent leg size for the right triangle)</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Measuring Tools</a:t>
            </a:r>
            <a:endParaRPr lang="en-US" sz="3200" dirty="0"/>
          </a:p>
        </p:txBody>
      </p:sp>
      <p:pic>
        <p:nvPicPr>
          <p:cNvPr id="547842" name="Picture 2"/>
          <p:cNvPicPr>
            <a:picLocks noChangeAspect="1" noChangeArrowheads="1"/>
          </p:cNvPicPr>
          <p:nvPr/>
        </p:nvPicPr>
        <p:blipFill>
          <a:blip r:embed="rId2" cstate="print"/>
          <a:srcRect/>
          <a:stretch>
            <a:fillRect/>
          </a:stretch>
        </p:blipFill>
        <p:spPr bwMode="auto">
          <a:xfrm>
            <a:off x="1371600" y="4800600"/>
            <a:ext cx="6553200" cy="1447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9A574043-4FC8-488D-8DCD-3E21E8267F69}"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For this example, ideally both the weld legs would be exactly 1/2 inch while the throat would measure exactly 0.354 inch.  The manufacturers print 1/2 inch on the right end of the gauge because the fillet throat is the proper size for a fillet weld with 1/2 inch legs.  That saves the time needed to calculate the required throat dimension for each leg dimension.</a:t>
            </a: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Measuring Tools</a:t>
            </a:r>
            <a:endParaRPr lang="en-US" sz="3200" dirty="0"/>
          </a:p>
        </p:txBody>
      </p:sp>
      <p:pic>
        <p:nvPicPr>
          <p:cNvPr id="548866" name="Picture 2"/>
          <p:cNvPicPr>
            <a:picLocks noChangeAspect="1" noChangeArrowheads="1"/>
          </p:cNvPicPr>
          <p:nvPr/>
        </p:nvPicPr>
        <p:blipFill>
          <a:blip r:embed="rId3" cstate="print"/>
          <a:srcRect/>
          <a:stretch>
            <a:fillRect/>
          </a:stretch>
        </p:blipFill>
        <p:spPr bwMode="auto">
          <a:xfrm>
            <a:off x="0" y="4267200"/>
            <a:ext cx="4375190" cy="2305050"/>
          </a:xfrm>
          <a:prstGeom prst="rect">
            <a:avLst/>
          </a:prstGeom>
          <a:noFill/>
          <a:ln w="9525">
            <a:noFill/>
            <a:miter lim="800000"/>
            <a:headEnd/>
            <a:tailEnd/>
          </a:ln>
        </p:spPr>
      </p:pic>
      <p:pic>
        <p:nvPicPr>
          <p:cNvPr id="549891" name="Picture 3"/>
          <p:cNvPicPr>
            <a:picLocks noChangeAspect="1" noChangeArrowheads="1"/>
          </p:cNvPicPr>
          <p:nvPr/>
        </p:nvPicPr>
        <p:blipFill>
          <a:blip r:embed="rId4" cstate="print"/>
          <a:srcRect/>
          <a:stretch>
            <a:fillRect/>
          </a:stretch>
        </p:blipFill>
        <p:spPr bwMode="auto">
          <a:xfrm>
            <a:off x="4648200" y="4069456"/>
            <a:ext cx="4379976" cy="2559944"/>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A574043-4FC8-488D-8DCD-3E21E8267F69}"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To measure a vertical fillet leg the gauge has to be turned to verify the horizontal fillet leg is the proper size.</a:t>
            </a:r>
          </a:p>
          <a:p>
            <a:pPr>
              <a:buNone/>
            </a:pPr>
            <a:r>
              <a:rPr lang="en-US" sz="2400" dirty="0" smtClean="0"/>
              <a:t>Do not assume the two legs are the same size by design or as dictated by the welder’s skill, both horizontal and vertical legs must be checked.</a:t>
            </a: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Measuring Tools</a:t>
            </a:r>
            <a:endParaRPr lang="en-US" sz="3200" dirty="0"/>
          </a:p>
        </p:txBody>
      </p:sp>
      <p:pic>
        <p:nvPicPr>
          <p:cNvPr id="550914" name="Picture 2"/>
          <p:cNvPicPr>
            <a:picLocks noChangeAspect="1" noChangeArrowheads="1"/>
          </p:cNvPicPr>
          <p:nvPr/>
        </p:nvPicPr>
        <p:blipFill>
          <a:blip r:embed="rId3" cstate="print"/>
          <a:srcRect/>
          <a:stretch>
            <a:fillRect/>
          </a:stretch>
        </p:blipFill>
        <p:spPr bwMode="auto">
          <a:xfrm>
            <a:off x="2057400" y="3810000"/>
            <a:ext cx="4988404" cy="2743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9A574043-4FC8-488D-8DCD-3E21E8267F69}" type="slidenum">
              <a:rPr lang="en-US" smtClean="0"/>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Measuring Tools</a:t>
            </a:r>
            <a:endParaRPr lang="en-US" sz="3200" dirty="0"/>
          </a:p>
        </p:txBody>
      </p:sp>
      <p:pic>
        <p:nvPicPr>
          <p:cNvPr id="551938" name="Picture 2"/>
          <p:cNvPicPr>
            <a:picLocks noChangeAspect="1" noChangeArrowheads="1"/>
          </p:cNvPicPr>
          <p:nvPr/>
        </p:nvPicPr>
        <p:blipFill>
          <a:blip r:embed="rId2" cstate="print"/>
          <a:srcRect/>
          <a:stretch>
            <a:fillRect/>
          </a:stretch>
        </p:blipFill>
        <p:spPr bwMode="auto">
          <a:xfrm>
            <a:off x="0" y="3505200"/>
            <a:ext cx="4501206" cy="2562225"/>
          </a:xfrm>
          <a:prstGeom prst="rect">
            <a:avLst/>
          </a:prstGeom>
          <a:noFill/>
          <a:ln w="9525">
            <a:noFill/>
            <a:miter lim="800000"/>
            <a:headEnd/>
            <a:tailEnd/>
          </a:ln>
        </p:spPr>
      </p:pic>
      <p:pic>
        <p:nvPicPr>
          <p:cNvPr id="551939" name="Picture 3"/>
          <p:cNvPicPr>
            <a:picLocks noGrp="1" noChangeAspect="1" noChangeArrowheads="1"/>
          </p:cNvPicPr>
          <p:nvPr>
            <p:ph idx="1"/>
          </p:nvPr>
        </p:nvPicPr>
        <p:blipFill>
          <a:blip r:embed="rId3" cstate="print"/>
          <a:srcRect/>
          <a:stretch>
            <a:fillRect/>
          </a:stretch>
        </p:blipFill>
        <p:spPr bwMode="auto">
          <a:xfrm>
            <a:off x="4800600" y="3733800"/>
            <a:ext cx="4172749" cy="2590800"/>
          </a:xfrm>
          <a:prstGeom prst="rect">
            <a:avLst/>
          </a:prstGeom>
          <a:noFill/>
          <a:ln w="9525">
            <a:noFill/>
            <a:miter lim="800000"/>
            <a:headEnd/>
            <a:tailEnd/>
          </a:ln>
        </p:spPr>
      </p:pic>
      <p:sp>
        <p:nvSpPr>
          <p:cNvPr id="6" name="TextBox 5"/>
          <p:cNvSpPr txBox="1"/>
          <p:nvPr/>
        </p:nvSpPr>
        <p:spPr>
          <a:xfrm>
            <a:off x="366149" y="1600200"/>
            <a:ext cx="8092051" cy="1200329"/>
          </a:xfrm>
          <a:prstGeom prst="rect">
            <a:avLst/>
          </a:prstGeom>
          <a:noFill/>
        </p:spPr>
        <p:txBody>
          <a:bodyPr wrap="square" rtlCol="0">
            <a:spAutoFit/>
          </a:bodyPr>
          <a:lstStyle/>
          <a:p>
            <a:r>
              <a:rPr lang="en-US" sz="2400" dirty="0" smtClean="0"/>
              <a:t>Checking the perfect weld is easy, but things get a little more complicated when dealing with fillet welds that are convex or concave or a combination of both.</a:t>
            </a:r>
            <a:endParaRPr lang="en-US" sz="2400" dirty="0"/>
          </a:p>
        </p:txBody>
      </p:sp>
      <p:sp>
        <p:nvSpPr>
          <p:cNvPr id="7" name="Slide Number Placeholder 6"/>
          <p:cNvSpPr>
            <a:spLocks noGrp="1"/>
          </p:cNvSpPr>
          <p:nvPr>
            <p:ph type="sldNum" sz="quarter" idx="12"/>
          </p:nvPr>
        </p:nvSpPr>
        <p:spPr/>
        <p:txBody>
          <a:bodyPr/>
          <a:lstStyle/>
          <a:p>
            <a:fld id="{9A574043-4FC8-488D-8DCD-3E21E8267F69}"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Measuring Tools</a:t>
            </a:r>
            <a:endParaRPr lang="en-US" sz="3200" dirty="0"/>
          </a:p>
        </p:txBody>
      </p:sp>
      <p:sp>
        <p:nvSpPr>
          <p:cNvPr id="6" name="TextBox 5"/>
          <p:cNvSpPr txBox="1"/>
          <p:nvPr/>
        </p:nvSpPr>
        <p:spPr>
          <a:xfrm>
            <a:off x="366149" y="1600200"/>
            <a:ext cx="8092051" cy="1569660"/>
          </a:xfrm>
          <a:prstGeom prst="rect">
            <a:avLst/>
          </a:prstGeom>
          <a:noFill/>
        </p:spPr>
        <p:txBody>
          <a:bodyPr wrap="square" rtlCol="0">
            <a:spAutoFit/>
          </a:bodyPr>
          <a:lstStyle/>
          <a:p>
            <a:r>
              <a:rPr lang="en-US" sz="2400" dirty="0" smtClean="0"/>
              <a:t>Welders should check for oversized welds and plan a way to reduce the amount of overwelding on future work. Oversized welds add no additional strength and can cause excessive rework. </a:t>
            </a:r>
            <a:endParaRPr lang="en-US" sz="2400" dirty="0"/>
          </a:p>
        </p:txBody>
      </p:sp>
      <p:sp>
        <p:nvSpPr>
          <p:cNvPr id="7" name="Slide Number Placeholder 6"/>
          <p:cNvSpPr>
            <a:spLocks noGrp="1"/>
          </p:cNvSpPr>
          <p:nvPr>
            <p:ph type="sldNum" sz="quarter" idx="12"/>
          </p:nvPr>
        </p:nvSpPr>
        <p:spPr/>
        <p:txBody>
          <a:bodyPr/>
          <a:lstStyle/>
          <a:p>
            <a:fld id="{9A574043-4FC8-488D-8DCD-3E21E8267F69}" type="slidenum">
              <a:rPr lang="en-US" smtClean="0"/>
              <a:pPr/>
              <a:t>85</a:t>
            </a:fld>
            <a:endParaRPr lang="en-US"/>
          </a:p>
        </p:txBody>
      </p:sp>
      <p:pic>
        <p:nvPicPr>
          <p:cNvPr id="931842" name="Picture 2" descr="K:\DESN\Thin Steel Design Construction\NSRP\Welding Curriculum\over weld.jpg"/>
          <p:cNvPicPr>
            <a:picLocks noChangeAspect="1" noChangeArrowheads="1"/>
          </p:cNvPicPr>
          <p:nvPr/>
        </p:nvPicPr>
        <p:blipFill>
          <a:blip r:embed="rId2" cstate="print"/>
          <a:srcRect/>
          <a:stretch>
            <a:fillRect/>
          </a:stretch>
        </p:blipFill>
        <p:spPr bwMode="auto">
          <a:xfrm>
            <a:off x="1828800" y="2971800"/>
            <a:ext cx="5555557" cy="365760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Knowledge Check</a:t>
            </a:r>
          </a:p>
        </p:txBody>
      </p:sp>
      <p:sp>
        <p:nvSpPr>
          <p:cNvPr id="5" name="TextBox 4"/>
          <p:cNvSpPr txBox="1"/>
          <p:nvPr/>
        </p:nvSpPr>
        <p:spPr>
          <a:xfrm>
            <a:off x="457200" y="1828800"/>
            <a:ext cx="3352800" cy="1200329"/>
          </a:xfrm>
          <a:prstGeom prst="rect">
            <a:avLst/>
          </a:prstGeom>
          <a:noFill/>
        </p:spPr>
        <p:txBody>
          <a:bodyPr wrap="square" rtlCol="0">
            <a:spAutoFit/>
          </a:bodyPr>
          <a:lstStyle/>
          <a:p>
            <a:r>
              <a:rPr lang="en-US" sz="2400" dirty="0" smtClean="0"/>
              <a:t>Would this convex fillet weld be considered good or bad?</a:t>
            </a:r>
            <a:endParaRPr lang="en-US" sz="2400" dirty="0"/>
          </a:p>
        </p:txBody>
      </p:sp>
      <p:pic>
        <p:nvPicPr>
          <p:cNvPr id="552963" name="Picture 3"/>
          <p:cNvPicPr>
            <a:picLocks noGrp="1" noChangeAspect="1" noChangeArrowheads="1"/>
          </p:cNvPicPr>
          <p:nvPr>
            <p:ph idx="1"/>
          </p:nvPr>
        </p:nvPicPr>
        <p:blipFill>
          <a:blip r:embed="rId3" cstate="print"/>
          <a:srcRect/>
          <a:stretch>
            <a:fillRect/>
          </a:stretch>
        </p:blipFill>
        <p:spPr bwMode="auto">
          <a:xfrm>
            <a:off x="4048125" y="1905000"/>
            <a:ext cx="5095875" cy="4031901"/>
          </a:xfrm>
          <a:prstGeom prst="rect">
            <a:avLst/>
          </a:prstGeom>
          <a:noFill/>
          <a:ln w="9525">
            <a:noFill/>
            <a:miter lim="800000"/>
            <a:headEnd/>
            <a:tailEnd/>
          </a:ln>
        </p:spPr>
      </p:pic>
      <p:sp>
        <p:nvSpPr>
          <p:cNvPr id="9" name="TextBox 8"/>
          <p:cNvSpPr txBox="1"/>
          <p:nvPr/>
        </p:nvSpPr>
        <p:spPr>
          <a:xfrm>
            <a:off x="457200" y="3200400"/>
            <a:ext cx="3521157" cy="1200329"/>
          </a:xfrm>
          <a:prstGeom prst="rect">
            <a:avLst/>
          </a:prstGeom>
          <a:noFill/>
        </p:spPr>
        <p:txBody>
          <a:bodyPr wrap="none" rtlCol="0">
            <a:spAutoFit/>
          </a:bodyPr>
          <a:lstStyle/>
          <a:p>
            <a:r>
              <a:rPr lang="en-US" sz="2400" dirty="0" smtClean="0"/>
              <a:t>If you said that it is a good </a:t>
            </a:r>
          </a:p>
          <a:p>
            <a:r>
              <a:rPr lang="en-US" sz="2400" dirty="0" smtClean="0"/>
              <a:t>fillet weld you are correct. </a:t>
            </a:r>
          </a:p>
          <a:p>
            <a:pPr algn="ctr"/>
            <a:endParaRPr lang="en-US" sz="2400" dirty="0" smtClean="0"/>
          </a:p>
        </p:txBody>
      </p:sp>
      <p:sp>
        <p:nvSpPr>
          <p:cNvPr id="12" name="Rectangle 11"/>
          <p:cNvSpPr/>
          <p:nvPr/>
        </p:nvSpPr>
        <p:spPr>
          <a:xfrm>
            <a:off x="609600" y="4648200"/>
            <a:ext cx="3097323"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Good Job!</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Slide Number Placeholder 6"/>
          <p:cNvSpPr>
            <a:spLocks noGrp="1"/>
          </p:cNvSpPr>
          <p:nvPr>
            <p:ph type="sldNum" sz="quarter" idx="12"/>
          </p:nvPr>
        </p:nvSpPr>
        <p:spPr/>
        <p:txBody>
          <a:bodyPr/>
          <a:lstStyle/>
          <a:p>
            <a:fld id="{9A574043-4FC8-488D-8DCD-3E21E8267F69}" type="slidenum">
              <a:rPr lang="en-US" smtClean="0"/>
              <a:pPr/>
              <a:t>86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400" y="2148840"/>
            <a:ext cx="3810000" cy="685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nvPr>
        </p:nvGraphicFramePr>
        <p:xfrm>
          <a:off x="1066800" y="2910840"/>
          <a:ext cx="6705600" cy="2194560"/>
        </p:xfrm>
        <a:graphic>
          <a:graphicData uri="http://schemas.openxmlformats.org/drawingml/2006/table">
            <a:tbl>
              <a:tblPr firstRow="1" bandRow="1">
                <a:tableStyleId>{5C22544A-7EE6-4342-B048-85BDC9FD1C3A}</a:tableStyleId>
              </a:tblPr>
              <a:tblGrid>
                <a:gridCol w="2895600"/>
                <a:gridCol w="1371600"/>
                <a:gridCol w="1371600"/>
                <a:gridCol w="1066800"/>
              </a:tblGrid>
              <a:tr h="370840">
                <a:tc>
                  <a:txBody>
                    <a:bodyPr/>
                    <a:lstStyle/>
                    <a:p>
                      <a:r>
                        <a:rPr lang="en-US" sz="2400" dirty="0" smtClean="0"/>
                        <a:t>SAW</a:t>
                      </a:r>
                      <a:endParaRPr lang="en-US" sz="2400" dirty="0"/>
                    </a:p>
                  </a:txBody>
                  <a:tcPr/>
                </a:tc>
                <a:tc>
                  <a:txBody>
                    <a:bodyPr/>
                    <a:lstStyle/>
                    <a:p>
                      <a:r>
                        <a:rPr lang="en-US" sz="2400" dirty="0" smtClean="0"/>
                        <a:t>1/8” (3mm)</a:t>
                      </a:r>
                      <a:endParaRPr lang="en-US" sz="2400" dirty="0"/>
                    </a:p>
                  </a:txBody>
                  <a:tcPr/>
                </a:tc>
                <a:tc>
                  <a:txBody>
                    <a:bodyPr/>
                    <a:lstStyle/>
                    <a:p>
                      <a:r>
                        <a:rPr lang="en-US" sz="2400" dirty="0" smtClean="0"/>
                        <a:t>3/16” (5mm)</a:t>
                      </a:r>
                      <a:endParaRPr lang="en-US" sz="2400" dirty="0"/>
                    </a:p>
                  </a:txBody>
                  <a:tcPr/>
                </a:tc>
                <a:tc>
                  <a:txBody>
                    <a:bodyPr/>
                    <a:lstStyle/>
                    <a:p>
                      <a:r>
                        <a:rPr lang="en-US" sz="2400" dirty="0" smtClean="0"/>
                        <a:t>1/4” (6mm)</a:t>
                      </a:r>
                      <a:endParaRPr lang="en-US" sz="2400" dirty="0"/>
                    </a:p>
                  </a:txBody>
                  <a:tcPr/>
                </a:tc>
              </a:tr>
              <a:tr h="370840">
                <a:tc>
                  <a:txBody>
                    <a:bodyPr/>
                    <a:lstStyle/>
                    <a:p>
                      <a:r>
                        <a:rPr lang="en-US" sz="2400" dirty="0" smtClean="0"/>
                        <a:t>Current (Amps)</a:t>
                      </a:r>
                      <a:endParaRPr lang="en-US" sz="2400" dirty="0"/>
                    </a:p>
                  </a:txBody>
                  <a:tcPr/>
                </a:tc>
                <a:tc>
                  <a:txBody>
                    <a:bodyPr/>
                    <a:lstStyle/>
                    <a:p>
                      <a:r>
                        <a:rPr lang="en-US" sz="2400" dirty="0" smtClean="0"/>
                        <a:t>330</a:t>
                      </a:r>
                      <a:endParaRPr lang="en-US" sz="2400" dirty="0"/>
                    </a:p>
                  </a:txBody>
                  <a:tcPr/>
                </a:tc>
                <a:tc>
                  <a:txBody>
                    <a:bodyPr/>
                    <a:lstStyle/>
                    <a:p>
                      <a:r>
                        <a:rPr lang="en-US" sz="2400" dirty="0" smtClean="0"/>
                        <a:t>330</a:t>
                      </a:r>
                      <a:endParaRPr lang="en-US" sz="2400" dirty="0"/>
                    </a:p>
                  </a:txBody>
                  <a:tcPr/>
                </a:tc>
                <a:tc>
                  <a:txBody>
                    <a:bodyPr/>
                    <a:lstStyle/>
                    <a:p>
                      <a:r>
                        <a:rPr lang="en-US" sz="2400" dirty="0" smtClean="0"/>
                        <a:t>330</a:t>
                      </a:r>
                      <a:endParaRPr lang="en-US" sz="2400" dirty="0"/>
                    </a:p>
                  </a:txBody>
                  <a:tcPr/>
                </a:tc>
              </a:tr>
              <a:tr h="370840">
                <a:tc>
                  <a:txBody>
                    <a:bodyPr/>
                    <a:lstStyle/>
                    <a:p>
                      <a:r>
                        <a:rPr lang="en-US" sz="2400" dirty="0" smtClean="0"/>
                        <a:t>Voltage</a:t>
                      </a:r>
                      <a:r>
                        <a:rPr lang="en-US" sz="2400" baseline="0" dirty="0" smtClean="0"/>
                        <a:t> (Volts)</a:t>
                      </a:r>
                      <a:endParaRPr lang="en-US" sz="2400" dirty="0"/>
                    </a:p>
                  </a:txBody>
                  <a:tcPr/>
                </a:tc>
                <a:tc>
                  <a:txBody>
                    <a:bodyPr/>
                    <a:lstStyle/>
                    <a:p>
                      <a:r>
                        <a:rPr lang="en-US" sz="2400" dirty="0" smtClean="0"/>
                        <a:t>29</a:t>
                      </a:r>
                      <a:endParaRPr lang="en-US" sz="2400" dirty="0"/>
                    </a:p>
                  </a:txBody>
                  <a:tcPr/>
                </a:tc>
                <a:tc>
                  <a:txBody>
                    <a:bodyPr/>
                    <a:lstStyle/>
                    <a:p>
                      <a:r>
                        <a:rPr lang="en-US" sz="2400" dirty="0" smtClean="0"/>
                        <a:t>29</a:t>
                      </a:r>
                      <a:endParaRPr lang="en-US" sz="2400" dirty="0"/>
                    </a:p>
                  </a:txBody>
                  <a:tcPr/>
                </a:tc>
                <a:tc>
                  <a:txBody>
                    <a:bodyPr/>
                    <a:lstStyle/>
                    <a:p>
                      <a:r>
                        <a:rPr lang="en-US" sz="2400" dirty="0" smtClean="0"/>
                        <a:t>29</a:t>
                      </a:r>
                    </a:p>
                  </a:txBody>
                  <a:tcPr/>
                </a:tc>
              </a:tr>
              <a:tr h="370840">
                <a:tc>
                  <a:txBody>
                    <a:bodyPr/>
                    <a:lstStyle/>
                    <a:p>
                      <a:r>
                        <a:rPr lang="en-US" sz="2400" dirty="0" smtClean="0"/>
                        <a:t>Travel Speed</a:t>
                      </a:r>
                      <a:r>
                        <a:rPr lang="en-US" sz="2400" baseline="0" dirty="0" smtClean="0"/>
                        <a:t> (in/min)</a:t>
                      </a:r>
                      <a:endParaRPr lang="en-US" sz="2400" dirty="0"/>
                    </a:p>
                  </a:txBody>
                  <a:tcPr/>
                </a:tc>
                <a:tc>
                  <a:txBody>
                    <a:bodyPr/>
                    <a:lstStyle/>
                    <a:p>
                      <a:r>
                        <a:rPr lang="en-US" sz="2400" dirty="0" smtClean="0"/>
                        <a:t>48</a:t>
                      </a:r>
                      <a:endParaRPr lang="en-US" sz="2400" dirty="0"/>
                    </a:p>
                  </a:txBody>
                  <a:tcPr/>
                </a:tc>
                <a:tc>
                  <a:txBody>
                    <a:bodyPr/>
                    <a:lstStyle/>
                    <a:p>
                      <a:r>
                        <a:rPr lang="en-US" sz="2400" dirty="0" smtClean="0"/>
                        <a:t>32.5</a:t>
                      </a:r>
                      <a:endParaRPr lang="en-US" sz="2400" dirty="0"/>
                    </a:p>
                  </a:txBody>
                  <a:tcPr/>
                </a:tc>
                <a:tc>
                  <a:txBody>
                    <a:bodyPr/>
                    <a:lstStyle/>
                    <a:p>
                      <a:r>
                        <a:rPr lang="en-US" sz="2400" dirty="0" smtClean="0"/>
                        <a:t>30</a:t>
                      </a:r>
                      <a:endParaRPr lang="en-US" sz="2400" dirty="0"/>
                    </a:p>
                  </a:txBody>
                  <a:tcPr/>
                </a:tc>
              </a:tr>
            </a:tbl>
          </a:graphicData>
        </a:graphic>
      </p:graphicFrame>
      <p:sp>
        <p:nvSpPr>
          <p:cNvPr id="3" name="Title 2"/>
          <p:cNvSpPr>
            <a:spLocks noGrp="1"/>
          </p:cNvSpPr>
          <p:nvPr>
            <p:ph type="title"/>
          </p:nvPr>
        </p:nvSpPr>
        <p:spPr>
          <a:xfrm>
            <a:off x="0" y="0"/>
            <a:ext cx="7010400" cy="1143000"/>
          </a:xfrm>
        </p:spPr>
        <p:txBody>
          <a:bodyPr>
            <a:normAutofit/>
          </a:bodyPr>
          <a:lstStyle/>
          <a:p>
            <a:pPr algn="l"/>
            <a:r>
              <a:rPr lang="en-US" sz="3200" b="1" dirty="0" smtClean="0">
                <a:solidFill>
                  <a:schemeClr val="accent1"/>
                </a:solidFill>
              </a:rPr>
              <a:t>Proper Fillet Welding/Equipment Adjustments</a:t>
            </a:r>
            <a:endParaRPr lang="en-US" sz="3200" b="1" dirty="0">
              <a:solidFill>
                <a:schemeClr val="accent1"/>
              </a:solidFill>
            </a:endParaRPr>
          </a:p>
        </p:txBody>
      </p:sp>
      <p:sp>
        <p:nvSpPr>
          <p:cNvPr id="5" name="TextBox 4"/>
          <p:cNvSpPr txBox="1"/>
          <p:nvPr/>
        </p:nvSpPr>
        <p:spPr>
          <a:xfrm>
            <a:off x="5029200" y="2225040"/>
            <a:ext cx="2107115" cy="461665"/>
          </a:xfrm>
          <a:prstGeom prst="rect">
            <a:avLst/>
          </a:prstGeom>
          <a:noFill/>
        </p:spPr>
        <p:txBody>
          <a:bodyPr wrap="none" rtlCol="0">
            <a:spAutoFit/>
          </a:bodyPr>
          <a:lstStyle/>
          <a:p>
            <a:r>
              <a:rPr lang="en-US" sz="2400" b="1" dirty="0" smtClean="0">
                <a:solidFill>
                  <a:schemeClr val="bg1"/>
                </a:solidFill>
                <a:latin typeface="+mj-lt"/>
                <a:ea typeface="+mj-ea"/>
                <a:cs typeface="+mj-cs"/>
              </a:rPr>
              <a:t>Fillet Weld Size</a:t>
            </a:r>
          </a:p>
        </p:txBody>
      </p:sp>
      <p:sp>
        <p:nvSpPr>
          <p:cNvPr id="7" name="TextBox 6"/>
          <p:cNvSpPr txBox="1"/>
          <p:nvPr/>
        </p:nvSpPr>
        <p:spPr>
          <a:xfrm>
            <a:off x="381000" y="5486400"/>
            <a:ext cx="830580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solidFill>
                  <a:schemeClr val="tx1"/>
                </a:solidFill>
              </a:rPr>
              <a:t>PLEASE NOTE:  </a:t>
            </a:r>
            <a:r>
              <a:rPr lang="en-US" dirty="0" smtClean="0">
                <a:solidFill>
                  <a:schemeClr val="tx1"/>
                </a:solidFill>
              </a:rPr>
              <a:t>These adjustments are only recommended as a base line for fillet welds.  </a:t>
            </a:r>
          </a:p>
          <a:p>
            <a:pPr algn="ctr"/>
            <a:r>
              <a:rPr lang="en-US" dirty="0" smtClean="0">
                <a:solidFill>
                  <a:schemeClr val="tx1"/>
                </a:solidFill>
              </a:rPr>
              <a:t>Settings may differ depending on individual skills and different machines</a:t>
            </a:r>
            <a:endParaRPr lang="en-US" dirty="0">
              <a:solidFill>
                <a:schemeClr val="tx1"/>
              </a:solidFill>
            </a:endParaRPr>
          </a:p>
        </p:txBody>
      </p:sp>
      <p:sp>
        <p:nvSpPr>
          <p:cNvPr id="8" name="Slide Number Placeholder 7"/>
          <p:cNvSpPr>
            <a:spLocks noGrp="1"/>
          </p:cNvSpPr>
          <p:nvPr>
            <p:ph type="sldNum" sz="quarter" idx="12"/>
          </p:nvPr>
        </p:nvSpPr>
        <p:spPr/>
        <p:txBody>
          <a:bodyPr/>
          <a:lstStyle/>
          <a:p>
            <a:fld id="{9A574043-4FC8-488D-8DCD-3E21E8267F69}"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400" y="2148840"/>
            <a:ext cx="4267200" cy="685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nvPr>
        </p:nvGraphicFramePr>
        <p:xfrm>
          <a:off x="1066800" y="2910840"/>
          <a:ext cx="7162799" cy="2194560"/>
        </p:xfrm>
        <a:graphic>
          <a:graphicData uri="http://schemas.openxmlformats.org/drawingml/2006/table">
            <a:tbl>
              <a:tblPr firstRow="1" bandRow="1">
                <a:tableStyleId>{5C22544A-7EE6-4342-B048-85BDC9FD1C3A}</a:tableStyleId>
              </a:tblPr>
              <a:tblGrid>
                <a:gridCol w="3093027"/>
                <a:gridCol w="1465118"/>
                <a:gridCol w="1233055"/>
                <a:gridCol w="1371599"/>
              </a:tblGrid>
              <a:tr h="370840">
                <a:tc>
                  <a:txBody>
                    <a:bodyPr/>
                    <a:lstStyle/>
                    <a:p>
                      <a:r>
                        <a:rPr lang="en-US" sz="2400" dirty="0" smtClean="0"/>
                        <a:t>FCAW</a:t>
                      </a:r>
                      <a:endParaRPr lang="en-US" sz="2400" dirty="0"/>
                    </a:p>
                  </a:txBody>
                  <a:tcPr/>
                </a:tc>
                <a:tc>
                  <a:txBody>
                    <a:bodyPr/>
                    <a:lstStyle/>
                    <a:p>
                      <a:r>
                        <a:rPr lang="en-US" sz="2400" dirty="0" smtClean="0"/>
                        <a:t>1/8” (3mm)</a:t>
                      </a:r>
                      <a:endParaRPr lang="en-US" sz="2400" dirty="0"/>
                    </a:p>
                  </a:txBody>
                  <a:tcPr/>
                </a:tc>
                <a:tc>
                  <a:txBody>
                    <a:bodyPr/>
                    <a:lstStyle/>
                    <a:p>
                      <a:r>
                        <a:rPr lang="en-US" sz="2400" dirty="0" smtClean="0"/>
                        <a:t>3/16” (5mm)</a:t>
                      </a:r>
                      <a:endParaRPr lang="en-US" sz="2400" dirty="0"/>
                    </a:p>
                  </a:txBody>
                  <a:tcPr/>
                </a:tc>
                <a:tc>
                  <a:txBody>
                    <a:bodyPr/>
                    <a:lstStyle/>
                    <a:p>
                      <a:r>
                        <a:rPr lang="en-US" sz="2400" dirty="0" smtClean="0"/>
                        <a:t>1/4” (6mm)</a:t>
                      </a:r>
                      <a:endParaRPr lang="en-US" sz="2400" dirty="0"/>
                    </a:p>
                  </a:txBody>
                  <a:tcPr/>
                </a:tc>
              </a:tr>
              <a:tr h="370840">
                <a:tc>
                  <a:txBody>
                    <a:bodyPr/>
                    <a:lstStyle/>
                    <a:p>
                      <a:r>
                        <a:rPr lang="en-US" sz="2400" dirty="0" smtClean="0"/>
                        <a:t>Current (Amps)</a:t>
                      </a:r>
                      <a:endParaRPr lang="en-US" sz="2400" dirty="0"/>
                    </a:p>
                  </a:txBody>
                  <a:tcPr/>
                </a:tc>
                <a:tc>
                  <a:txBody>
                    <a:bodyPr/>
                    <a:lstStyle/>
                    <a:p>
                      <a:r>
                        <a:rPr lang="en-US" sz="2400" dirty="0" smtClean="0"/>
                        <a:t>205</a:t>
                      </a:r>
                      <a:endParaRPr lang="en-US" sz="2400" dirty="0"/>
                    </a:p>
                  </a:txBody>
                  <a:tcPr/>
                </a:tc>
                <a:tc>
                  <a:txBody>
                    <a:bodyPr/>
                    <a:lstStyle/>
                    <a:p>
                      <a:r>
                        <a:rPr lang="en-US" sz="2400" dirty="0" smtClean="0"/>
                        <a:t>205-210</a:t>
                      </a:r>
                      <a:endParaRPr lang="en-US" sz="2400" dirty="0"/>
                    </a:p>
                  </a:txBody>
                  <a:tcPr/>
                </a:tc>
                <a:tc>
                  <a:txBody>
                    <a:bodyPr/>
                    <a:lstStyle/>
                    <a:p>
                      <a:r>
                        <a:rPr lang="en-US" sz="2400" dirty="0" smtClean="0"/>
                        <a:t>210-220</a:t>
                      </a:r>
                      <a:endParaRPr lang="en-US" sz="2400" dirty="0"/>
                    </a:p>
                  </a:txBody>
                  <a:tcPr/>
                </a:tc>
              </a:tr>
              <a:tr h="370840">
                <a:tc>
                  <a:txBody>
                    <a:bodyPr/>
                    <a:lstStyle/>
                    <a:p>
                      <a:r>
                        <a:rPr lang="en-US" sz="2400" dirty="0" smtClean="0"/>
                        <a:t>Voltage</a:t>
                      </a:r>
                      <a:r>
                        <a:rPr lang="en-US" sz="2400" baseline="0" dirty="0" smtClean="0"/>
                        <a:t> (Volts)</a:t>
                      </a:r>
                      <a:endParaRPr lang="en-US" sz="2400" dirty="0"/>
                    </a:p>
                  </a:txBody>
                  <a:tcPr/>
                </a:tc>
                <a:tc>
                  <a:txBody>
                    <a:bodyPr/>
                    <a:lstStyle/>
                    <a:p>
                      <a:r>
                        <a:rPr lang="en-US" sz="2400" dirty="0" smtClean="0"/>
                        <a:t>25</a:t>
                      </a:r>
                      <a:endParaRPr lang="en-US" sz="2400" dirty="0"/>
                    </a:p>
                  </a:txBody>
                  <a:tcPr/>
                </a:tc>
                <a:tc>
                  <a:txBody>
                    <a:bodyPr/>
                    <a:lstStyle/>
                    <a:p>
                      <a:r>
                        <a:rPr lang="en-US" sz="2400" dirty="0" smtClean="0"/>
                        <a:t>25</a:t>
                      </a:r>
                      <a:endParaRPr lang="en-US" sz="2400" dirty="0"/>
                    </a:p>
                  </a:txBody>
                  <a:tcPr/>
                </a:tc>
                <a:tc>
                  <a:txBody>
                    <a:bodyPr/>
                    <a:lstStyle/>
                    <a:p>
                      <a:r>
                        <a:rPr lang="en-US" sz="2400" dirty="0" smtClean="0"/>
                        <a:t>25-27</a:t>
                      </a:r>
                    </a:p>
                  </a:txBody>
                  <a:tcPr/>
                </a:tc>
              </a:tr>
              <a:tr h="370840">
                <a:tc>
                  <a:txBody>
                    <a:bodyPr/>
                    <a:lstStyle/>
                    <a:p>
                      <a:r>
                        <a:rPr lang="en-US" sz="2400" dirty="0" smtClean="0"/>
                        <a:t>Travel Speed</a:t>
                      </a:r>
                      <a:r>
                        <a:rPr lang="en-US" sz="2400" baseline="0" dirty="0" smtClean="0"/>
                        <a:t> (in/min)</a:t>
                      </a:r>
                      <a:endParaRPr lang="en-US" sz="2400" dirty="0"/>
                    </a:p>
                  </a:txBody>
                  <a:tcPr/>
                </a:tc>
                <a:tc>
                  <a:txBody>
                    <a:bodyPr/>
                    <a:lstStyle/>
                    <a:p>
                      <a:r>
                        <a:rPr lang="en-US" sz="2400" dirty="0" smtClean="0"/>
                        <a:t>37.5</a:t>
                      </a:r>
                      <a:endParaRPr lang="en-US" sz="2400" dirty="0"/>
                    </a:p>
                  </a:txBody>
                  <a:tcPr/>
                </a:tc>
                <a:tc>
                  <a:txBody>
                    <a:bodyPr/>
                    <a:lstStyle/>
                    <a:p>
                      <a:r>
                        <a:rPr lang="en-US" sz="2400" dirty="0" smtClean="0"/>
                        <a:t>16.5</a:t>
                      </a:r>
                      <a:endParaRPr lang="en-US" sz="2400" dirty="0"/>
                    </a:p>
                  </a:txBody>
                  <a:tcPr/>
                </a:tc>
                <a:tc>
                  <a:txBody>
                    <a:bodyPr/>
                    <a:lstStyle/>
                    <a:p>
                      <a:r>
                        <a:rPr lang="en-US" sz="2400" dirty="0" smtClean="0"/>
                        <a:t>13-14</a:t>
                      </a:r>
                      <a:endParaRPr lang="en-US" sz="2400" dirty="0"/>
                    </a:p>
                  </a:txBody>
                  <a:tcPr/>
                </a:tc>
              </a:tr>
            </a:tbl>
          </a:graphicData>
        </a:graphic>
      </p:graphicFrame>
      <p:sp>
        <p:nvSpPr>
          <p:cNvPr id="3" name="Title 2"/>
          <p:cNvSpPr>
            <a:spLocks noGrp="1"/>
          </p:cNvSpPr>
          <p:nvPr>
            <p:ph type="title"/>
          </p:nvPr>
        </p:nvSpPr>
        <p:spPr>
          <a:xfrm>
            <a:off x="0" y="0"/>
            <a:ext cx="7010400" cy="1143000"/>
          </a:xfrm>
        </p:spPr>
        <p:txBody>
          <a:bodyPr>
            <a:normAutofit/>
          </a:bodyPr>
          <a:lstStyle/>
          <a:p>
            <a:pPr algn="l"/>
            <a:r>
              <a:rPr lang="en-US" sz="3200" b="1" dirty="0" smtClean="0">
                <a:solidFill>
                  <a:schemeClr val="accent1"/>
                </a:solidFill>
              </a:rPr>
              <a:t>Proper Fillet Welding/Equipment Adjustments</a:t>
            </a:r>
            <a:endParaRPr lang="en-US" sz="3200" b="1" dirty="0">
              <a:solidFill>
                <a:schemeClr val="accent1"/>
              </a:solidFill>
            </a:endParaRPr>
          </a:p>
        </p:txBody>
      </p:sp>
      <p:sp>
        <p:nvSpPr>
          <p:cNvPr id="5" name="TextBox 4"/>
          <p:cNvSpPr txBox="1"/>
          <p:nvPr/>
        </p:nvSpPr>
        <p:spPr>
          <a:xfrm>
            <a:off x="5410200" y="2209800"/>
            <a:ext cx="2107115" cy="461665"/>
          </a:xfrm>
          <a:prstGeom prst="rect">
            <a:avLst/>
          </a:prstGeom>
          <a:noFill/>
        </p:spPr>
        <p:txBody>
          <a:bodyPr wrap="none" rtlCol="0">
            <a:spAutoFit/>
          </a:bodyPr>
          <a:lstStyle/>
          <a:p>
            <a:r>
              <a:rPr lang="en-US" sz="2400" b="1" dirty="0" smtClean="0">
                <a:solidFill>
                  <a:schemeClr val="bg1"/>
                </a:solidFill>
                <a:latin typeface="+mj-lt"/>
                <a:ea typeface="+mj-ea"/>
                <a:cs typeface="+mj-cs"/>
              </a:rPr>
              <a:t>Fillet Weld Size</a:t>
            </a:r>
          </a:p>
        </p:txBody>
      </p:sp>
      <p:sp>
        <p:nvSpPr>
          <p:cNvPr id="8" name="TextBox 7"/>
          <p:cNvSpPr txBox="1"/>
          <p:nvPr/>
        </p:nvSpPr>
        <p:spPr>
          <a:xfrm>
            <a:off x="381000" y="5486400"/>
            <a:ext cx="830580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solidFill>
                  <a:schemeClr val="tx1"/>
                </a:solidFill>
              </a:rPr>
              <a:t>PLEASE NOTE:  </a:t>
            </a:r>
            <a:r>
              <a:rPr lang="en-US" dirty="0" smtClean="0">
                <a:solidFill>
                  <a:schemeClr val="tx1"/>
                </a:solidFill>
              </a:rPr>
              <a:t>These adjustments are only recommended as a base line for fillet welds.  </a:t>
            </a:r>
          </a:p>
          <a:p>
            <a:pPr algn="ctr"/>
            <a:r>
              <a:rPr lang="en-US" dirty="0" smtClean="0">
                <a:solidFill>
                  <a:schemeClr val="tx1"/>
                </a:solidFill>
              </a:rPr>
              <a:t>Settings may differ depending on individual skills and different machines</a:t>
            </a:r>
            <a:endParaRPr lang="en-US" dirty="0">
              <a:solidFill>
                <a:schemeClr val="tx1"/>
              </a:solidFill>
            </a:endParaRPr>
          </a:p>
        </p:txBody>
      </p:sp>
      <p:sp>
        <p:nvSpPr>
          <p:cNvPr id="7" name="Slide Number Placeholder 6"/>
          <p:cNvSpPr>
            <a:spLocks noGrp="1"/>
          </p:cNvSpPr>
          <p:nvPr>
            <p:ph type="sldNum" sz="quarter" idx="12"/>
          </p:nvPr>
        </p:nvSpPr>
        <p:spPr/>
        <p:txBody>
          <a:bodyPr/>
          <a:lstStyle/>
          <a:p>
            <a:fld id="{9A574043-4FC8-488D-8DCD-3E21E8267F69}"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400" y="2148840"/>
            <a:ext cx="4267200" cy="685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nvPr>
        </p:nvGraphicFramePr>
        <p:xfrm>
          <a:off x="1066800" y="2910840"/>
          <a:ext cx="7162799" cy="2194560"/>
        </p:xfrm>
        <a:graphic>
          <a:graphicData uri="http://schemas.openxmlformats.org/drawingml/2006/table">
            <a:tbl>
              <a:tblPr firstRow="1" bandRow="1">
                <a:tableStyleId>{5C22544A-7EE6-4342-B048-85BDC9FD1C3A}</a:tableStyleId>
              </a:tblPr>
              <a:tblGrid>
                <a:gridCol w="3093027"/>
                <a:gridCol w="1465118"/>
                <a:gridCol w="1233055"/>
                <a:gridCol w="1371599"/>
              </a:tblGrid>
              <a:tr h="370840">
                <a:tc>
                  <a:txBody>
                    <a:bodyPr/>
                    <a:lstStyle/>
                    <a:p>
                      <a:r>
                        <a:rPr lang="en-US" sz="2400" dirty="0" smtClean="0"/>
                        <a:t>GMAW (Pulse)</a:t>
                      </a:r>
                      <a:endParaRPr lang="en-US" sz="2400" dirty="0"/>
                    </a:p>
                  </a:txBody>
                  <a:tcPr/>
                </a:tc>
                <a:tc>
                  <a:txBody>
                    <a:bodyPr/>
                    <a:lstStyle/>
                    <a:p>
                      <a:r>
                        <a:rPr lang="en-US" sz="2400" dirty="0" smtClean="0"/>
                        <a:t>1/8” (3mm)</a:t>
                      </a:r>
                      <a:endParaRPr lang="en-US" sz="2400" dirty="0"/>
                    </a:p>
                  </a:txBody>
                  <a:tcPr/>
                </a:tc>
                <a:tc>
                  <a:txBody>
                    <a:bodyPr/>
                    <a:lstStyle/>
                    <a:p>
                      <a:r>
                        <a:rPr lang="en-US" sz="2400" dirty="0" smtClean="0"/>
                        <a:t>3/16” (5mm)</a:t>
                      </a:r>
                      <a:endParaRPr lang="en-US" sz="2400" dirty="0"/>
                    </a:p>
                  </a:txBody>
                  <a:tcPr/>
                </a:tc>
                <a:tc>
                  <a:txBody>
                    <a:bodyPr/>
                    <a:lstStyle/>
                    <a:p>
                      <a:r>
                        <a:rPr lang="en-US" sz="2400" dirty="0" smtClean="0"/>
                        <a:t>1/4” (6mm)</a:t>
                      </a:r>
                      <a:endParaRPr lang="en-US" sz="2400" dirty="0"/>
                    </a:p>
                  </a:txBody>
                  <a:tcPr/>
                </a:tc>
              </a:tr>
              <a:tr h="370840">
                <a:tc>
                  <a:txBody>
                    <a:bodyPr/>
                    <a:lstStyle/>
                    <a:p>
                      <a:r>
                        <a:rPr lang="en-US" sz="2400" dirty="0" smtClean="0"/>
                        <a:t>Current (Amps)</a:t>
                      </a:r>
                      <a:endParaRPr lang="en-US" sz="2400" dirty="0"/>
                    </a:p>
                  </a:txBody>
                  <a:tcPr/>
                </a:tc>
                <a:tc>
                  <a:txBody>
                    <a:bodyPr/>
                    <a:lstStyle/>
                    <a:p>
                      <a:r>
                        <a:rPr lang="en-US" sz="2400" dirty="0" smtClean="0"/>
                        <a:t>N/A</a:t>
                      </a:r>
                      <a:endParaRPr lang="en-US" sz="2400" dirty="0"/>
                    </a:p>
                  </a:txBody>
                  <a:tcPr/>
                </a:tc>
                <a:tc>
                  <a:txBody>
                    <a:bodyPr/>
                    <a:lstStyle/>
                    <a:p>
                      <a:r>
                        <a:rPr lang="en-US" sz="2400" dirty="0" smtClean="0"/>
                        <a:t>200</a:t>
                      </a:r>
                      <a:endParaRPr lang="en-US" sz="2400" dirty="0"/>
                    </a:p>
                  </a:txBody>
                  <a:tcPr/>
                </a:tc>
                <a:tc>
                  <a:txBody>
                    <a:bodyPr/>
                    <a:lstStyle/>
                    <a:p>
                      <a:r>
                        <a:rPr lang="en-US" sz="2400" dirty="0" smtClean="0"/>
                        <a:t>200</a:t>
                      </a:r>
                      <a:endParaRPr lang="en-US" sz="2400" dirty="0"/>
                    </a:p>
                  </a:txBody>
                  <a:tcPr/>
                </a:tc>
              </a:tr>
              <a:tr h="370840">
                <a:tc>
                  <a:txBody>
                    <a:bodyPr/>
                    <a:lstStyle/>
                    <a:p>
                      <a:r>
                        <a:rPr lang="en-US" sz="2400" dirty="0" smtClean="0"/>
                        <a:t>Voltage</a:t>
                      </a:r>
                      <a:r>
                        <a:rPr lang="en-US" sz="2400" baseline="0" dirty="0" smtClean="0"/>
                        <a:t> (Volts)</a:t>
                      </a:r>
                      <a:endParaRPr lang="en-US" sz="2400" dirty="0"/>
                    </a:p>
                  </a:txBody>
                  <a:tcPr/>
                </a:tc>
                <a:tc>
                  <a:txBody>
                    <a:bodyPr/>
                    <a:lstStyle/>
                    <a:p>
                      <a:r>
                        <a:rPr lang="en-US" sz="2400" dirty="0" smtClean="0"/>
                        <a:t>N/A</a:t>
                      </a:r>
                      <a:endParaRPr lang="en-US" sz="2400" dirty="0"/>
                    </a:p>
                  </a:txBody>
                  <a:tcPr/>
                </a:tc>
                <a:tc>
                  <a:txBody>
                    <a:bodyPr/>
                    <a:lstStyle/>
                    <a:p>
                      <a:r>
                        <a:rPr lang="en-US" sz="2400" dirty="0" smtClean="0"/>
                        <a:t>24</a:t>
                      </a:r>
                      <a:endParaRPr lang="en-US" sz="2400" dirty="0"/>
                    </a:p>
                  </a:txBody>
                  <a:tcPr/>
                </a:tc>
                <a:tc>
                  <a:txBody>
                    <a:bodyPr/>
                    <a:lstStyle/>
                    <a:p>
                      <a:r>
                        <a:rPr lang="en-US" sz="2400" dirty="0" smtClean="0"/>
                        <a:t>24</a:t>
                      </a:r>
                    </a:p>
                  </a:txBody>
                  <a:tcPr/>
                </a:tc>
              </a:tr>
              <a:tr h="370840">
                <a:tc>
                  <a:txBody>
                    <a:bodyPr/>
                    <a:lstStyle/>
                    <a:p>
                      <a:r>
                        <a:rPr lang="en-US" sz="2400" dirty="0" smtClean="0"/>
                        <a:t>Travel Speed</a:t>
                      </a:r>
                      <a:r>
                        <a:rPr lang="en-US" sz="2400" baseline="0" dirty="0" smtClean="0"/>
                        <a:t> (in/min)</a:t>
                      </a:r>
                      <a:endParaRPr lang="en-US" sz="2400" dirty="0"/>
                    </a:p>
                  </a:txBody>
                  <a:tcPr/>
                </a:tc>
                <a:tc>
                  <a:txBody>
                    <a:bodyPr/>
                    <a:lstStyle/>
                    <a:p>
                      <a:r>
                        <a:rPr lang="en-US" sz="2400" dirty="0" smtClean="0"/>
                        <a:t>N/A</a:t>
                      </a:r>
                      <a:endParaRPr lang="en-US" sz="2400" dirty="0"/>
                    </a:p>
                  </a:txBody>
                  <a:tcPr/>
                </a:tc>
                <a:tc>
                  <a:txBody>
                    <a:bodyPr/>
                    <a:lstStyle/>
                    <a:p>
                      <a:r>
                        <a:rPr lang="en-US" sz="2400" dirty="0" smtClean="0"/>
                        <a:t>19.5</a:t>
                      </a:r>
                      <a:endParaRPr lang="en-US" sz="2400" dirty="0"/>
                    </a:p>
                  </a:txBody>
                  <a:tcPr/>
                </a:tc>
                <a:tc>
                  <a:txBody>
                    <a:bodyPr/>
                    <a:lstStyle/>
                    <a:p>
                      <a:r>
                        <a:rPr lang="en-US" sz="2400" dirty="0" smtClean="0"/>
                        <a:t>13</a:t>
                      </a:r>
                      <a:endParaRPr lang="en-US" sz="2400" dirty="0"/>
                    </a:p>
                  </a:txBody>
                  <a:tcPr/>
                </a:tc>
              </a:tr>
            </a:tbl>
          </a:graphicData>
        </a:graphic>
      </p:graphicFrame>
      <p:sp>
        <p:nvSpPr>
          <p:cNvPr id="3" name="Title 2"/>
          <p:cNvSpPr>
            <a:spLocks noGrp="1"/>
          </p:cNvSpPr>
          <p:nvPr>
            <p:ph type="title"/>
          </p:nvPr>
        </p:nvSpPr>
        <p:spPr>
          <a:xfrm>
            <a:off x="0" y="0"/>
            <a:ext cx="7010400" cy="1143000"/>
          </a:xfrm>
        </p:spPr>
        <p:txBody>
          <a:bodyPr>
            <a:normAutofit/>
          </a:bodyPr>
          <a:lstStyle/>
          <a:p>
            <a:pPr algn="l"/>
            <a:r>
              <a:rPr lang="en-US" sz="3200" b="1" dirty="0" smtClean="0">
                <a:solidFill>
                  <a:schemeClr val="accent1"/>
                </a:solidFill>
              </a:rPr>
              <a:t>Proper Fillet Welding/Equipment Adjustments</a:t>
            </a:r>
            <a:endParaRPr lang="en-US" sz="3200" b="1" dirty="0">
              <a:solidFill>
                <a:schemeClr val="accent1"/>
              </a:solidFill>
            </a:endParaRPr>
          </a:p>
        </p:txBody>
      </p:sp>
      <p:sp>
        <p:nvSpPr>
          <p:cNvPr id="5" name="TextBox 4"/>
          <p:cNvSpPr txBox="1"/>
          <p:nvPr/>
        </p:nvSpPr>
        <p:spPr>
          <a:xfrm>
            <a:off x="5410200" y="2209800"/>
            <a:ext cx="2107115" cy="461665"/>
          </a:xfrm>
          <a:prstGeom prst="rect">
            <a:avLst/>
          </a:prstGeom>
          <a:noFill/>
        </p:spPr>
        <p:txBody>
          <a:bodyPr wrap="none" rtlCol="0">
            <a:spAutoFit/>
          </a:bodyPr>
          <a:lstStyle/>
          <a:p>
            <a:r>
              <a:rPr lang="en-US" sz="2400" b="1" dirty="0" smtClean="0">
                <a:solidFill>
                  <a:schemeClr val="bg1"/>
                </a:solidFill>
                <a:latin typeface="+mj-lt"/>
                <a:ea typeface="+mj-ea"/>
                <a:cs typeface="+mj-cs"/>
              </a:rPr>
              <a:t>Fillet Weld Size</a:t>
            </a:r>
          </a:p>
        </p:txBody>
      </p:sp>
      <p:sp>
        <p:nvSpPr>
          <p:cNvPr id="8" name="TextBox 7"/>
          <p:cNvSpPr txBox="1"/>
          <p:nvPr/>
        </p:nvSpPr>
        <p:spPr>
          <a:xfrm>
            <a:off x="381000" y="5486400"/>
            <a:ext cx="830580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solidFill>
                  <a:schemeClr val="tx1"/>
                </a:solidFill>
              </a:rPr>
              <a:t>PLEASE NOTE:  </a:t>
            </a:r>
            <a:r>
              <a:rPr lang="en-US" dirty="0" smtClean="0">
                <a:solidFill>
                  <a:schemeClr val="tx1"/>
                </a:solidFill>
              </a:rPr>
              <a:t>These adjustments are only recommended as a base line for fillet welds.  </a:t>
            </a:r>
          </a:p>
          <a:p>
            <a:pPr algn="ctr"/>
            <a:r>
              <a:rPr lang="en-US" dirty="0" smtClean="0">
                <a:solidFill>
                  <a:schemeClr val="tx1"/>
                </a:solidFill>
              </a:rPr>
              <a:t>Settings may differ depending on individual skills and different machines</a:t>
            </a:r>
            <a:endParaRPr lang="en-US" dirty="0">
              <a:solidFill>
                <a:schemeClr val="tx1"/>
              </a:solidFill>
            </a:endParaRPr>
          </a:p>
        </p:txBody>
      </p:sp>
      <p:sp>
        <p:nvSpPr>
          <p:cNvPr id="7" name="Slide Number Placeholder 6"/>
          <p:cNvSpPr>
            <a:spLocks noGrp="1"/>
          </p:cNvSpPr>
          <p:nvPr>
            <p:ph type="sldNum" sz="quarter" idx="12"/>
          </p:nvPr>
        </p:nvSpPr>
        <p:spPr/>
        <p:txBody>
          <a:bodyPr/>
          <a:lstStyle/>
          <a:p>
            <a:fld id="{9A574043-4FC8-488D-8DCD-3E21E8267F69}"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idx="1"/>
          </p:nvPr>
        </p:nvSpPr>
        <p:spPr/>
        <p:txBody>
          <a:bodyPr/>
          <a:lstStyle/>
          <a:p>
            <a:r>
              <a:rPr lang="en-US" dirty="0" smtClean="0"/>
              <a:t>Module 1</a:t>
            </a:r>
            <a:endParaRPr lang="en-US" dirty="0"/>
          </a:p>
        </p:txBody>
      </p:sp>
      <p:sp>
        <p:nvSpPr>
          <p:cNvPr id="6" name="Slide Number Placeholder 5"/>
          <p:cNvSpPr>
            <a:spLocks noGrp="1"/>
          </p:cNvSpPr>
          <p:nvPr>
            <p:ph type="sldNum" sz="quarter" idx="4294967295"/>
          </p:nvPr>
        </p:nvSpPr>
        <p:spPr>
          <a:xfrm>
            <a:off x="6553200" y="6356350"/>
            <a:ext cx="2133600" cy="365125"/>
          </a:xfrm>
        </p:spPr>
        <p:txBody>
          <a:bodyPr/>
          <a:lstStyle/>
          <a:p>
            <a:fld id="{9A574043-4FC8-488D-8DCD-3E21E8267F69}"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400" y="2148840"/>
            <a:ext cx="4267200" cy="685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nvPr>
        </p:nvGraphicFramePr>
        <p:xfrm>
          <a:off x="1066800" y="2910840"/>
          <a:ext cx="7162799" cy="2194560"/>
        </p:xfrm>
        <a:graphic>
          <a:graphicData uri="http://schemas.openxmlformats.org/drawingml/2006/table">
            <a:tbl>
              <a:tblPr firstRow="1" bandRow="1">
                <a:tableStyleId>{5C22544A-7EE6-4342-B048-85BDC9FD1C3A}</a:tableStyleId>
              </a:tblPr>
              <a:tblGrid>
                <a:gridCol w="3093027"/>
                <a:gridCol w="1465118"/>
                <a:gridCol w="1233055"/>
                <a:gridCol w="1371599"/>
              </a:tblGrid>
              <a:tr h="370840">
                <a:tc>
                  <a:txBody>
                    <a:bodyPr/>
                    <a:lstStyle/>
                    <a:p>
                      <a:r>
                        <a:rPr lang="en-US" sz="2400" dirty="0" smtClean="0"/>
                        <a:t>GMAW (Aluminum)</a:t>
                      </a:r>
                      <a:endParaRPr lang="en-US" sz="2400" dirty="0"/>
                    </a:p>
                  </a:txBody>
                  <a:tcPr/>
                </a:tc>
                <a:tc>
                  <a:txBody>
                    <a:bodyPr/>
                    <a:lstStyle/>
                    <a:p>
                      <a:r>
                        <a:rPr lang="en-US" sz="2400" dirty="0" smtClean="0"/>
                        <a:t>1/8” (3mm)</a:t>
                      </a:r>
                      <a:endParaRPr lang="en-US" sz="2400" dirty="0"/>
                    </a:p>
                  </a:txBody>
                  <a:tcPr/>
                </a:tc>
                <a:tc>
                  <a:txBody>
                    <a:bodyPr/>
                    <a:lstStyle/>
                    <a:p>
                      <a:r>
                        <a:rPr lang="en-US" sz="2400" dirty="0" smtClean="0"/>
                        <a:t>3/16” (5mm)</a:t>
                      </a:r>
                      <a:endParaRPr lang="en-US" sz="2400" dirty="0"/>
                    </a:p>
                  </a:txBody>
                  <a:tcPr/>
                </a:tc>
                <a:tc>
                  <a:txBody>
                    <a:bodyPr/>
                    <a:lstStyle/>
                    <a:p>
                      <a:r>
                        <a:rPr lang="en-US" sz="2400" dirty="0" smtClean="0"/>
                        <a:t>1/4” (6mm)</a:t>
                      </a:r>
                      <a:endParaRPr lang="en-US" sz="2400" dirty="0"/>
                    </a:p>
                  </a:txBody>
                  <a:tcPr/>
                </a:tc>
              </a:tr>
              <a:tr h="370840">
                <a:tc>
                  <a:txBody>
                    <a:bodyPr/>
                    <a:lstStyle/>
                    <a:p>
                      <a:r>
                        <a:rPr lang="en-US" sz="2400" dirty="0" smtClean="0"/>
                        <a:t>Current (Amps)</a:t>
                      </a:r>
                      <a:endParaRPr lang="en-US" sz="2400" dirty="0"/>
                    </a:p>
                  </a:txBody>
                  <a:tcPr/>
                </a:tc>
                <a:tc>
                  <a:txBody>
                    <a:bodyPr/>
                    <a:lstStyle/>
                    <a:p>
                      <a:r>
                        <a:rPr lang="en-US" sz="2400" dirty="0" smtClean="0"/>
                        <a:t>230</a:t>
                      </a:r>
                      <a:endParaRPr lang="en-US" sz="2400" dirty="0"/>
                    </a:p>
                  </a:txBody>
                  <a:tcPr/>
                </a:tc>
                <a:tc>
                  <a:txBody>
                    <a:bodyPr/>
                    <a:lstStyle/>
                    <a:p>
                      <a:r>
                        <a:rPr lang="en-US" sz="2400" dirty="0" smtClean="0"/>
                        <a:t>230</a:t>
                      </a:r>
                      <a:endParaRPr lang="en-US" sz="2400" dirty="0"/>
                    </a:p>
                  </a:txBody>
                  <a:tcPr/>
                </a:tc>
                <a:tc>
                  <a:txBody>
                    <a:bodyPr/>
                    <a:lstStyle/>
                    <a:p>
                      <a:r>
                        <a:rPr lang="en-US" sz="2400" dirty="0" smtClean="0"/>
                        <a:t>230</a:t>
                      </a:r>
                      <a:endParaRPr lang="en-US" sz="2400" dirty="0"/>
                    </a:p>
                  </a:txBody>
                  <a:tcPr/>
                </a:tc>
              </a:tr>
              <a:tr h="370840">
                <a:tc>
                  <a:txBody>
                    <a:bodyPr/>
                    <a:lstStyle/>
                    <a:p>
                      <a:r>
                        <a:rPr lang="en-US" sz="2400" dirty="0" smtClean="0"/>
                        <a:t>Voltage</a:t>
                      </a:r>
                      <a:r>
                        <a:rPr lang="en-US" sz="2400" baseline="0" dirty="0" smtClean="0"/>
                        <a:t> (Volts)</a:t>
                      </a:r>
                      <a:endParaRPr lang="en-US" sz="2400" dirty="0"/>
                    </a:p>
                  </a:txBody>
                  <a:tcPr/>
                </a:tc>
                <a:tc>
                  <a:txBody>
                    <a:bodyPr/>
                    <a:lstStyle/>
                    <a:p>
                      <a:r>
                        <a:rPr lang="en-US" sz="2400" dirty="0" smtClean="0"/>
                        <a:t>23.5</a:t>
                      </a:r>
                      <a:endParaRPr lang="en-US" sz="2400" dirty="0"/>
                    </a:p>
                  </a:txBody>
                  <a:tcPr/>
                </a:tc>
                <a:tc>
                  <a:txBody>
                    <a:bodyPr/>
                    <a:lstStyle/>
                    <a:p>
                      <a:r>
                        <a:rPr lang="en-US" sz="2400" dirty="0" smtClean="0"/>
                        <a:t>23.5</a:t>
                      </a:r>
                      <a:endParaRPr lang="en-US" sz="2400" dirty="0"/>
                    </a:p>
                  </a:txBody>
                  <a:tcPr/>
                </a:tc>
                <a:tc>
                  <a:txBody>
                    <a:bodyPr/>
                    <a:lstStyle/>
                    <a:p>
                      <a:r>
                        <a:rPr lang="en-US" sz="2400" dirty="0" smtClean="0"/>
                        <a:t>23.7</a:t>
                      </a:r>
                    </a:p>
                  </a:txBody>
                  <a:tcPr/>
                </a:tc>
              </a:tr>
              <a:tr h="370840">
                <a:tc>
                  <a:txBody>
                    <a:bodyPr/>
                    <a:lstStyle/>
                    <a:p>
                      <a:r>
                        <a:rPr lang="en-US" sz="2400" dirty="0" smtClean="0"/>
                        <a:t>Travel Speed</a:t>
                      </a:r>
                      <a:r>
                        <a:rPr lang="en-US" sz="2400" baseline="0" dirty="0" smtClean="0"/>
                        <a:t> (in/min)</a:t>
                      </a:r>
                      <a:endParaRPr lang="en-US" sz="2400" dirty="0"/>
                    </a:p>
                  </a:txBody>
                  <a:tcPr/>
                </a:tc>
                <a:tc>
                  <a:txBody>
                    <a:bodyPr/>
                    <a:lstStyle/>
                    <a:p>
                      <a:r>
                        <a:rPr lang="en-US" sz="2400" dirty="0" smtClean="0"/>
                        <a:t>75</a:t>
                      </a:r>
                      <a:endParaRPr lang="en-US" sz="2400" dirty="0"/>
                    </a:p>
                  </a:txBody>
                  <a:tcPr/>
                </a:tc>
                <a:tc>
                  <a:txBody>
                    <a:bodyPr/>
                    <a:lstStyle/>
                    <a:p>
                      <a:r>
                        <a:rPr lang="en-US" sz="2400" dirty="0" smtClean="0"/>
                        <a:t>57</a:t>
                      </a:r>
                      <a:endParaRPr lang="en-US" sz="2400" dirty="0"/>
                    </a:p>
                  </a:txBody>
                  <a:tcPr/>
                </a:tc>
                <a:tc>
                  <a:txBody>
                    <a:bodyPr/>
                    <a:lstStyle/>
                    <a:p>
                      <a:r>
                        <a:rPr lang="en-US" sz="2400" dirty="0" smtClean="0"/>
                        <a:t>47</a:t>
                      </a:r>
                      <a:endParaRPr lang="en-US" sz="2400" dirty="0"/>
                    </a:p>
                  </a:txBody>
                  <a:tcPr/>
                </a:tc>
              </a:tr>
            </a:tbl>
          </a:graphicData>
        </a:graphic>
      </p:graphicFrame>
      <p:sp>
        <p:nvSpPr>
          <p:cNvPr id="3" name="Title 2"/>
          <p:cNvSpPr>
            <a:spLocks noGrp="1"/>
          </p:cNvSpPr>
          <p:nvPr>
            <p:ph type="title"/>
          </p:nvPr>
        </p:nvSpPr>
        <p:spPr>
          <a:xfrm>
            <a:off x="0" y="0"/>
            <a:ext cx="7010400" cy="1143000"/>
          </a:xfrm>
        </p:spPr>
        <p:txBody>
          <a:bodyPr>
            <a:normAutofit/>
          </a:bodyPr>
          <a:lstStyle/>
          <a:p>
            <a:pPr algn="l"/>
            <a:r>
              <a:rPr lang="en-US" sz="3200" b="1" dirty="0" smtClean="0">
                <a:solidFill>
                  <a:schemeClr val="accent1"/>
                </a:solidFill>
              </a:rPr>
              <a:t>Proper Fillet Welding/Equipment Adjustments</a:t>
            </a:r>
            <a:endParaRPr lang="en-US" sz="3200" b="1" dirty="0">
              <a:solidFill>
                <a:schemeClr val="accent1"/>
              </a:solidFill>
            </a:endParaRPr>
          </a:p>
        </p:txBody>
      </p:sp>
      <p:sp>
        <p:nvSpPr>
          <p:cNvPr id="5" name="TextBox 4"/>
          <p:cNvSpPr txBox="1"/>
          <p:nvPr/>
        </p:nvSpPr>
        <p:spPr>
          <a:xfrm>
            <a:off x="5410200" y="2209800"/>
            <a:ext cx="2107115" cy="461665"/>
          </a:xfrm>
          <a:prstGeom prst="rect">
            <a:avLst/>
          </a:prstGeom>
          <a:noFill/>
        </p:spPr>
        <p:txBody>
          <a:bodyPr wrap="none" rtlCol="0">
            <a:spAutoFit/>
          </a:bodyPr>
          <a:lstStyle/>
          <a:p>
            <a:r>
              <a:rPr lang="en-US" sz="2400" b="1" dirty="0" smtClean="0">
                <a:solidFill>
                  <a:schemeClr val="bg1"/>
                </a:solidFill>
                <a:latin typeface="+mj-lt"/>
                <a:ea typeface="+mj-ea"/>
                <a:cs typeface="+mj-cs"/>
              </a:rPr>
              <a:t>Fillet Weld Size</a:t>
            </a:r>
          </a:p>
        </p:txBody>
      </p:sp>
      <p:sp>
        <p:nvSpPr>
          <p:cNvPr id="8" name="TextBox 7"/>
          <p:cNvSpPr txBox="1"/>
          <p:nvPr/>
        </p:nvSpPr>
        <p:spPr>
          <a:xfrm>
            <a:off x="381000" y="5486400"/>
            <a:ext cx="830580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solidFill>
                  <a:schemeClr val="tx1"/>
                </a:solidFill>
              </a:rPr>
              <a:t>PLEASE NOTE:  </a:t>
            </a:r>
            <a:r>
              <a:rPr lang="en-US" dirty="0" smtClean="0">
                <a:solidFill>
                  <a:schemeClr val="tx1"/>
                </a:solidFill>
              </a:rPr>
              <a:t>These adjustments are only recommended as a base line for fillet welds.  </a:t>
            </a:r>
          </a:p>
          <a:p>
            <a:pPr algn="ctr"/>
            <a:r>
              <a:rPr lang="en-US" dirty="0" smtClean="0">
                <a:solidFill>
                  <a:schemeClr val="tx1"/>
                </a:solidFill>
              </a:rPr>
              <a:t>Settings may differ depending on individual skills and different machines</a:t>
            </a:r>
            <a:endParaRPr lang="en-US" dirty="0">
              <a:solidFill>
                <a:schemeClr val="tx1"/>
              </a:solidFill>
            </a:endParaRPr>
          </a:p>
        </p:txBody>
      </p:sp>
      <p:sp>
        <p:nvSpPr>
          <p:cNvPr id="7" name="Slide Number Placeholder 6"/>
          <p:cNvSpPr>
            <a:spLocks noGrp="1"/>
          </p:cNvSpPr>
          <p:nvPr>
            <p:ph type="sldNum" sz="quarter" idx="12"/>
          </p:nvPr>
        </p:nvSpPr>
        <p:spPr/>
        <p:txBody>
          <a:bodyPr/>
          <a:lstStyle/>
          <a:p>
            <a:fld id="{9A574043-4FC8-488D-8DCD-3E21E8267F69}" type="slidenum">
              <a:rPr lang="en-US" smtClean="0"/>
              <a:pPr/>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981200"/>
            <a:ext cx="6400800" cy="4267200"/>
          </a:xfrm>
        </p:spPr>
        <p:txBody>
          <a:bodyPr>
            <a:normAutofit/>
          </a:bodyPr>
          <a:lstStyle/>
          <a:p>
            <a:r>
              <a:rPr lang="en-US" sz="2600" dirty="0" smtClean="0"/>
              <a:t>Clamps should be placed as near the seams being welded as possible (ideally 2”)</a:t>
            </a:r>
          </a:p>
          <a:p>
            <a:r>
              <a:rPr lang="en-US" sz="2600" dirty="0" smtClean="0"/>
              <a:t>The further away a clamp is placed from the weld, the less support it provides in resisting welding distortion</a:t>
            </a:r>
          </a:p>
          <a:p>
            <a:pPr>
              <a:buNone/>
            </a:pPr>
            <a:endParaRPr lang="en-US" sz="2400" dirty="0" smtClean="0">
              <a:solidFill>
                <a:srgbClr val="FF0000"/>
              </a:solidFill>
            </a:endParaRPr>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Clamping</a:t>
            </a:r>
            <a:endParaRPr lang="en-US" sz="3200" b="1" dirty="0">
              <a:solidFill>
                <a:schemeClr val="accent1"/>
              </a:solidFill>
            </a:endParaRPr>
          </a:p>
        </p:txBody>
      </p:sp>
      <p:pic>
        <p:nvPicPr>
          <p:cNvPr id="7" name="Picture 6" descr="clamp no bkg copy.png"/>
          <p:cNvPicPr>
            <a:picLocks noChangeAspect="1"/>
          </p:cNvPicPr>
          <p:nvPr/>
        </p:nvPicPr>
        <p:blipFill>
          <a:blip r:embed="rId3" cstate="print"/>
          <a:stretch>
            <a:fillRect/>
          </a:stretch>
        </p:blipFill>
        <p:spPr>
          <a:xfrm>
            <a:off x="6705600" y="1447800"/>
            <a:ext cx="1952381" cy="4971429"/>
          </a:xfrm>
          <a:prstGeom prst="rect">
            <a:avLst/>
          </a:prstGeom>
        </p:spPr>
      </p:pic>
      <p:sp>
        <p:nvSpPr>
          <p:cNvPr id="5" name="Slide Number Placeholder 4"/>
          <p:cNvSpPr>
            <a:spLocks noGrp="1"/>
          </p:cNvSpPr>
          <p:nvPr>
            <p:ph type="sldNum" sz="quarter" idx="12"/>
          </p:nvPr>
        </p:nvSpPr>
        <p:spPr/>
        <p:txBody>
          <a:bodyPr/>
          <a:lstStyle/>
          <a:p>
            <a:fld id="{9A574043-4FC8-488D-8DCD-3E21E8267F69}" type="slidenum">
              <a:rPr lang="en-US" smtClean="0"/>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Clamping</a:t>
            </a:r>
          </a:p>
        </p:txBody>
      </p:sp>
      <p:pic>
        <p:nvPicPr>
          <p:cNvPr id="574469" name="Picture 5"/>
          <p:cNvPicPr>
            <a:picLocks noChangeAspect="1" noChangeArrowheads="1"/>
          </p:cNvPicPr>
          <p:nvPr/>
        </p:nvPicPr>
        <p:blipFill>
          <a:blip r:embed="rId3" cstate="print"/>
          <a:srcRect/>
          <a:stretch>
            <a:fillRect/>
          </a:stretch>
        </p:blipFill>
        <p:spPr bwMode="auto">
          <a:xfrm>
            <a:off x="3971666" y="1905001"/>
            <a:ext cx="4848484" cy="3733800"/>
          </a:xfrm>
          <a:prstGeom prst="rect">
            <a:avLst/>
          </a:prstGeom>
          <a:noFill/>
          <a:ln w="9525">
            <a:noFill/>
            <a:miter lim="800000"/>
            <a:headEnd/>
            <a:tailEnd/>
          </a:ln>
        </p:spPr>
      </p:pic>
      <p:sp>
        <p:nvSpPr>
          <p:cNvPr id="11" name="Rectangle 10"/>
          <p:cNvSpPr/>
          <p:nvPr/>
        </p:nvSpPr>
        <p:spPr>
          <a:xfrm>
            <a:off x="457200" y="1828800"/>
            <a:ext cx="3810000" cy="4832092"/>
          </a:xfrm>
          <a:prstGeom prst="rect">
            <a:avLst/>
          </a:prstGeom>
        </p:spPr>
        <p:txBody>
          <a:bodyPr wrap="square">
            <a:spAutoFit/>
          </a:bodyPr>
          <a:lstStyle/>
          <a:p>
            <a:pPr marL="228600" indent="-228600">
              <a:buFont typeface="Arial" pitchFamily="34" charset="0"/>
              <a:buChar char="•"/>
            </a:pPr>
            <a:r>
              <a:rPr lang="en-US" sz="2400" dirty="0" smtClean="0"/>
              <a:t>Clamps placed around the plate perimeter will reduce the amount of edge distortion</a:t>
            </a:r>
          </a:p>
          <a:p>
            <a:pPr marL="228600" indent="-228600">
              <a:buFont typeface="Arial" pitchFamily="34" charset="0"/>
              <a:buChar char="•"/>
            </a:pPr>
            <a:endParaRPr lang="en-US" sz="1200" dirty="0" smtClean="0"/>
          </a:p>
          <a:p>
            <a:pPr marL="228600" indent="-228600">
              <a:buFont typeface="Arial" pitchFamily="34" charset="0"/>
              <a:buChar char="•"/>
            </a:pPr>
            <a:r>
              <a:rPr lang="en-US" sz="2400" dirty="0" smtClean="0"/>
              <a:t>Clamps should remain attached until the welded area and plate edges cool below 150° F or 20 min after the welding is completed</a:t>
            </a:r>
          </a:p>
          <a:p>
            <a:endParaRPr lang="en-US" sz="3200" b="1" dirty="0" smtClean="0">
              <a:solidFill>
                <a:schemeClr val="accent1"/>
              </a:solidFill>
              <a:latin typeface="+mj-lt"/>
              <a:ea typeface="+mj-ea"/>
              <a:cs typeface="+mj-cs"/>
            </a:endParaRPr>
          </a:p>
          <a:p>
            <a:endParaRPr lang="en-US" sz="2400" dirty="0" smtClean="0"/>
          </a:p>
        </p:txBody>
      </p:sp>
      <p:sp>
        <p:nvSpPr>
          <p:cNvPr id="5" name="Slide Number Placeholder 4"/>
          <p:cNvSpPr>
            <a:spLocks noGrp="1"/>
          </p:cNvSpPr>
          <p:nvPr>
            <p:ph type="sldNum" sz="quarter" idx="12"/>
          </p:nvPr>
        </p:nvSpPr>
        <p:spPr/>
        <p:txBody>
          <a:bodyPr/>
          <a:lstStyle/>
          <a:p>
            <a:fld id="{9A574043-4FC8-488D-8DCD-3E21E8267F69}" type="slidenum">
              <a:rPr lang="en-US" smtClean="0"/>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Clamping</a:t>
            </a:r>
            <a:endParaRPr lang="en-US" sz="3200" b="1" dirty="0">
              <a:solidFill>
                <a:schemeClr val="accent1"/>
              </a:solidFill>
            </a:endParaRPr>
          </a:p>
        </p:txBody>
      </p:sp>
      <p:pic>
        <p:nvPicPr>
          <p:cNvPr id="5" name="Picture 4" descr="1.png"/>
          <p:cNvPicPr>
            <a:picLocks noChangeAspect="1"/>
          </p:cNvPicPr>
          <p:nvPr/>
        </p:nvPicPr>
        <p:blipFill>
          <a:blip r:embed="rId3" cstate="print"/>
          <a:stretch>
            <a:fillRect/>
          </a:stretch>
        </p:blipFill>
        <p:spPr>
          <a:xfrm>
            <a:off x="4267200" y="1828800"/>
            <a:ext cx="4535032" cy="3795897"/>
          </a:xfrm>
          <a:prstGeom prst="rect">
            <a:avLst/>
          </a:prstGeom>
        </p:spPr>
      </p:pic>
      <p:sp>
        <p:nvSpPr>
          <p:cNvPr id="8" name="Content Placeholder 7"/>
          <p:cNvSpPr>
            <a:spLocks noGrp="1"/>
          </p:cNvSpPr>
          <p:nvPr>
            <p:ph idx="1"/>
          </p:nvPr>
        </p:nvSpPr>
        <p:spPr>
          <a:xfrm>
            <a:off x="457200" y="1600201"/>
            <a:ext cx="4038600" cy="2438400"/>
          </a:xfrm>
        </p:spPr>
        <p:txBody>
          <a:bodyPr>
            <a:normAutofit/>
          </a:bodyPr>
          <a:lstStyle/>
          <a:p>
            <a:r>
              <a:rPr lang="en-US" sz="2400" dirty="0" smtClean="0"/>
              <a:t>Without clamping this example of a tee beam is clearly distorted:</a:t>
            </a:r>
          </a:p>
          <a:p>
            <a:endParaRPr lang="en-US" sz="1200" dirty="0" smtClean="0"/>
          </a:p>
          <a:p>
            <a:pPr>
              <a:buNone/>
            </a:pPr>
            <a:endParaRPr lang="en-US" sz="2400" dirty="0"/>
          </a:p>
        </p:txBody>
      </p:sp>
      <p:sp>
        <p:nvSpPr>
          <p:cNvPr id="9" name="TextBox 8"/>
          <p:cNvSpPr txBox="1"/>
          <p:nvPr/>
        </p:nvSpPr>
        <p:spPr>
          <a:xfrm>
            <a:off x="3200400" y="5791200"/>
            <a:ext cx="2467278" cy="461665"/>
          </a:xfrm>
          <a:prstGeom prst="rect">
            <a:avLst/>
          </a:prstGeom>
          <a:noFill/>
        </p:spPr>
        <p:txBody>
          <a:bodyPr wrap="none" rtlCol="0">
            <a:spAutoFit/>
          </a:bodyPr>
          <a:lstStyle/>
          <a:p>
            <a:r>
              <a:rPr lang="en-US" sz="2400" dirty="0" smtClean="0"/>
              <a:t>Angular Distortion</a:t>
            </a:r>
            <a:endParaRPr lang="en-US" sz="2400" dirty="0"/>
          </a:p>
        </p:txBody>
      </p:sp>
      <p:sp>
        <p:nvSpPr>
          <p:cNvPr id="6" name="Rectangle 5"/>
          <p:cNvSpPr/>
          <p:nvPr/>
        </p:nvSpPr>
        <p:spPr>
          <a:xfrm>
            <a:off x="457200" y="3962400"/>
            <a:ext cx="3581400" cy="830997"/>
          </a:xfrm>
          <a:prstGeom prst="rect">
            <a:avLst/>
          </a:prstGeom>
        </p:spPr>
        <p:txBody>
          <a:bodyPr wrap="square">
            <a:spAutoFit/>
          </a:bodyPr>
          <a:lstStyle/>
          <a:p>
            <a:pPr marL="342900" indent="-342900">
              <a:spcBef>
                <a:spcPct val="20000"/>
              </a:spcBef>
              <a:buFont typeface="Arial" pitchFamily="34" charset="0"/>
              <a:buChar char="•"/>
            </a:pPr>
            <a:r>
              <a:rPr lang="en-US" sz="2400" dirty="0" smtClean="0"/>
              <a:t>What type of distortion is this an example of?</a:t>
            </a:r>
          </a:p>
        </p:txBody>
      </p:sp>
      <p:sp>
        <p:nvSpPr>
          <p:cNvPr id="7" name="Slide Number Placeholder 6"/>
          <p:cNvSpPr>
            <a:spLocks noGrp="1"/>
          </p:cNvSpPr>
          <p:nvPr>
            <p:ph type="sldNum" sz="quarter" idx="12"/>
          </p:nvPr>
        </p:nvSpPr>
        <p:spPr/>
        <p:txBody>
          <a:bodyPr/>
          <a:lstStyle/>
          <a:p>
            <a:fld id="{9A574043-4FC8-488D-8DCD-3E21E8267F69}" type="slidenum">
              <a:rPr lang="en-US" smtClean="0"/>
              <a:pPr/>
              <a:t>93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Clamping</a:t>
            </a:r>
            <a:endParaRPr lang="en-US" sz="3200" b="1" dirty="0">
              <a:solidFill>
                <a:schemeClr val="accent1"/>
              </a:solidFill>
            </a:endParaRPr>
          </a:p>
        </p:txBody>
      </p:sp>
      <p:pic>
        <p:nvPicPr>
          <p:cNvPr id="6" name="Picture 5" descr="2.png"/>
          <p:cNvPicPr>
            <a:picLocks noChangeAspect="1"/>
          </p:cNvPicPr>
          <p:nvPr/>
        </p:nvPicPr>
        <p:blipFill>
          <a:blip r:embed="rId3" cstate="print"/>
          <a:stretch>
            <a:fillRect/>
          </a:stretch>
        </p:blipFill>
        <p:spPr>
          <a:xfrm>
            <a:off x="4419600" y="1981200"/>
            <a:ext cx="4233441" cy="3352800"/>
          </a:xfrm>
          <a:prstGeom prst="rect">
            <a:avLst/>
          </a:prstGeom>
        </p:spPr>
      </p:pic>
      <p:sp>
        <p:nvSpPr>
          <p:cNvPr id="8" name="Content Placeholder 7"/>
          <p:cNvSpPr>
            <a:spLocks noGrp="1"/>
          </p:cNvSpPr>
          <p:nvPr>
            <p:ph idx="1"/>
          </p:nvPr>
        </p:nvSpPr>
        <p:spPr>
          <a:xfrm>
            <a:off x="457200" y="1600201"/>
            <a:ext cx="4038600" cy="1295400"/>
          </a:xfrm>
        </p:spPr>
        <p:txBody>
          <a:bodyPr>
            <a:normAutofit/>
          </a:bodyPr>
          <a:lstStyle/>
          <a:p>
            <a:r>
              <a:rPr lang="en-US" sz="2400" dirty="0" smtClean="0"/>
              <a:t>Distortion is dramatically reduced when clamping is used properly</a:t>
            </a:r>
            <a:endParaRPr lang="en-US" sz="2400" dirty="0"/>
          </a:p>
        </p:txBody>
      </p:sp>
      <p:pic>
        <p:nvPicPr>
          <p:cNvPr id="9" name="Picture 8" descr="3.png"/>
          <p:cNvPicPr>
            <a:picLocks noChangeAspect="1"/>
          </p:cNvPicPr>
          <p:nvPr/>
        </p:nvPicPr>
        <p:blipFill>
          <a:blip r:embed="rId4" cstate="print"/>
          <a:stretch>
            <a:fillRect/>
          </a:stretch>
        </p:blipFill>
        <p:spPr>
          <a:xfrm>
            <a:off x="1219200" y="3352800"/>
            <a:ext cx="3257143" cy="2800000"/>
          </a:xfrm>
          <a:prstGeom prst="rect">
            <a:avLst/>
          </a:prstGeom>
        </p:spPr>
      </p:pic>
      <p:sp>
        <p:nvSpPr>
          <p:cNvPr id="7" name="Slide Number Placeholder 6"/>
          <p:cNvSpPr>
            <a:spLocks noGrp="1"/>
          </p:cNvSpPr>
          <p:nvPr>
            <p:ph type="sldNum" sz="quarter" idx="12"/>
          </p:nvPr>
        </p:nvSpPr>
        <p:spPr/>
        <p:txBody>
          <a:bodyPr/>
          <a:lstStyle/>
          <a:p>
            <a:fld id="{9A574043-4FC8-488D-8DCD-3E21E8267F69}" type="slidenum">
              <a:rPr lang="en-US" smtClean="0"/>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png"/>
          <p:cNvPicPr>
            <a:picLocks noGrp="1" noChangeAspect="1"/>
          </p:cNvPicPr>
          <p:nvPr>
            <p:ph idx="1"/>
          </p:nvPr>
        </p:nvPicPr>
        <p:blipFill>
          <a:blip r:embed="rId3" cstate="print"/>
          <a:stretch>
            <a:fillRect/>
          </a:stretch>
        </p:blipFill>
        <p:spPr>
          <a:xfrm>
            <a:off x="4648200" y="2209800"/>
            <a:ext cx="4102051" cy="3276600"/>
          </a:xfrm>
        </p:spPr>
      </p:pic>
      <p:sp>
        <p:nvSpPr>
          <p:cNvPr id="3" name="Title 2"/>
          <p:cNvSpPr>
            <a:spLocks noGrp="1"/>
          </p:cNvSpPr>
          <p:nvPr>
            <p:ph type="title"/>
          </p:nvPr>
        </p:nvSpPr>
        <p:spPr/>
        <p:txBody>
          <a:bodyPr>
            <a:normAutofit/>
          </a:bodyPr>
          <a:lstStyle/>
          <a:p>
            <a:pPr algn="l"/>
            <a:r>
              <a:rPr lang="en-US" sz="3200" b="1" dirty="0" smtClean="0">
                <a:solidFill>
                  <a:schemeClr val="accent1"/>
                </a:solidFill>
              </a:rPr>
              <a:t>Clamping</a:t>
            </a:r>
            <a:endParaRPr lang="en-US" sz="3200" b="1" dirty="0">
              <a:solidFill>
                <a:schemeClr val="accent1"/>
              </a:solidFill>
            </a:endParaRPr>
          </a:p>
        </p:txBody>
      </p:sp>
      <p:sp>
        <p:nvSpPr>
          <p:cNvPr id="8" name="Content Placeholder 7"/>
          <p:cNvSpPr txBox="1">
            <a:spLocks/>
          </p:cNvSpPr>
          <p:nvPr/>
        </p:nvSpPr>
        <p:spPr>
          <a:xfrm>
            <a:off x="457200" y="1600201"/>
            <a:ext cx="4038600" cy="2438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2400" dirty="0" smtClean="0"/>
              <a:t>Why did the clamping aid in controlling distortion?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ectangle 8"/>
          <p:cNvSpPr/>
          <p:nvPr/>
        </p:nvSpPr>
        <p:spPr>
          <a:xfrm>
            <a:off x="381000" y="3352800"/>
            <a:ext cx="4572000" cy="830997"/>
          </a:xfrm>
          <a:prstGeom prst="rect">
            <a:avLst/>
          </a:prstGeom>
        </p:spPr>
        <p:txBody>
          <a:bodyPr>
            <a:spAutoFit/>
          </a:bodyPr>
          <a:lstStyle/>
          <a:p>
            <a:pPr marL="342900" lvl="0" indent="-342900">
              <a:spcBef>
                <a:spcPct val="20000"/>
              </a:spcBef>
              <a:buFont typeface="Arial" pitchFamily="34" charset="0"/>
              <a:buChar char="•"/>
              <a:defRPr/>
            </a:pPr>
            <a:r>
              <a:rPr lang="en-US" sz="2400" dirty="0" smtClean="0"/>
              <a:t>Distortion was less due to a lower final residual stress</a:t>
            </a:r>
          </a:p>
        </p:txBody>
      </p:sp>
      <p:sp>
        <p:nvSpPr>
          <p:cNvPr id="6" name="Slide Number Placeholder 5"/>
          <p:cNvSpPr>
            <a:spLocks noGrp="1"/>
          </p:cNvSpPr>
          <p:nvPr>
            <p:ph type="sldNum" sz="quarter" idx="12"/>
          </p:nvPr>
        </p:nvSpPr>
        <p:spPr/>
        <p:txBody>
          <a:bodyPr/>
          <a:lstStyle/>
          <a:p>
            <a:fld id="{9A574043-4FC8-488D-8DCD-3E21E8267F69}" type="slidenum">
              <a:rPr lang="en-US" smtClean="0"/>
              <a:pPr/>
              <a:t>95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200" b="1" dirty="0" smtClean="0">
                <a:solidFill>
                  <a:schemeClr val="accent1"/>
                </a:solidFill>
              </a:rPr>
              <a:t>Clamping</a:t>
            </a:r>
            <a:endParaRPr lang="en-US" sz="3200" b="1" dirty="0">
              <a:solidFill>
                <a:schemeClr val="accent1"/>
              </a:solidFill>
            </a:endParaRPr>
          </a:p>
        </p:txBody>
      </p:sp>
      <p:pic>
        <p:nvPicPr>
          <p:cNvPr id="4" name="Picture 2"/>
          <p:cNvPicPr>
            <a:picLocks noChangeAspect="1" noChangeArrowheads="1"/>
          </p:cNvPicPr>
          <p:nvPr/>
        </p:nvPicPr>
        <p:blipFill>
          <a:blip r:embed="rId3" cstate="print"/>
          <a:srcRect/>
          <a:stretch>
            <a:fillRect/>
          </a:stretch>
        </p:blipFill>
        <p:spPr bwMode="auto">
          <a:xfrm>
            <a:off x="3581400" y="2133600"/>
            <a:ext cx="4673600" cy="35052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8600" y="1981200"/>
            <a:ext cx="3200400" cy="3231654"/>
          </a:xfrm>
          <a:prstGeom prst="rect">
            <a:avLst/>
          </a:prstGeom>
        </p:spPr>
        <p:txBody>
          <a:bodyPr wrap="square">
            <a:spAutoFit/>
          </a:bodyPr>
          <a:lstStyle/>
          <a:p>
            <a:pPr marL="173038" indent="-173038">
              <a:buFont typeface="Arial" pitchFamily="34" charset="0"/>
              <a:buChar char="•"/>
            </a:pPr>
            <a:r>
              <a:rPr lang="en-US" sz="2400" dirty="0" smtClean="0"/>
              <a:t>Clamps are used around the panel perimeter and along the edge of cutouts</a:t>
            </a:r>
          </a:p>
          <a:p>
            <a:pPr marL="173038" indent="-173038">
              <a:buFont typeface="Arial" pitchFamily="34" charset="0"/>
              <a:buChar char="•"/>
            </a:pPr>
            <a:endParaRPr lang="en-US" sz="1200" dirty="0" smtClean="0"/>
          </a:p>
          <a:p>
            <a:pPr marL="173038" indent="-173038">
              <a:buFont typeface="Arial" pitchFamily="34" charset="0"/>
              <a:buChar char="•"/>
            </a:pPr>
            <a:r>
              <a:rPr lang="en-US" sz="2400" dirty="0" smtClean="0"/>
              <a:t>Beam restraints are placed along the longitudinal seams prior to welding</a:t>
            </a:r>
            <a:endParaRPr lang="en-US" sz="2400" dirty="0"/>
          </a:p>
        </p:txBody>
      </p:sp>
      <p:sp>
        <p:nvSpPr>
          <p:cNvPr id="6" name="Slide Number Placeholder 5"/>
          <p:cNvSpPr>
            <a:spLocks noGrp="1"/>
          </p:cNvSpPr>
          <p:nvPr>
            <p:ph type="sldNum" sz="quarter" idx="12"/>
          </p:nvPr>
        </p:nvSpPr>
        <p:spPr/>
        <p:txBody>
          <a:bodyPr/>
          <a:lstStyle/>
          <a:p>
            <a:fld id="{9A574043-4FC8-488D-8DCD-3E21E8267F69}"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solidFill>
                  <a:schemeClr val="accent1"/>
                </a:solidFill>
              </a:rPr>
              <a:t>Structural Strong-Backs</a:t>
            </a:r>
            <a:endParaRPr lang="en-US" sz="3200" b="1" dirty="0">
              <a:solidFill>
                <a:schemeClr val="accent1"/>
              </a:solidFill>
            </a:endParaRPr>
          </a:p>
        </p:txBody>
      </p:sp>
      <p:sp>
        <p:nvSpPr>
          <p:cNvPr id="3" name="Content Placeholder 2"/>
          <p:cNvSpPr>
            <a:spLocks noGrp="1"/>
          </p:cNvSpPr>
          <p:nvPr>
            <p:ph idx="1"/>
          </p:nvPr>
        </p:nvSpPr>
        <p:spPr>
          <a:xfrm>
            <a:off x="230819" y="1524000"/>
            <a:ext cx="4417381" cy="5334000"/>
          </a:xfrm>
        </p:spPr>
        <p:txBody>
          <a:bodyPr>
            <a:normAutofit/>
          </a:bodyPr>
          <a:lstStyle/>
          <a:p>
            <a:pPr marL="228600" lvl="1" indent="-228600">
              <a:buFont typeface="Arial" pitchFamily="34" charset="0"/>
              <a:buChar char="•"/>
            </a:pPr>
            <a:r>
              <a:rPr lang="en-US" sz="2400" dirty="0" smtClean="0"/>
              <a:t>Use externally placed stud attached fairing tools to eliminate any welding and repair to outside shell</a:t>
            </a:r>
          </a:p>
          <a:p>
            <a:pPr marL="228600" lvl="1" indent="-228600">
              <a:buFont typeface="Arial" pitchFamily="34" charset="0"/>
              <a:buChar char="•"/>
            </a:pPr>
            <a:endParaRPr lang="en-US" sz="1200" dirty="0" smtClean="0"/>
          </a:p>
          <a:p>
            <a:pPr marL="228600" lvl="1" indent="-228600">
              <a:buFont typeface="Arial" pitchFamily="34" charset="0"/>
              <a:buChar char="•"/>
            </a:pPr>
            <a:r>
              <a:rPr lang="en-US" sz="2400" dirty="0" smtClean="0"/>
              <a:t>Improved access/reduced clean up and reusable tooling</a:t>
            </a:r>
          </a:p>
          <a:p>
            <a:pPr marL="228600" lvl="1" indent="-228600">
              <a:buFont typeface="Arial" pitchFamily="34" charset="0"/>
              <a:buChar char="•"/>
            </a:pPr>
            <a:endParaRPr lang="en-US" sz="1200" dirty="0" smtClean="0"/>
          </a:p>
          <a:p>
            <a:pPr marL="228600" lvl="1" indent="-228600">
              <a:buFont typeface="Arial" pitchFamily="34" charset="0"/>
              <a:buChar char="•"/>
            </a:pPr>
            <a:r>
              <a:rPr lang="en-US" sz="2400" dirty="0" smtClean="0"/>
              <a:t>Effective in most locations</a:t>
            </a:r>
            <a:endParaRPr lang="en-US" sz="2400" dirty="0"/>
          </a:p>
        </p:txBody>
      </p:sp>
      <p:sp>
        <p:nvSpPr>
          <p:cNvPr id="9" name="Rectangle 8"/>
          <p:cNvSpPr/>
          <p:nvPr/>
        </p:nvSpPr>
        <p:spPr>
          <a:xfrm>
            <a:off x="161925" y="4657725"/>
            <a:ext cx="581025" cy="1905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Picture 16"/>
          <p:cNvPicPr>
            <a:picLocks noChangeAspect="1" noChangeArrowheads="1"/>
          </p:cNvPicPr>
          <p:nvPr/>
        </p:nvPicPr>
        <p:blipFill>
          <a:blip r:embed="rId3" cstate="print"/>
          <a:srcRect/>
          <a:stretch>
            <a:fillRect/>
          </a:stretch>
        </p:blipFill>
        <p:spPr bwMode="auto">
          <a:xfrm>
            <a:off x="4876800" y="2209800"/>
            <a:ext cx="3850097" cy="2895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9A574043-4FC8-488D-8DCD-3E21E8267F69}"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solidFill>
                  <a:schemeClr val="accent1"/>
                </a:solidFill>
              </a:rPr>
              <a:t>Structural Strong-Backs</a:t>
            </a:r>
            <a:endParaRPr lang="en-US" sz="3200" b="1" dirty="0">
              <a:solidFill>
                <a:schemeClr val="accent1"/>
              </a:solidFill>
            </a:endParaRPr>
          </a:p>
        </p:txBody>
      </p:sp>
      <p:sp>
        <p:nvSpPr>
          <p:cNvPr id="3" name="Content Placeholder 2"/>
          <p:cNvSpPr>
            <a:spLocks noGrp="1"/>
          </p:cNvSpPr>
          <p:nvPr>
            <p:ph idx="1"/>
          </p:nvPr>
        </p:nvSpPr>
        <p:spPr>
          <a:xfrm>
            <a:off x="228600" y="1600200"/>
            <a:ext cx="8382000" cy="5497536"/>
          </a:xfrm>
        </p:spPr>
        <p:txBody>
          <a:bodyPr>
            <a:normAutofit/>
          </a:bodyPr>
          <a:lstStyle/>
          <a:p>
            <a:pPr>
              <a:buNone/>
            </a:pPr>
            <a:r>
              <a:rPr lang="en-US" sz="2400" dirty="0" smtClean="0"/>
              <a:t>Example of Extensive Rework Needed</a:t>
            </a:r>
          </a:p>
          <a:p>
            <a:r>
              <a:rPr lang="en-US" sz="2400" dirty="0" smtClean="0"/>
              <a:t>Strong back could not hold the plate at the hard frames</a:t>
            </a:r>
          </a:p>
          <a:p>
            <a:r>
              <a:rPr lang="en-US" sz="2400" dirty="0" smtClean="0"/>
              <a:t>Plate puckered requiring back gouging of the weld and realignment of the plate</a:t>
            </a:r>
          </a:p>
          <a:p>
            <a:pPr lvl="1"/>
            <a:endParaRPr lang="en-US" dirty="0" smtClean="0"/>
          </a:p>
          <a:p>
            <a:pPr lvl="1">
              <a:buNone/>
            </a:pPr>
            <a:endParaRPr lang="en-US" dirty="0"/>
          </a:p>
        </p:txBody>
      </p:sp>
      <p:sp>
        <p:nvSpPr>
          <p:cNvPr id="9" name="Rectangle 8"/>
          <p:cNvSpPr/>
          <p:nvPr/>
        </p:nvSpPr>
        <p:spPr>
          <a:xfrm>
            <a:off x="161925" y="4657725"/>
            <a:ext cx="581025" cy="1905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3" name="Picture 14"/>
          <p:cNvPicPr>
            <a:picLocks noChangeAspect="1" noChangeArrowheads="1"/>
          </p:cNvPicPr>
          <p:nvPr/>
        </p:nvPicPr>
        <p:blipFill>
          <a:blip r:embed="rId3" cstate="print"/>
          <a:srcRect/>
          <a:stretch>
            <a:fillRect/>
          </a:stretch>
        </p:blipFill>
        <p:spPr bwMode="auto">
          <a:xfrm>
            <a:off x="2438400" y="3581400"/>
            <a:ext cx="4393950" cy="2895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9A574043-4FC8-488D-8DCD-3E21E8267F69}" type="slidenum">
              <a:rPr lang="en-US" smtClean="0"/>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2400" dirty="0" smtClean="0"/>
              <a:t>What is tractor welding?</a:t>
            </a:r>
          </a:p>
          <a:p>
            <a:pPr lvl="1">
              <a:buFont typeface="Arial" pitchFamily="34" charset="0"/>
              <a:buChar char="•"/>
            </a:pPr>
            <a:r>
              <a:rPr lang="en-US" sz="2400" dirty="0" smtClean="0"/>
              <a:t>Advantages</a:t>
            </a:r>
          </a:p>
          <a:p>
            <a:pPr lvl="1">
              <a:buFont typeface="Arial" pitchFamily="34" charset="0"/>
              <a:buChar char="•"/>
            </a:pPr>
            <a:r>
              <a:rPr lang="en-US" sz="2400" dirty="0" smtClean="0"/>
              <a:t>Disadvantages</a:t>
            </a:r>
          </a:p>
          <a:p>
            <a:pPr lvl="1">
              <a:buFont typeface="Arial" pitchFamily="34" charset="0"/>
              <a:buChar char="•"/>
            </a:pPr>
            <a:r>
              <a:rPr lang="en-US" sz="2400" dirty="0" smtClean="0"/>
              <a:t>Limitations</a:t>
            </a:r>
            <a:endParaRPr lang="en-US" sz="2400" dirty="0"/>
          </a:p>
        </p:txBody>
      </p:sp>
      <p:sp>
        <p:nvSpPr>
          <p:cNvPr id="3" name="Title 2"/>
          <p:cNvSpPr>
            <a:spLocks noGrp="1"/>
          </p:cNvSpPr>
          <p:nvPr>
            <p:ph type="title"/>
          </p:nvPr>
        </p:nvSpPr>
        <p:spPr/>
        <p:txBody>
          <a:bodyPr>
            <a:normAutofit/>
          </a:bodyPr>
          <a:lstStyle/>
          <a:p>
            <a:pPr algn="l"/>
            <a:r>
              <a:rPr lang="en-US" sz="3200" b="1" dirty="0" smtClean="0">
                <a:solidFill>
                  <a:schemeClr val="accent1"/>
                </a:solidFill>
              </a:rPr>
              <a:t>Tractor Welding</a:t>
            </a:r>
            <a:endParaRPr lang="en-US" sz="3200" b="1" dirty="0">
              <a:solidFill>
                <a:schemeClr val="accent1"/>
              </a:solidFill>
            </a:endParaRPr>
          </a:p>
        </p:txBody>
      </p:sp>
      <p:pic>
        <p:nvPicPr>
          <p:cNvPr id="7" name="Picture 6" descr="track welder no background.png"/>
          <p:cNvPicPr>
            <a:picLocks noChangeAspect="1"/>
          </p:cNvPicPr>
          <p:nvPr/>
        </p:nvPicPr>
        <p:blipFill>
          <a:blip r:embed="rId2" cstate="print"/>
          <a:stretch>
            <a:fillRect/>
          </a:stretch>
        </p:blipFill>
        <p:spPr>
          <a:xfrm>
            <a:off x="3124200" y="1676400"/>
            <a:ext cx="7772400" cy="5021255"/>
          </a:xfrm>
          <a:prstGeom prst="rect">
            <a:avLst/>
          </a:prstGeom>
        </p:spPr>
      </p:pic>
      <p:sp>
        <p:nvSpPr>
          <p:cNvPr id="8" name="TextBox 7"/>
          <p:cNvSpPr txBox="1"/>
          <p:nvPr/>
        </p:nvSpPr>
        <p:spPr>
          <a:xfrm>
            <a:off x="4648200" y="6400800"/>
            <a:ext cx="2473754" cy="261610"/>
          </a:xfrm>
          <a:prstGeom prst="rect">
            <a:avLst/>
          </a:prstGeom>
          <a:noFill/>
        </p:spPr>
        <p:txBody>
          <a:bodyPr wrap="none" rtlCol="0">
            <a:spAutoFit/>
          </a:bodyPr>
          <a:lstStyle/>
          <a:p>
            <a:r>
              <a:rPr lang="en-US" sz="1100" dirty="0" smtClean="0"/>
              <a:t>SAW Lincoln Electric LT-7 Tractor shown</a:t>
            </a:r>
            <a:endParaRPr lang="en-US" sz="1100" dirty="0"/>
          </a:p>
        </p:txBody>
      </p:sp>
      <p:sp>
        <p:nvSpPr>
          <p:cNvPr id="6" name="Slide Number Placeholder 5"/>
          <p:cNvSpPr>
            <a:spLocks noGrp="1"/>
          </p:cNvSpPr>
          <p:nvPr>
            <p:ph type="sldNum" sz="quarter" idx="12"/>
          </p:nvPr>
        </p:nvSpPr>
        <p:spPr/>
        <p:txBody>
          <a:bodyPr/>
          <a:lstStyle/>
          <a:p>
            <a:fld id="{9A574043-4FC8-488D-8DCD-3E21E8267F69}" type="slidenum">
              <a:rPr lang="en-US" smtClean="0"/>
              <a:pPr/>
              <a:t>99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15629</TotalTime>
  <Words>14312</Words>
  <Application>Microsoft Office PowerPoint</Application>
  <PresentationFormat>On-screen Show (4:3)</PresentationFormat>
  <Paragraphs>1985</Paragraphs>
  <Slides>172</Slides>
  <Notes>137</Notes>
  <HiddenSlides>0</HiddenSlides>
  <MMClips>0</MMClips>
  <ScaleCrop>false</ScaleCrop>
  <HeadingPairs>
    <vt:vector size="4" baseType="variant">
      <vt:variant>
        <vt:lpstr>Theme</vt:lpstr>
      </vt:variant>
      <vt:variant>
        <vt:i4>1</vt:i4>
      </vt:variant>
      <vt:variant>
        <vt:lpstr>Slide Titles</vt:lpstr>
      </vt:variant>
      <vt:variant>
        <vt:i4>172</vt:i4>
      </vt:variant>
    </vt:vector>
  </HeadingPairs>
  <TitlesOfParts>
    <vt:vector size="173" baseType="lpstr">
      <vt:lpstr>Office Theme</vt:lpstr>
      <vt:lpstr>Slide 1</vt:lpstr>
      <vt:lpstr>Why are you here?</vt:lpstr>
      <vt:lpstr>Why are you here?</vt:lpstr>
      <vt:lpstr>Modern Design Construction of Naval Surface Combatants</vt:lpstr>
      <vt:lpstr>Modern Design Construction of Naval Surface Combatants</vt:lpstr>
      <vt:lpstr>Distortion and Issues with Thin Steel</vt:lpstr>
      <vt:lpstr>Distortion and Issues with Thin Steel</vt:lpstr>
      <vt:lpstr>Course Lesson Plan</vt:lpstr>
      <vt:lpstr>Introduction</vt:lpstr>
      <vt:lpstr>Topics</vt:lpstr>
      <vt:lpstr>Objectives</vt:lpstr>
      <vt:lpstr>Slide 12</vt:lpstr>
      <vt:lpstr>Slide 13</vt:lpstr>
      <vt:lpstr>Slide 14</vt:lpstr>
      <vt:lpstr>Slide 15</vt:lpstr>
      <vt:lpstr>Why is Quality Important?</vt:lpstr>
      <vt:lpstr>Slide 17</vt:lpstr>
      <vt:lpstr>Slide 18</vt:lpstr>
      <vt:lpstr>Slide 19</vt:lpstr>
      <vt:lpstr>It’s Not a Test!</vt:lpstr>
      <vt:lpstr>It’s Not a Test!</vt:lpstr>
      <vt:lpstr>It’s Not a Test!</vt:lpstr>
      <vt:lpstr>It’s Not a Test!</vt:lpstr>
      <vt:lpstr>Slide 24</vt:lpstr>
      <vt:lpstr>Welding</vt:lpstr>
      <vt:lpstr>Topics</vt:lpstr>
      <vt:lpstr>Objectives</vt:lpstr>
      <vt:lpstr>Importance of Welding</vt:lpstr>
      <vt:lpstr>Slide 29</vt:lpstr>
      <vt:lpstr>Slide 30</vt:lpstr>
      <vt:lpstr>Weld Size: Is Bigger Better?</vt:lpstr>
      <vt:lpstr>Slide 32</vt:lpstr>
      <vt:lpstr>Weld Distortion</vt:lpstr>
      <vt:lpstr>Weld Distortion</vt:lpstr>
      <vt:lpstr>Weld Distortion</vt:lpstr>
      <vt:lpstr>Weld Distortion</vt:lpstr>
      <vt:lpstr>Types of Distortion</vt:lpstr>
      <vt:lpstr>Transverse Shrinkage</vt:lpstr>
      <vt:lpstr>Transverse Shrinkage</vt:lpstr>
      <vt:lpstr>Transverse Shrinkage</vt:lpstr>
      <vt:lpstr>Transverse Shrinkage</vt:lpstr>
      <vt:lpstr>Longitudinal Shrinkage</vt:lpstr>
      <vt:lpstr>Longitudinal Shrinkage</vt:lpstr>
      <vt:lpstr>Longitudinal Shrinkage</vt:lpstr>
      <vt:lpstr>Longitudinal Shrinkage</vt:lpstr>
      <vt:lpstr>Angular Distortion</vt:lpstr>
      <vt:lpstr>Angular Distortion</vt:lpstr>
      <vt:lpstr>Angular Distortion</vt:lpstr>
      <vt:lpstr>Angular Distortion</vt:lpstr>
      <vt:lpstr>Bowing Distortion</vt:lpstr>
      <vt:lpstr>Bowing Distortion</vt:lpstr>
      <vt:lpstr>Bowing Distortion</vt:lpstr>
      <vt:lpstr>Bowing and Dishing</vt:lpstr>
      <vt:lpstr>Buckling Distortion</vt:lpstr>
      <vt:lpstr>Buckling Distortion</vt:lpstr>
      <vt:lpstr>Buckling Distortion</vt:lpstr>
      <vt:lpstr>Buckling Distortion </vt:lpstr>
      <vt:lpstr>Knowledge Check</vt:lpstr>
      <vt:lpstr>Why is Distortion Control Important?</vt:lpstr>
      <vt:lpstr>Thin Steel Welding  Implementation Items</vt:lpstr>
      <vt:lpstr>Thin Steel Welding  Implementation Items</vt:lpstr>
      <vt:lpstr>Thin Steel Welding  Implementation Items</vt:lpstr>
      <vt:lpstr>Weld Positions</vt:lpstr>
      <vt:lpstr>Weld Positions</vt:lpstr>
      <vt:lpstr>Weld Positions</vt:lpstr>
      <vt:lpstr>Weld Positions</vt:lpstr>
      <vt:lpstr>Slide 67</vt:lpstr>
      <vt:lpstr>Slide 68</vt:lpstr>
      <vt:lpstr>Slide 69</vt:lpstr>
      <vt:lpstr>Slide 70</vt:lpstr>
      <vt:lpstr>Slide 71</vt:lpstr>
      <vt:lpstr>Slide 72</vt:lpstr>
      <vt:lpstr>Slide 73</vt:lpstr>
      <vt:lpstr>Slide 74</vt:lpstr>
      <vt:lpstr>Slide 75</vt:lpstr>
      <vt:lpstr>FCAW Process</vt:lpstr>
      <vt:lpstr>Slide 77</vt:lpstr>
      <vt:lpstr>Over Welding</vt:lpstr>
      <vt:lpstr>Measuring Tools</vt:lpstr>
      <vt:lpstr>Measuring Tools</vt:lpstr>
      <vt:lpstr>Measuring Tools</vt:lpstr>
      <vt:lpstr>Measuring Tools</vt:lpstr>
      <vt:lpstr>Measuring Tools</vt:lpstr>
      <vt:lpstr>Measuring Tools</vt:lpstr>
      <vt:lpstr>Measuring Tools</vt:lpstr>
      <vt:lpstr>Knowledge Check</vt:lpstr>
      <vt:lpstr>Proper Fillet Welding/Equipment Adjustments</vt:lpstr>
      <vt:lpstr>Proper Fillet Welding/Equipment Adjustments</vt:lpstr>
      <vt:lpstr>Proper Fillet Welding/Equipment Adjustments</vt:lpstr>
      <vt:lpstr>Proper Fillet Welding/Equipment Adjustments</vt:lpstr>
      <vt:lpstr>Clamping</vt:lpstr>
      <vt:lpstr>Clamping</vt:lpstr>
      <vt:lpstr>Clamping</vt:lpstr>
      <vt:lpstr>Clamping</vt:lpstr>
      <vt:lpstr>Clamping</vt:lpstr>
      <vt:lpstr>Clamping</vt:lpstr>
      <vt:lpstr>Structural Strong-Backs</vt:lpstr>
      <vt:lpstr>Structural Strong-Backs</vt:lpstr>
      <vt:lpstr>Tractor Welding</vt:lpstr>
      <vt:lpstr>Tractor Welding</vt:lpstr>
      <vt:lpstr>Tractor Welding</vt:lpstr>
      <vt:lpstr>Tractor Welding</vt:lpstr>
      <vt:lpstr>Tractor Welding</vt:lpstr>
      <vt:lpstr>Slide 104</vt:lpstr>
      <vt:lpstr>Slide 105</vt:lpstr>
      <vt:lpstr>Pipe Welding - Melt/Burn Through </vt:lpstr>
      <vt:lpstr>Pipe Welding- Ovality/Alignment Issues </vt:lpstr>
      <vt:lpstr>Pipe Welding- Ovality/Alignment Issues </vt:lpstr>
      <vt:lpstr>Pipe Welding- Ovality Issue </vt:lpstr>
      <vt:lpstr>Pipe Welding- Ovality Issue </vt:lpstr>
      <vt:lpstr>Let’s Compare</vt:lpstr>
      <vt:lpstr>Tacking</vt:lpstr>
      <vt:lpstr>Tacking</vt:lpstr>
      <vt:lpstr>Tacking</vt:lpstr>
      <vt:lpstr> </vt:lpstr>
      <vt:lpstr>Slide 116</vt:lpstr>
      <vt:lpstr>Knowledge Check</vt:lpstr>
      <vt:lpstr>Knowledge Check</vt:lpstr>
      <vt:lpstr>Knowledge Check</vt:lpstr>
      <vt:lpstr>Knowledge Check</vt:lpstr>
      <vt:lpstr>Knowledge Check</vt:lpstr>
      <vt:lpstr>Slide 122</vt:lpstr>
      <vt:lpstr>Slide 123</vt:lpstr>
      <vt:lpstr>Flame Straighten Example Steps for Straightening 1/4” Plate</vt:lpstr>
      <vt:lpstr>Slide 125</vt:lpstr>
      <vt:lpstr>Slide 126</vt:lpstr>
      <vt:lpstr>Slide 127</vt:lpstr>
      <vt:lpstr>Shipfitting Plates and inserts </vt:lpstr>
      <vt:lpstr>Topics</vt:lpstr>
      <vt:lpstr>Objectives</vt:lpstr>
      <vt:lpstr>Cutting and Fitting</vt:lpstr>
      <vt:lpstr>Cutting and Fitting</vt:lpstr>
      <vt:lpstr>Cutting and Fitting</vt:lpstr>
      <vt:lpstr>Cutting and Fitting</vt:lpstr>
      <vt:lpstr>Slide 135</vt:lpstr>
      <vt:lpstr>Slide 136</vt:lpstr>
      <vt:lpstr>Slide 137</vt:lpstr>
      <vt:lpstr>Slide 138</vt:lpstr>
      <vt:lpstr>Slide 139</vt:lpstr>
      <vt:lpstr>Poor Fit-Up</vt:lpstr>
      <vt:lpstr>Poor Fit-Up</vt:lpstr>
      <vt:lpstr>Plate/Insert Fitting</vt:lpstr>
      <vt:lpstr>Plate/Insert Fitting</vt:lpstr>
      <vt:lpstr>Plate/Insert Fitting</vt:lpstr>
      <vt:lpstr>Plate/Insert Fitting</vt:lpstr>
      <vt:lpstr>Inserts - Welding</vt:lpstr>
      <vt:lpstr>Inserts - Welding</vt:lpstr>
      <vt:lpstr>Plate/Insert Fitting</vt:lpstr>
      <vt:lpstr>Plate/Insert Fitting</vt:lpstr>
      <vt:lpstr>Plate/Insert Fitting</vt:lpstr>
      <vt:lpstr>Plate/Insert Fitting</vt:lpstr>
      <vt:lpstr>Back-Step Process (Shown on Radius)</vt:lpstr>
      <vt:lpstr>Plate/Insert Fitting</vt:lpstr>
      <vt:lpstr>Fit Quality</vt:lpstr>
      <vt:lpstr>Quality Inspection</vt:lpstr>
      <vt:lpstr>Topics</vt:lpstr>
      <vt:lpstr>Objectives</vt:lpstr>
      <vt:lpstr> Quality </vt:lpstr>
      <vt:lpstr>Class Activity</vt:lpstr>
      <vt:lpstr>Slide 160</vt:lpstr>
      <vt:lpstr>Slide 161</vt:lpstr>
      <vt:lpstr>Slide 162</vt:lpstr>
      <vt:lpstr>Slide 163</vt:lpstr>
      <vt:lpstr>Slide 164</vt:lpstr>
      <vt:lpstr>Slide 165</vt:lpstr>
      <vt:lpstr>Slide 166</vt:lpstr>
      <vt:lpstr>Slide 167</vt:lpstr>
      <vt:lpstr>Slide 168</vt:lpstr>
      <vt:lpstr>Looking to the Future</vt:lpstr>
      <vt:lpstr>Slide 170</vt:lpstr>
      <vt:lpstr>Looking to the Future</vt:lpstr>
      <vt:lpstr>Slide 172</vt:lpstr>
    </vt:vector>
  </TitlesOfParts>
  <Company>Northrop Grumman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Time Quality</dc:title>
  <dc:creator>Trisha Ringer</dc:creator>
  <cp:lastModifiedBy>scholst</cp:lastModifiedBy>
  <cp:revision>1469</cp:revision>
  <dcterms:created xsi:type="dcterms:W3CDTF">2013-07-31T17:50:21Z</dcterms:created>
  <dcterms:modified xsi:type="dcterms:W3CDTF">2014-06-06T13:16:30Z</dcterms:modified>
</cp:coreProperties>
</file>